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3"/>
  </p:notesMasterIdLst>
  <p:sldIdLst>
    <p:sldId id="256" r:id="rId2"/>
    <p:sldId id="277" r:id="rId3"/>
    <p:sldId id="260" r:id="rId4"/>
    <p:sldId id="257" r:id="rId5"/>
    <p:sldId id="275" r:id="rId6"/>
    <p:sldId id="261" r:id="rId7"/>
    <p:sldId id="276" r:id="rId8"/>
    <p:sldId id="259" r:id="rId9"/>
    <p:sldId id="286" r:id="rId10"/>
    <p:sldId id="269" r:id="rId11"/>
    <p:sldId id="278" r:id="rId12"/>
    <p:sldId id="279" r:id="rId13"/>
    <p:sldId id="265" r:id="rId14"/>
    <p:sldId id="263" r:id="rId15"/>
    <p:sldId id="270" r:id="rId16"/>
    <p:sldId id="280" r:id="rId17"/>
    <p:sldId id="262" r:id="rId18"/>
    <p:sldId id="281" r:id="rId19"/>
    <p:sldId id="271" r:id="rId20"/>
    <p:sldId id="267"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521CF-0F39-41C2-874C-5F8F093EACF3}" v="882" dt="2023-09-28T00:59:06.204"/>
    <p1510:client id="{23845748-6178-A48B-8678-80C1EABE60F7}" v="321" dt="2023-09-28T13:43:49.591"/>
    <p1510:client id="{3A30328F-0304-A046-85A3-6F0C2ED70582}" v="498" dt="2023-09-28T01:25:17.228"/>
    <p1510:client id="{408D0330-280D-B01E-F045-4AD6088B01D0}" v="8" dt="2023-09-28T14:00:49.538"/>
    <p1510:client id="{42CB9594-653B-4848-983E-79D1CF2C7C54}" v="892" dt="2023-09-27T20:42:22.131"/>
    <p1510:client id="{61CA2470-D947-30F1-F962-0D153FE03038}" v="3" dt="2023-10-05T19:45:45.839"/>
    <p1510:client id="{64D23C86-66E1-C478-F09E-9B8C71A942F9}" v="34" dt="2023-09-28T01:43:00.215"/>
    <p1510:client id="{737E905C-2DE8-4242-BB7E-5970D5813871}" v="911" dt="2023-09-26T21:07:47.804"/>
    <p1510:client id="{7425C9C2-4061-438F-824C-B73EBC53F3A9}" v="590" dt="2023-09-27T14:00:18.990"/>
    <p1510:client id="{902D53CD-E633-7F5D-D645-E89334EDEC16}" v="180" dt="2023-09-28T14:09:20.326"/>
    <p1510:client id="{995458D0-038B-BE38-5424-18B876F1F8E9}" v="91" dt="2023-09-28T13:23:51.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4260D-0B58-4681-8294-A99C262DF87F}"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2E13215-8657-4DD5-90A0-942ED5A747D9}">
      <dgm:prSet/>
      <dgm:spPr/>
      <dgm:t>
        <a:bodyPr/>
        <a:lstStyle/>
        <a:p>
          <a:pPr>
            <a:lnSpc>
              <a:spcPct val="100000"/>
            </a:lnSpc>
          </a:pPr>
          <a:r>
            <a:rPr lang="en-US"/>
            <a:t>Show Up!</a:t>
          </a:r>
        </a:p>
      </dgm:t>
    </dgm:pt>
    <dgm:pt modelId="{66A93F77-FE44-4A24-9733-D3DA5FF9E3E8}" type="parTrans" cxnId="{0C5B2108-0E43-4537-8B91-B5A3549FC257}">
      <dgm:prSet/>
      <dgm:spPr/>
      <dgm:t>
        <a:bodyPr/>
        <a:lstStyle/>
        <a:p>
          <a:endParaRPr lang="en-US"/>
        </a:p>
      </dgm:t>
    </dgm:pt>
    <dgm:pt modelId="{71251BEF-ABFD-4D23-B771-CAB226129A11}" type="sibTrans" cxnId="{0C5B2108-0E43-4537-8B91-B5A3549FC257}">
      <dgm:prSet/>
      <dgm:spPr/>
      <dgm:t>
        <a:bodyPr/>
        <a:lstStyle/>
        <a:p>
          <a:endParaRPr lang="en-US"/>
        </a:p>
      </dgm:t>
    </dgm:pt>
    <dgm:pt modelId="{52DD13B3-5696-4A84-B985-3B6FD77849B4}">
      <dgm:prSet/>
      <dgm:spPr/>
      <dgm:t>
        <a:bodyPr/>
        <a:lstStyle/>
        <a:p>
          <a:pPr>
            <a:lnSpc>
              <a:spcPct val="100000"/>
            </a:lnSpc>
          </a:pPr>
          <a:r>
            <a:rPr lang="en-US"/>
            <a:t>Pay attention</a:t>
          </a:r>
        </a:p>
      </dgm:t>
    </dgm:pt>
    <dgm:pt modelId="{4D8CC237-3976-46AC-A339-9A4B11336654}" type="parTrans" cxnId="{45C451D0-ECFA-4F82-9E87-2F957DE0BDB2}">
      <dgm:prSet/>
      <dgm:spPr/>
      <dgm:t>
        <a:bodyPr/>
        <a:lstStyle/>
        <a:p>
          <a:endParaRPr lang="en-US"/>
        </a:p>
      </dgm:t>
    </dgm:pt>
    <dgm:pt modelId="{15400312-FAC8-4EB9-B9D8-C8691E7AD704}" type="sibTrans" cxnId="{45C451D0-ECFA-4F82-9E87-2F957DE0BDB2}">
      <dgm:prSet/>
      <dgm:spPr/>
      <dgm:t>
        <a:bodyPr/>
        <a:lstStyle/>
        <a:p>
          <a:endParaRPr lang="en-US"/>
        </a:p>
      </dgm:t>
    </dgm:pt>
    <dgm:pt modelId="{7F096788-B831-4321-B404-05F6DAB35D87}">
      <dgm:prSet/>
      <dgm:spPr/>
      <dgm:t>
        <a:bodyPr/>
        <a:lstStyle/>
        <a:p>
          <a:pPr>
            <a:lnSpc>
              <a:spcPct val="100000"/>
            </a:lnSpc>
          </a:pPr>
          <a:r>
            <a:rPr lang="en-US"/>
            <a:t>Give your time and money</a:t>
          </a:r>
        </a:p>
      </dgm:t>
    </dgm:pt>
    <dgm:pt modelId="{DFA22E4D-295B-4D90-88CE-0ADEBF31A0E6}" type="parTrans" cxnId="{2E280C8B-0F87-437F-898A-5895CF8F2CC1}">
      <dgm:prSet/>
      <dgm:spPr/>
      <dgm:t>
        <a:bodyPr/>
        <a:lstStyle/>
        <a:p>
          <a:endParaRPr lang="en-US"/>
        </a:p>
      </dgm:t>
    </dgm:pt>
    <dgm:pt modelId="{A4FA3A90-0B91-4A9A-AB31-C969F0EE5219}" type="sibTrans" cxnId="{2E280C8B-0F87-437F-898A-5895CF8F2CC1}">
      <dgm:prSet/>
      <dgm:spPr/>
      <dgm:t>
        <a:bodyPr/>
        <a:lstStyle/>
        <a:p>
          <a:endParaRPr lang="en-US"/>
        </a:p>
      </dgm:t>
    </dgm:pt>
    <dgm:pt modelId="{83650210-CB7C-4BE5-AE4C-8E7B9768DFEA}">
      <dgm:prSet phldr="0"/>
      <dgm:spPr/>
      <dgm:t>
        <a:bodyPr/>
        <a:lstStyle/>
        <a:p>
          <a:pPr rtl="0"/>
          <a:r>
            <a:rPr lang="en-US">
              <a:latin typeface="Gill Sans MT" panose="020B0502020104020203"/>
            </a:rPr>
            <a:t>Do no additional harm</a:t>
          </a:r>
        </a:p>
      </dgm:t>
    </dgm:pt>
    <dgm:pt modelId="{F8472C58-E4CE-418D-9210-A00F14FB53CB}" type="parTrans" cxnId="{FF9CC6C3-8288-435D-82E1-42BD28A1C18E}">
      <dgm:prSet/>
      <dgm:spPr/>
    </dgm:pt>
    <dgm:pt modelId="{17D5D098-18D0-4C0F-9958-DB015DF24CCB}" type="sibTrans" cxnId="{FF9CC6C3-8288-435D-82E1-42BD28A1C18E}">
      <dgm:prSet/>
      <dgm:spPr/>
    </dgm:pt>
    <dgm:pt modelId="{45CED491-46A9-4FA6-B998-044A7AA8EB59}" type="pres">
      <dgm:prSet presAssocID="{2034260D-0B58-4681-8294-A99C262DF87F}" presName="root" presStyleCnt="0">
        <dgm:presLayoutVars>
          <dgm:dir/>
          <dgm:resizeHandles val="exact"/>
        </dgm:presLayoutVars>
      </dgm:prSet>
      <dgm:spPr/>
    </dgm:pt>
    <dgm:pt modelId="{7AF3693C-D9CA-4C71-8313-80F2A6DCB64B}" type="pres">
      <dgm:prSet presAssocID="{83650210-CB7C-4BE5-AE4C-8E7B9768DFEA}" presName="compNode" presStyleCnt="0"/>
      <dgm:spPr/>
    </dgm:pt>
    <dgm:pt modelId="{585B2BD8-AF7A-4EE5-9639-DEACC7CFD7A8}" type="pres">
      <dgm:prSet presAssocID="{83650210-CB7C-4BE5-AE4C-8E7B9768DFEA}" presName="bgRect" presStyleLbl="bgShp" presStyleIdx="0" presStyleCnt="4"/>
      <dgm:spPr/>
    </dgm:pt>
    <dgm:pt modelId="{9225CB77-86DA-428D-8C8D-604377CA63AA}" type="pres">
      <dgm:prSet presAssocID="{83650210-CB7C-4BE5-AE4C-8E7B9768DFEA}" presName="iconRect" presStyleLbl="node1" presStyleIdx="0" presStyleCnt="4"/>
      <dgm:spPr/>
    </dgm:pt>
    <dgm:pt modelId="{58C1F19C-9498-495C-9332-3C2CE08594DA}" type="pres">
      <dgm:prSet presAssocID="{83650210-CB7C-4BE5-AE4C-8E7B9768DFEA}" presName="spaceRect" presStyleCnt="0"/>
      <dgm:spPr/>
    </dgm:pt>
    <dgm:pt modelId="{3E98D15C-58B8-40CD-8652-DF8C7E8783CF}" type="pres">
      <dgm:prSet presAssocID="{83650210-CB7C-4BE5-AE4C-8E7B9768DFEA}" presName="parTx" presStyleLbl="revTx" presStyleIdx="0" presStyleCnt="4">
        <dgm:presLayoutVars>
          <dgm:chMax val="0"/>
          <dgm:chPref val="0"/>
        </dgm:presLayoutVars>
      </dgm:prSet>
      <dgm:spPr/>
    </dgm:pt>
    <dgm:pt modelId="{B3252556-21BB-4C35-875B-869484370FC5}" type="pres">
      <dgm:prSet presAssocID="{17D5D098-18D0-4C0F-9958-DB015DF24CCB}" presName="sibTrans" presStyleCnt="0"/>
      <dgm:spPr/>
    </dgm:pt>
    <dgm:pt modelId="{DD7890DE-727E-4193-A804-40BF19C67A79}" type="pres">
      <dgm:prSet presAssocID="{92E13215-8657-4DD5-90A0-942ED5A747D9}" presName="compNode" presStyleCnt="0"/>
      <dgm:spPr/>
    </dgm:pt>
    <dgm:pt modelId="{BDAAC8B8-A287-40FF-B2AF-B5A876A5736C}" type="pres">
      <dgm:prSet presAssocID="{92E13215-8657-4DD5-90A0-942ED5A747D9}" presName="bgRect" presStyleLbl="bgShp" presStyleIdx="1" presStyleCnt="4"/>
      <dgm:spPr/>
    </dgm:pt>
    <dgm:pt modelId="{4C4F5159-A1DD-4F8A-88A5-AAFF3157D087}" type="pres">
      <dgm:prSet presAssocID="{92E13215-8657-4DD5-90A0-942ED5A747D9}"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m strip"/>
        </a:ext>
      </dgm:extLst>
    </dgm:pt>
    <dgm:pt modelId="{E117674C-86BC-4B49-84E1-9C82BBFF2019}" type="pres">
      <dgm:prSet presAssocID="{92E13215-8657-4DD5-90A0-942ED5A747D9}" presName="spaceRect" presStyleCnt="0"/>
      <dgm:spPr/>
    </dgm:pt>
    <dgm:pt modelId="{32A2592F-D11C-47F3-AFBD-1EBA4315928B}" type="pres">
      <dgm:prSet presAssocID="{92E13215-8657-4DD5-90A0-942ED5A747D9}" presName="parTx" presStyleLbl="revTx" presStyleIdx="1" presStyleCnt="4">
        <dgm:presLayoutVars>
          <dgm:chMax val="0"/>
          <dgm:chPref val="0"/>
        </dgm:presLayoutVars>
      </dgm:prSet>
      <dgm:spPr/>
    </dgm:pt>
    <dgm:pt modelId="{BF184131-2000-4511-B157-411397DFD3B9}" type="pres">
      <dgm:prSet presAssocID="{71251BEF-ABFD-4D23-B771-CAB226129A11}" presName="sibTrans" presStyleCnt="0"/>
      <dgm:spPr/>
    </dgm:pt>
    <dgm:pt modelId="{8B5EACF3-5554-4AD7-A011-18A86409A171}" type="pres">
      <dgm:prSet presAssocID="{52DD13B3-5696-4A84-B985-3B6FD77849B4}" presName="compNode" presStyleCnt="0"/>
      <dgm:spPr/>
    </dgm:pt>
    <dgm:pt modelId="{FBAE91AD-5ECB-4EB9-9E0B-9D4B75D9C40E}" type="pres">
      <dgm:prSet presAssocID="{52DD13B3-5696-4A84-B985-3B6FD77849B4}" presName="bgRect" presStyleLbl="bgShp" presStyleIdx="2" presStyleCnt="4"/>
      <dgm:spPr/>
    </dgm:pt>
    <dgm:pt modelId="{24D5C950-6C18-4ADE-9584-A763CE2EBDF0}" type="pres">
      <dgm:prSet presAssocID="{52DD13B3-5696-4A84-B985-3B6FD77849B4}"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4976FC2-C6B5-4B57-B9E1-16FB6F278829}" type="pres">
      <dgm:prSet presAssocID="{52DD13B3-5696-4A84-B985-3B6FD77849B4}" presName="spaceRect" presStyleCnt="0"/>
      <dgm:spPr/>
    </dgm:pt>
    <dgm:pt modelId="{1742C3C9-EE7B-4DEB-AD3A-38CA2A34037F}" type="pres">
      <dgm:prSet presAssocID="{52DD13B3-5696-4A84-B985-3B6FD77849B4}" presName="parTx" presStyleLbl="revTx" presStyleIdx="2" presStyleCnt="4">
        <dgm:presLayoutVars>
          <dgm:chMax val="0"/>
          <dgm:chPref val="0"/>
        </dgm:presLayoutVars>
      </dgm:prSet>
      <dgm:spPr/>
    </dgm:pt>
    <dgm:pt modelId="{CB015611-E294-4361-8F6E-ECBB38E17F9D}" type="pres">
      <dgm:prSet presAssocID="{15400312-FAC8-4EB9-B9D8-C8691E7AD704}" presName="sibTrans" presStyleCnt="0"/>
      <dgm:spPr/>
    </dgm:pt>
    <dgm:pt modelId="{8A70AC03-842C-43A0-B96D-DB9B55B4C6F4}" type="pres">
      <dgm:prSet presAssocID="{7F096788-B831-4321-B404-05F6DAB35D87}" presName="compNode" presStyleCnt="0"/>
      <dgm:spPr/>
    </dgm:pt>
    <dgm:pt modelId="{1485A93D-A1A9-487B-9D73-8817A4D47A6D}" type="pres">
      <dgm:prSet presAssocID="{7F096788-B831-4321-B404-05F6DAB35D87}" presName="bgRect" presStyleLbl="bgShp" presStyleIdx="3" presStyleCnt="4"/>
      <dgm:spPr/>
    </dgm:pt>
    <dgm:pt modelId="{6A4FBEEA-53C3-44EB-93F0-955B701FA043}" type="pres">
      <dgm:prSet presAssocID="{7F096788-B831-4321-B404-05F6DAB35D87}"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CBF7B69-1817-4602-A58F-7C1130F48744}" type="pres">
      <dgm:prSet presAssocID="{7F096788-B831-4321-B404-05F6DAB35D87}" presName="spaceRect" presStyleCnt="0"/>
      <dgm:spPr/>
    </dgm:pt>
    <dgm:pt modelId="{5E7FE88D-F5FD-46AD-8561-F085BB97AF46}" type="pres">
      <dgm:prSet presAssocID="{7F096788-B831-4321-B404-05F6DAB35D87}" presName="parTx" presStyleLbl="revTx" presStyleIdx="3" presStyleCnt="4">
        <dgm:presLayoutVars>
          <dgm:chMax val="0"/>
          <dgm:chPref val="0"/>
        </dgm:presLayoutVars>
      </dgm:prSet>
      <dgm:spPr/>
    </dgm:pt>
  </dgm:ptLst>
  <dgm:cxnLst>
    <dgm:cxn modelId="{0C5B2108-0E43-4537-8B91-B5A3549FC257}" srcId="{2034260D-0B58-4681-8294-A99C262DF87F}" destId="{92E13215-8657-4DD5-90A0-942ED5A747D9}" srcOrd="1" destOrd="0" parTransId="{66A93F77-FE44-4A24-9733-D3DA5FF9E3E8}" sibTransId="{71251BEF-ABFD-4D23-B771-CAB226129A11}"/>
    <dgm:cxn modelId="{3877A73B-2C3F-4BEF-ADD7-48C89DDA86CB}" type="presOf" srcId="{83650210-CB7C-4BE5-AE4C-8E7B9768DFEA}" destId="{3E98D15C-58B8-40CD-8652-DF8C7E8783CF}" srcOrd="0" destOrd="0" presId="urn:microsoft.com/office/officeart/2018/2/layout/IconVerticalSolidList"/>
    <dgm:cxn modelId="{0D460A5F-29D3-4D6B-AAE1-D13EEB648BB9}" type="presOf" srcId="{52DD13B3-5696-4A84-B985-3B6FD77849B4}" destId="{1742C3C9-EE7B-4DEB-AD3A-38CA2A34037F}" srcOrd="0" destOrd="0" presId="urn:microsoft.com/office/officeart/2018/2/layout/IconVerticalSolidList"/>
    <dgm:cxn modelId="{1F03664B-702A-4EC1-91FC-EA6DCE40BB6D}" type="presOf" srcId="{92E13215-8657-4DD5-90A0-942ED5A747D9}" destId="{32A2592F-D11C-47F3-AFBD-1EBA4315928B}" srcOrd="0" destOrd="0" presId="urn:microsoft.com/office/officeart/2018/2/layout/IconVerticalSolidList"/>
    <dgm:cxn modelId="{7325F279-D89F-4CAB-9D34-44F18C05F1B7}" type="presOf" srcId="{7F096788-B831-4321-B404-05F6DAB35D87}" destId="{5E7FE88D-F5FD-46AD-8561-F085BB97AF46}" srcOrd="0" destOrd="0" presId="urn:microsoft.com/office/officeart/2018/2/layout/IconVerticalSolidList"/>
    <dgm:cxn modelId="{2E280C8B-0F87-437F-898A-5895CF8F2CC1}" srcId="{2034260D-0B58-4681-8294-A99C262DF87F}" destId="{7F096788-B831-4321-B404-05F6DAB35D87}" srcOrd="3" destOrd="0" parTransId="{DFA22E4D-295B-4D90-88CE-0ADEBF31A0E6}" sibTransId="{A4FA3A90-0B91-4A9A-AB31-C969F0EE5219}"/>
    <dgm:cxn modelId="{5C7E45B7-F9DD-4C25-9247-80A59EE045C1}" type="presOf" srcId="{2034260D-0B58-4681-8294-A99C262DF87F}" destId="{45CED491-46A9-4FA6-B998-044A7AA8EB59}" srcOrd="0" destOrd="0" presId="urn:microsoft.com/office/officeart/2018/2/layout/IconVerticalSolidList"/>
    <dgm:cxn modelId="{FF9CC6C3-8288-435D-82E1-42BD28A1C18E}" srcId="{2034260D-0B58-4681-8294-A99C262DF87F}" destId="{83650210-CB7C-4BE5-AE4C-8E7B9768DFEA}" srcOrd="0" destOrd="0" parTransId="{F8472C58-E4CE-418D-9210-A00F14FB53CB}" sibTransId="{17D5D098-18D0-4C0F-9958-DB015DF24CCB}"/>
    <dgm:cxn modelId="{45C451D0-ECFA-4F82-9E87-2F957DE0BDB2}" srcId="{2034260D-0B58-4681-8294-A99C262DF87F}" destId="{52DD13B3-5696-4A84-B985-3B6FD77849B4}" srcOrd="2" destOrd="0" parTransId="{4D8CC237-3976-46AC-A339-9A4B11336654}" sibTransId="{15400312-FAC8-4EB9-B9D8-C8691E7AD704}"/>
    <dgm:cxn modelId="{15B591A5-E3FB-4B93-BB90-01D4D02AA868}" type="presParOf" srcId="{45CED491-46A9-4FA6-B998-044A7AA8EB59}" destId="{7AF3693C-D9CA-4C71-8313-80F2A6DCB64B}" srcOrd="0" destOrd="0" presId="urn:microsoft.com/office/officeart/2018/2/layout/IconVerticalSolidList"/>
    <dgm:cxn modelId="{73D3F5ED-5640-4971-87EF-9FFA6D9A6800}" type="presParOf" srcId="{7AF3693C-D9CA-4C71-8313-80F2A6DCB64B}" destId="{585B2BD8-AF7A-4EE5-9639-DEACC7CFD7A8}" srcOrd="0" destOrd="0" presId="urn:microsoft.com/office/officeart/2018/2/layout/IconVerticalSolidList"/>
    <dgm:cxn modelId="{530F5DD4-D765-4447-B38A-B01B822CB533}" type="presParOf" srcId="{7AF3693C-D9CA-4C71-8313-80F2A6DCB64B}" destId="{9225CB77-86DA-428D-8C8D-604377CA63AA}" srcOrd="1" destOrd="0" presId="urn:microsoft.com/office/officeart/2018/2/layout/IconVerticalSolidList"/>
    <dgm:cxn modelId="{92FEC427-CDE3-4CCA-8BED-B6419A50FEFC}" type="presParOf" srcId="{7AF3693C-D9CA-4C71-8313-80F2A6DCB64B}" destId="{58C1F19C-9498-495C-9332-3C2CE08594DA}" srcOrd="2" destOrd="0" presId="urn:microsoft.com/office/officeart/2018/2/layout/IconVerticalSolidList"/>
    <dgm:cxn modelId="{35B95849-94FD-4D14-9165-868F75A601B6}" type="presParOf" srcId="{7AF3693C-D9CA-4C71-8313-80F2A6DCB64B}" destId="{3E98D15C-58B8-40CD-8652-DF8C7E8783CF}" srcOrd="3" destOrd="0" presId="urn:microsoft.com/office/officeart/2018/2/layout/IconVerticalSolidList"/>
    <dgm:cxn modelId="{0500D03E-0B65-4D05-82E9-4E126171EF9B}" type="presParOf" srcId="{45CED491-46A9-4FA6-B998-044A7AA8EB59}" destId="{B3252556-21BB-4C35-875B-869484370FC5}" srcOrd="1" destOrd="0" presId="urn:microsoft.com/office/officeart/2018/2/layout/IconVerticalSolidList"/>
    <dgm:cxn modelId="{8A281ACE-FB4F-414D-AFA8-34D056B7542A}" type="presParOf" srcId="{45CED491-46A9-4FA6-B998-044A7AA8EB59}" destId="{DD7890DE-727E-4193-A804-40BF19C67A79}" srcOrd="2" destOrd="0" presId="urn:microsoft.com/office/officeart/2018/2/layout/IconVerticalSolidList"/>
    <dgm:cxn modelId="{315C5BC3-1378-4387-BD90-042C31ADC6F4}" type="presParOf" srcId="{DD7890DE-727E-4193-A804-40BF19C67A79}" destId="{BDAAC8B8-A287-40FF-B2AF-B5A876A5736C}" srcOrd="0" destOrd="0" presId="urn:microsoft.com/office/officeart/2018/2/layout/IconVerticalSolidList"/>
    <dgm:cxn modelId="{8C382993-DB47-45D3-BD7F-8FE13CCA7B54}" type="presParOf" srcId="{DD7890DE-727E-4193-A804-40BF19C67A79}" destId="{4C4F5159-A1DD-4F8A-88A5-AAFF3157D087}" srcOrd="1" destOrd="0" presId="urn:microsoft.com/office/officeart/2018/2/layout/IconVerticalSolidList"/>
    <dgm:cxn modelId="{ADDDC159-87DB-492A-9E81-92B7D0466773}" type="presParOf" srcId="{DD7890DE-727E-4193-A804-40BF19C67A79}" destId="{E117674C-86BC-4B49-84E1-9C82BBFF2019}" srcOrd="2" destOrd="0" presId="urn:microsoft.com/office/officeart/2018/2/layout/IconVerticalSolidList"/>
    <dgm:cxn modelId="{0764401A-6DFC-402D-A4B8-5885ABA3AC7F}" type="presParOf" srcId="{DD7890DE-727E-4193-A804-40BF19C67A79}" destId="{32A2592F-D11C-47F3-AFBD-1EBA4315928B}" srcOrd="3" destOrd="0" presId="urn:microsoft.com/office/officeart/2018/2/layout/IconVerticalSolidList"/>
    <dgm:cxn modelId="{D6769257-0C2E-4E9E-B030-8D3E01332BD6}" type="presParOf" srcId="{45CED491-46A9-4FA6-B998-044A7AA8EB59}" destId="{BF184131-2000-4511-B157-411397DFD3B9}" srcOrd="3" destOrd="0" presId="urn:microsoft.com/office/officeart/2018/2/layout/IconVerticalSolidList"/>
    <dgm:cxn modelId="{E96D2605-E6FF-499D-AE59-F8F263F4415D}" type="presParOf" srcId="{45CED491-46A9-4FA6-B998-044A7AA8EB59}" destId="{8B5EACF3-5554-4AD7-A011-18A86409A171}" srcOrd="4" destOrd="0" presId="urn:microsoft.com/office/officeart/2018/2/layout/IconVerticalSolidList"/>
    <dgm:cxn modelId="{431B5CE7-960F-4A47-8639-10C44EA7C9D6}" type="presParOf" srcId="{8B5EACF3-5554-4AD7-A011-18A86409A171}" destId="{FBAE91AD-5ECB-4EB9-9E0B-9D4B75D9C40E}" srcOrd="0" destOrd="0" presId="urn:microsoft.com/office/officeart/2018/2/layout/IconVerticalSolidList"/>
    <dgm:cxn modelId="{8BDC0B1E-39BA-4020-B6DC-DB7BD84240D6}" type="presParOf" srcId="{8B5EACF3-5554-4AD7-A011-18A86409A171}" destId="{24D5C950-6C18-4ADE-9584-A763CE2EBDF0}" srcOrd="1" destOrd="0" presId="urn:microsoft.com/office/officeart/2018/2/layout/IconVerticalSolidList"/>
    <dgm:cxn modelId="{A76902F8-D2B0-456D-B257-17A704C82175}" type="presParOf" srcId="{8B5EACF3-5554-4AD7-A011-18A86409A171}" destId="{44976FC2-C6B5-4B57-B9E1-16FB6F278829}" srcOrd="2" destOrd="0" presId="urn:microsoft.com/office/officeart/2018/2/layout/IconVerticalSolidList"/>
    <dgm:cxn modelId="{59D1FD05-3F6A-414F-81C2-76F6A39BE831}" type="presParOf" srcId="{8B5EACF3-5554-4AD7-A011-18A86409A171}" destId="{1742C3C9-EE7B-4DEB-AD3A-38CA2A34037F}" srcOrd="3" destOrd="0" presId="urn:microsoft.com/office/officeart/2018/2/layout/IconVerticalSolidList"/>
    <dgm:cxn modelId="{2BB1E5E6-A805-49B1-81F6-3CE4AB6ED578}" type="presParOf" srcId="{45CED491-46A9-4FA6-B998-044A7AA8EB59}" destId="{CB015611-E294-4361-8F6E-ECBB38E17F9D}" srcOrd="5" destOrd="0" presId="urn:microsoft.com/office/officeart/2018/2/layout/IconVerticalSolidList"/>
    <dgm:cxn modelId="{3FA3D3A5-A45A-45EA-B869-A86A3556A06C}" type="presParOf" srcId="{45CED491-46A9-4FA6-B998-044A7AA8EB59}" destId="{8A70AC03-842C-43A0-B96D-DB9B55B4C6F4}" srcOrd="6" destOrd="0" presId="urn:microsoft.com/office/officeart/2018/2/layout/IconVerticalSolidList"/>
    <dgm:cxn modelId="{65205B37-962E-4C57-A49C-734A927E8272}" type="presParOf" srcId="{8A70AC03-842C-43A0-B96D-DB9B55B4C6F4}" destId="{1485A93D-A1A9-487B-9D73-8817A4D47A6D}" srcOrd="0" destOrd="0" presId="urn:microsoft.com/office/officeart/2018/2/layout/IconVerticalSolidList"/>
    <dgm:cxn modelId="{5270F6FD-DA23-4E26-A964-E15FD02784D1}" type="presParOf" srcId="{8A70AC03-842C-43A0-B96D-DB9B55B4C6F4}" destId="{6A4FBEEA-53C3-44EB-93F0-955B701FA043}" srcOrd="1" destOrd="0" presId="urn:microsoft.com/office/officeart/2018/2/layout/IconVerticalSolidList"/>
    <dgm:cxn modelId="{DDA74A96-F10E-42D4-9378-52796927C40C}" type="presParOf" srcId="{8A70AC03-842C-43A0-B96D-DB9B55B4C6F4}" destId="{0CBF7B69-1817-4602-A58F-7C1130F48744}" srcOrd="2" destOrd="0" presId="urn:microsoft.com/office/officeart/2018/2/layout/IconVerticalSolidList"/>
    <dgm:cxn modelId="{DD6FD021-427F-4C44-8E8B-FD3EA062AD3C}" type="presParOf" srcId="{8A70AC03-842C-43A0-B96D-DB9B55B4C6F4}" destId="{5E7FE88D-F5FD-46AD-8561-F085BB97AF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B2BD8-AF7A-4EE5-9639-DEACC7CFD7A8}">
      <dsp:nvSpPr>
        <dsp:cNvPr id="0" name=""/>
        <dsp:cNvSpPr/>
      </dsp:nvSpPr>
      <dsp:spPr>
        <a:xfrm>
          <a:off x="0" y="2045"/>
          <a:ext cx="5607050"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5CB77-86DA-428D-8C8D-604377CA63AA}">
      <dsp:nvSpPr>
        <dsp:cNvPr id="0" name=""/>
        <dsp:cNvSpPr/>
      </dsp:nvSpPr>
      <dsp:spPr>
        <a:xfrm>
          <a:off x="313549" y="235264"/>
          <a:ext cx="570090" cy="570090"/>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8D15C-58B8-40CD-8652-DF8C7E8783CF}">
      <dsp:nvSpPr>
        <dsp:cNvPr id="0" name=""/>
        <dsp:cNvSpPr/>
      </dsp:nvSpPr>
      <dsp:spPr>
        <a:xfrm>
          <a:off x="1197190" y="204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rtl="0">
            <a:lnSpc>
              <a:spcPct val="90000"/>
            </a:lnSpc>
            <a:spcBef>
              <a:spcPct val="0"/>
            </a:spcBef>
            <a:spcAft>
              <a:spcPct val="35000"/>
            </a:spcAft>
            <a:buNone/>
          </a:pPr>
          <a:r>
            <a:rPr lang="en-US" sz="2200" kern="1200">
              <a:latin typeface="Gill Sans MT" panose="020B0502020104020203"/>
            </a:rPr>
            <a:t>Do no additional harm</a:t>
          </a:r>
        </a:p>
      </dsp:txBody>
      <dsp:txXfrm>
        <a:off x="1197190" y="2045"/>
        <a:ext cx="4409859" cy="1036528"/>
      </dsp:txXfrm>
    </dsp:sp>
    <dsp:sp modelId="{BDAAC8B8-A287-40FF-B2AF-B5A876A5736C}">
      <dsp:nvSpPr>
        <dsp:cNvPr id="0" name=""/>
        <dsp:cNvSpPr/>
      </dsp:nvSpPr>
      <dsp:spPr>
        <a:xfrm>
          <a:off x="0" y="1297705"/>
          <a:ext cx="5607050"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F5159-A1DD-4F8A-88A5-AAFF3157D087}">
      <dsp:nvSpPr>
        <dsp:cNvPr id="0" name=""/>
        <dsp:cNvSpPr/>
      </dsp:nvSpPr>
      <dsp:spPr>
        <a:xfrm>
          <a:off x="313549" y="1530924"/>
          <a:ext cx="570090" cy="570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A2592F-D11C-47F3-AFBD-1EBA4315928B}">
      <dsp:nvSpPr>
        <dsp:cNvPr id="0" name=""/>
        <dsp:cNvSpPr/>
      </dsp:nvSpPr>
      <dsp:spPr>
        <a:xfrm>
          <a:off x="1197190" y="129770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a:t>Show Up!</a:t>
          </a:r>
        </a:p>
      </dsp:txBody>
      <dsp:txXfrm>
        <a:off x="1197190" y="1297705"/>
        <a:ext cx="4409859" cy="1036528"/>
      </dsp:txXfrm>
    </dsp:sp>
    <dsp:sp modelId="{FBAE91AD-5ECB-4EB9-9E0B-9D4B75D9C40E}">
      <dsp:nvSpPr>
        <dsp:cNvPr id="0" name=""/>
        <dsp:cNvSpPr/>
      </dsp:nvSpPr>
      <dsp:spPr>
        <a:xfrm>
          <a:off x="0" y="2593366"/>
          <a:ext cx="5607050"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5C950-6C18-4ADE-9584-A763CE2EBDF0}">
      <dsp:nvSpPr>
        <dsp:cNvPr id="0" name=""/>
        <dsp:cNvSpPr/>
      </dsp:nvSpPr>
      <dsp:spPr>
        <a:xfrm>
          <a:off x="313549" y="282658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42C3C9-EE7B-4DEB-AD3A-38CA2A34037F}">
      <dsp:nvSpPr>
        <dsp:cNvPr id="0" name=""/>
        <dsp:cNvSpPr/>
      </dsp:nvSpPr>
      <dsp:spPr>
        <a:xfrm>
          <a:off x="1197190" y="259336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a:t>Pay attention</a:t>
          </a:r>
        </a:p>
      </dsp:txBody>
      <dsp:txXfrm>
        <a:off x="1197190" y="2593366"/>
        <a:ext cx="4409859" cy="1036528"/>
      </dsp:txXfrm>
    </dsp:sp>
    <dsp:sp modelId="{1485A93D-A1A9-487B-9D73-8817A4D47A6D}">
      <dsp:nvSpPr>
        <dsp:cNvPr id="0" name=""/>
        <dsp:cNvSpPr/>
      </dsp:nvSpPr>
      <dsp:spPr>
        <a:xfrm>
          <a:off x="0" y="3889026"/>
          <a:ext cx="5607050"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FBEEA-53C3-44EB-93F0-955B701FA043}">
      <dsp:nvSpPr>
        <dsp:cNvPr id="0" name=""/>
        <dsp:cNvSpPr/>
      </dsp:nvSpPr>
      <dsp:spPr>
        <a:xfrm>
          <a:off x="313549" y="4122245"/>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7FE88D-F5FD-46AD-8561-F085BB97AF46}">
      <dsp:nvSpPr>
        <dsp:cNvPr id="0" name=""/>
        <dsp:cNvSpPr/>
      </dsp:nvSpPr>
      <dsp:spPr>
        <a:xfrm>
          <a:off x="1197190" y="388902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a:t>Give your time and money</a:t>
          </a:r>
        </a:p>
      </dsp:txBody>
      <dsp:txXfrm>
        <a:off x="1197190" y="3889026"/>
        <a:ext cx="4409859" cy="10365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CE25B-EE9C-4E7A-939B-E254B96B8C5D}" type="datetimeFigureOut">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1163D-3C2A-4EC0-ABBD-204289F5A8FD}" type="slidenum">
              <a:t>‹#›</a:t>
            </a:fld>
            <a:endParaRPr lang="en-US"/>
          </a:p>
        </p:txBody>
      </p:sp>
    </p:spTree>
    <p:extLst>
      <p:ext uri="{BB962C8B-B14F-4D97-AF65-F5344CB8AC3E}">
        <p14:creationId xmlns:p14="http://schemas.microsoft.com/office/powerpoint/2010/main" val="17801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10 states currently have laws that ban gender affirming care for youth with 6 others set to take effect. Nearly half of the states in our union have, will have or are considering bans on evidence based medical care to minors</a:t>
            </a:r>
          </a:p>
        </p:txBody>
      </p:sp>
      <p:sp>
        <p:nvSpPr>
          <p:cNvPr id="4" name="Slide Number Placeholder 3"/>
          <p:cNvSpPr>
            <a:spLocks noGrp="1"/>
          </p:cNvSpPr>
          <p:nvPr>
            <p:ph type="sldNum" sz="quarter" idx="5"/>
          </p:nvPr>
        </p:nvSpPr>
        <p:spPr/>
        <p:txBody>
          <a:bodyPr/>
          <a:lstStyle/>
          <a:p>
            <a:fld id="{3EA1163D-3C2A-4EC0-ABBD-204289F5A8FD}" type="slidenum">
              <a:t>13</a:t>
            </a:fld>
            <a:endParaRPr lang="en-US"/>
          </a:p>
        </p:txBody>
      </p:sp>
    </p:spTree>
    <p:extLst>
      <p:ext uri="{BB962C8B-B14F-4D97-AF65-F5344CB8AC3E}">
        <p14:creationId xmlns:p14="http://schemas.microsoft.com/office/powerpoint/2010/main" val="58525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10/11/2023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10/11/2023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10/11/2023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10/11/2023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outhernequality.org/" TargetMode="External"/><Relationship Id="rId7" Type="http://schemas.openxmlformats.org/officeDocument/2006/relationships/hyperlink" Target="https://itgetsbetter.org/" TargetMode="External"/><Relationship Id="rId2" Type="http://schemas.openxmlformats.org/officeDocument/2006/relationships/hyperlink" Target="https://equalitync.org/" TargetMode="External"/><Relationship Id="rId1" Type="http://schemas.openxmlformats.org/officeDocument/2006/relationships/slideLayout" Target="../slideLayouts/slideLayout8.xml"/><Relationship Id="rId6" Type="http://schemas.openxmlformats.org/officeDocument/2006/relationships/hyperlink" Target="https://www.thetrevorproject.org/" TargetMode="External"/><Relationship Id="rId5" Type="http://schemas.openxmlformats.org/officeDocument/2006/relationships/hyperlink" Target="https://pflag.org/" TargetMode="External"/><Relationship Id="rId4" Type="http://schemas.openxmlformats.org/officeDocument/2006/relationships/hyperlink" Target="https://glse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Gender affirming Health and Mental health care in youth</a:t>
            </a:r>
          </a:p>
        </p:txBody>
      </p:sp>
      <p:sp>
        <p:nvSpPr>
          <p:cNvPr id="3" name="Subtitle 2"/>
          <p:cNvSpPr>
            <a:spLocks noGrp="1"/>
          </p:cNvSpPr>
          <p:nvPr>
            <p:ph type="subTitle" idx="1"/>
          </p:nvPr>
        </p:nvSpPr>
        <p:spPr/>
        <p:txBody>
          <a:bodyPr vert="horz" lIns="91440" tIns="45720" rIns="91440" bIns="45720" rtlCol="0" anchor="t">
            <a:normAutofit/>
          </a:bodyPr>
          <a:lstStyle/>
          <a:p>
            <a:r>
              <a:rPr lang="en-US"/>
              <a:t>Preserving Best Practices</a:t>
            </a:r>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B6FAA-7F9B-5924-1927-F3CB67EEA33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Why gender affirming care?  </a:t>
            </a:r>
          </a:p>
        </p:txBody>
      </p:sp>
      <p:sp>
        <p:nvSpPr>
          <p:cNvPr id="3" name="Content Placeholder 2">
            <a:extLst>
              <a:ext uri="{FF2B5EF4-FFF2-40B4-BE49-F238E27FC236}">
                <a16:creationId xmlns:a16="http://schemas.microsoft.com/office/drawing/2014/main" id="{48C74E75-4AD3-D9E0-0180-85D552FFA757}"/>
              </a:ext>
            </a:extLst>
          </p:cNvPr>
          <p:cNvSpPr>
            <a:spLocks noGrp="1"/>
          </p:cNvSpPr>
          <p:nvPr>
            <p:ph idx="1"/>
          </p:nvPr>
        </p:nvSpPr>
        <p:spPr>
          <a:xfrm>
            <a:off x="5591695" y="1402080"/>
            <a:ext cx="5320696" cy="4053840"/>
          </a:xfrm>
        </p:spPr>
        <p:txBody>
          <a:bodyPr vert="horz" lIns="91440" tIns="45720" rIns="91440" bIns="45720" rtlCol="0" anchor="ctr">
            <a:noAutofit/>
          </a:bodyPr>
          <a:lstStyle/>
          <a:p>
            <a:endParaRPr lang="en-US" b="1">
              <a:solidFill>
                <a:srgbClr val="101066"/>
              </a:solidFill>
            </a:endParaRPr>
          </a:p>
          <a:p>
            <a:pPr marL="0" indent="0">
              <a:lnSpc>
                <a:spcPct val="90000"/>
              </a:lnSpc>
              <a:buNone/>
            </a:pPr>
            <a:endParaRPr lang="en-US" sz="1500"/>
          </a:p>
          <a:p>
            <a:pPr>
              <a:lnSpc>
                <a:spcPct val="90000"/>
              </a:lnSpc>
            </a:pPr>
            <a:endParaRPr lang="en-US"/>
          </a:p>
          <a:p>
            <a:pPr>
              <a:lnSpc>
                <a:spcPct val="90000"/>
              </a:lnSpc>
            </a:pPr>
            <a:endParaRPr lang="en-US" sz="1500"/>
          </a:p>
          <a:p>
            <a:pPr>
              <a:lnSpc>
                <a:spcPct val="90000"/>
              </a:lnSpc>
            </a:pPr>
            <a:endParaRPr lang="en-US" sz="1500"/>
          </a:p>
          <a:p>
            <a:pPr>
              <a:lnSpc>
                <a:spcPct val="90000"/>
              </a:lnSpc>
            </a:pPr>
            <a:endParaRPr lang="en-US" sz="1500"/>
          </a:p>
        </p:txBody>
      </p:sp>
      <p:pic>
        <p:nvPicPr>
          <p:cNvPr id="5" name="Picture 4" descr="A screenshot of a social media post&#10;&#10;Description automatically generated">
            <a:extLst>
              <a:ext uri="{FF2B5EF4-FFF2-40B4-BE49-F238E27FC236}">
                <a16:creationId xmlns:a16="http://schemas.microsoft.com/office/drawing/2014/main" id="{6F6E63B9-DAF7-1E98-FCF0-6D8F33B41780}"/>
              </a:ext>
            </a:extLst>
          </p:cNvPr>
          <p:cNvPicPr>
            <a:picLocks noChangeAspect="1"/>
          </p:cNvPicPr>
          <p:nvPr/>
        </p:nvPicPr>
        <p:blipFill>
          <a:blip r:embed="rId2"/>
          <a:stretch>
            <a:fillRect/>
          </a:stretch>
        </p:blipFill>
        <p:spPr>
          <a:xfrm>
            <a:off x="5085347" y="261116"/>
            <a:ext cx="6071936" cy="3581874"/>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6BD6288E-FC15-F328-8454-749C4F3B6C11}"/>
              </a:ext>
            </a:extLst>
          </p:cNvPr>
          <p:cNvPicPr>
            <a:picLocks noChangeAspect="1"/>
          </p:cNvPicPr>
          <p:nvPr/>
        </p:nvPicPr>
        <p:blipFill>
          <a:blip r:embed="rId3"/>
          <a:stretch>
            <a:fillRect/>
          </a:stretch>
        </p:blipFill>
        <p:spPr>
          <a:xfrm>
            <a:off x="6021138" y="3038155"/>
            <a:ext cx="5938251" cy="3655903"/>
          </a:xfrm>
          <a:prstGeom prst="rect">
            <a:avLst/>
          </a:prstGeom>
        </p:spPr>
      </p:pic>
      <p:sp>
        <p:nvSpPr>
          <p:cNvPr id="7" name="TextBox 6">
            <a:extLst>
              <a:ext uri="{FF2B5EF4-FFF2-40B4-BE49-F238E27FC236}">
                <a16:creationId xmlns:a16="http://schemas.microsoft.com/office/drawing/2014/main" id="{45BFC695-A4F1-3D13-559F-74E01E554210}"/>
              </a:ext>
            </a:extLst>
          </p:cNvPr>
          <p:cNvSpPr txBox="1"/>
          <p:nvPr/>
        </p:nvSpPr>
        <p:spPr>
          <a:xfrm>
            <a:off x="3104475" y="6512330"/>
            <a:ext cx="2541910" cy="2667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Trevor Project 2023 US National Survey</a:t>
            </a:r>
          </a:p>
        </p:txBody>
      </p:sp>
    </p:spTree>
    <p:extLst>
      <p:ext uri="{BB962C8B-B14F-4D97-AF65-F5344CB8AC3E}">
        <p14:creationId xmlns:p14="http://schemas.microsoft.com/office/powerpoint/2010/main" val="205471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Stethoscope">
            <a:extLst>
              <a:ext uri="{FF2B5EF4-FFF2-40B4-BE49-F238E27FC236}">
                <a16:creationId xmlns:a16="http://schemas.microsoft.com/office/drawing/2014/main" id="{DE31663C-2380-A2B0-6B82-477330087F6D}"/>
              </a:ext>
            </a:extLst>
          </p:cNvPr>
          <p:cNvPicPr>
            <a:picLocks noChangeAspect="1"/>
          </p:cNvPicPr>
          <p:nvPr/>
        </p:nvPicPr>
        <p:blipFill rotWithShape="1">
          <a:blip r:embed="rId2"/>
          <a:srcRect l="29618" r="11135" b="-3"/>
          <a:stretch/>
        </p:blipFill>
        <p:spPr>
          <a:xfrm>
            <a:off x="642" y="10"/>
            <a:ext cx="6096000" cy="6857990"/>
          </a:xfrm>
          <a:prstGeom prst="rect">
            <a:avLst/>
          </a:prstGeom>
        </p:spPr>
      </p:pic>
      <p:sp>
        <p:nvSpPr>
          <p:cNvPr id="2" name="Title 1">
            <a:extLst>
              <a:ext uri="{FF2B5EF4-FFF2-40B4-BE49-F238E27FC236}">
                <a16:creationId xmlns:a16="http://schemas.microsoft.com/office/drawing/2014/main" id="{D87D34D1-BAC7-6BC8-9EFB-5044BECE3EC4}"/>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lang="en-US" sz="2400">
                <a:solidFill>
                  <a:schemeClr val="bg1"/>
                </a:solidFill>
              </a:rPr>
              <a:t>Panel</a:t>
            </a:r>
          </a:p>
        </p:txBody>
      </p:sp>
      <p:sp>
        <p:nvSpPr>
          <p:cNvPr id="3" name="Content Placeholder 2">
            <a:extLst>
              <a:ext uri="{FF2B5EF4-FFF2-40B4-BE49-F238E27FC236}">
                <a16:creationId xmlns:a16="http://schemas.microsoft.com/office/drawing/2014/main" id="{FC1D3AB3-052A-C3A0-3E31-E2F9F3172BAE}"/>
              </a:ext>
            </a:extLst>
          </p:cNvPr>
          <p:cNvSpPr>
            <a:spLocks noGrp="1"/>
          </p:cNvSpPr>
          <p:nvPr>
            <p:ph idx="1"/>
          </p:nvPr>
        </p:nvSpPr>
        <p:spPr>
          <a:xfrm>
            <a:off x="6743941" y="976129"/>
            <a:ext cx="4804931" cy="4919815"/>
          </a:xfrm>
        </p:spPr>
        <p:txBody>
          <a:bodyPr vert="horz" lIns="91440" tIns="45720" rIns="91440" bIns="45720" rtlCol="0" anchor="ctr">
            <a:normAutofit/>
          </a:bodyPr>
          <a:lstStyle/>
          <a:p>
            <a:r>
              <a:rPr lang="en-US"/>
              <a:t>What do you want those working in health care and public health to know about why gender affirming care is so important?</a:t>
            </a:r>
          </a:p>
          <a:p>
            <a:r>
              <a:rPr lang="en-US"/>
              <a:t>If this care had not been available to you, what would the impact have been?</a:t>
            </a:r>
          </a:p>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143680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Zen rock garden">
            <a:extLst>
              <a:ext uri="{FF2B5EF4-FFF2-40B4-BE49-F238E27FC236}">
                <a16:creationId xmlns:a16="http://schemas.microsoft.com/office/drawing/2014/main" id="{444E6A28-103F-82EB-28D9-CC2A25B11D30}"/>
              </a:ext>
            </a:extLst>
          </p:cNvPr>
          <p:cNvPicPr>
            <a:picLocks noChangeAspect="1"/>
          </p:cNvPicPr>
          <p:nvPr/>
        </p:nvPicPr>
        <p:blipFill rotWithShape="1">
          <a:blip r:embed="rId2"/>
          <a:srcRect t="11491" b="4239"/>
          <a:stretch/>
        </p:blipFill>
        <p:spPr>
          <a:xfrm>
            <a:off x="20" y="10"/>
            <a:ext cx="12191980" cy="6857990"/>
          </a:xfrm>
          <a:prstGeom prst="rect">
            <a:avLst/>
          </a:prstGeom>
        </p:spPr>
      </p:pic>
      <p:sp>
        <p:nvSpPr>
          <p:cNvPr id="2" name="Title 1">
            <a:extLst>
              <a:ext uri="{FF2B5EF4-FFF2-40B4-BE49-F238E27FC236}">
                <a16:creationId xmlns:a16="http://schemas.microsoft.com/office/drawing/2014/main" id="{E6FC4BF7-583F-93C9-FF9A-8BC752049E41}"/>
              </a:ext>
            </a:extLst>
          </p:cNvPr>
          <p:cNvSpPr>
            <a:spLocks noGrp="1"/>
          </p:cNvSpPr>
          <p:nvPr>
            <p:ph type="title"/>
          </p:nvPr>
        </p:nvSpPr>
        <p:spPr>
          <a:xfrm>
            <a:off x="1600200" y="2386744"/>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a:solidFill>
                  <a:schemeClr val="tx1"/>
                </a:solidFill>
              </a:rPr>
              <a:t>A changing landscape</a:t>
            </a:r>
          </a:p>
        </p:txBody>
      </p:sp>
    </p:spTree>
    <p:extLst>
      <p:ext uri="{BB962C8B-B14F-4D97-AF65-F5344CB8AC3E}">
        <p14:creationId xmlns:p14="http://schemas.microsoft.com/office/powerpoint/2010/main" val="208163718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the united states&#10;&#10;Description automatically generated">
            <a:extLst>
              <a:ext uri="{FF2B5EF4-FFF2-40B4-BE49-F238E27FC236}">
                <a16:creationId xmlns:a16="http://schemas.microsoft.com/office/drawing/2014/main" id="{5D01E21D-2633-D864-7111-14CF71106D06}"/>
              </a:ext>
            </a:extLst>
          </p:cNvPr>
          <p:cNvPicPr>
            <a:picLocks noGrp="1" noChangeAspect="1"/>
          </p:cNvPicPr>
          <p:nvPr>
            <p:ph idx="1"/>
          </p:nvPr>
        </p:nvPicPr>
        <p:blipFill>
          <a:blip r:embed="rId3"/>
          <a:stretch>
            <a:fillRect/>
          </a:stretch>
        </p:blipFill>
        <p:spPr>
          <a:xfrm>
            <a:off x="809939" y="873413"/>
            <a:ext cx="10371593" cy="5909350"/>
          </a:xfrm>
        </p:spPr>
      </p:pic>
      <p:pic>
        <p:nvPicPr>
          <p:cNvPr id="5" name="Picture 4" descr="A white background with text&#10;&#10;Description automatically generated">
            <a:extLst>
              <a:ext uri="{FF2B5EF4-FFF2-40B4-BE49-F238E27FC236}">
                <a16:creationId xmlns:a16="http://schemas.microsoft.com/office/drawing/2014/main" id="{B17F63CD-D9C8-0622-9D57-9EDDE1DF64B0}"/>
              </a:ext>
            </a:extLst>
          </p:cNvPr>
          <p:cNvPicPr>
            <a:picLocks noChangeAspect="1"/>
          </p:cNvPicPr>
          <p:nvPr/>
        </p:nvPicPr>
        <p:blipFill>
          <a:blip r:embed="rId4"/>
          <a:stretch>
            <a:fillRect/>
          </a:stretch>
        </p:blipFill>
        <p:spPr>
          <a:xfrm>
            <a:off x="3534778" y="5754103"/>
            <a:ext cx="6606339" cy="723900"/>
          </a:xfrm>
          <a:prstGeom prst="rect">
            <a:avLst/>
          </a:prstGeom>
        </p:spPr>
      </p:pic>
      <p:sp>
        <p:nvSpPr>
          <p:cNvPr id="6" name="TextBox 5">
            <a:extLst>
              <a:ext uri="{FF2B5EF4-FFF2-40B4-BE49-F238E27FC236}">
                <a16:creationId xmlns:a16="http://schemas.microsoft.com/office/drawing/2014/main" id="{C5D38C74-E693-E52D-B322-B8571C074441}"/>
              </a:ext>
            </a:extLst>
          </p:cNvPr>
          <p:cNvSpPr txBox="1"/>
          <p:nvPr/>
        </p:nvSpPr>
        <p:spPr>
          <a:xfrm>
            <a:off x="1002631" y="240632"/>
            <a:ext cx="99594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LANDSCAPE OF GENDER AFFIRMING CARE IN THE U.S. (updated 9/19/23)</a:t>
            </a:r>
          </a:p>
        </p:txBody>
      </p:sp>
      <p:sp>
        <p:nvSpPr>
          <p:cNvPr id="2" name="TextBox 1">
            <a:extLst>
              <a:ext uri="{FF2B5EF4-FFF2-40B4-BE49-F238E27FC236}">
                <a16:creationId xmlns:a16="http://schemas.microsoft.com/office/drawing/2014/main" id="{9C8BBF15-5B7B-EA3F-FA37-1582758E5EB7}"/>
              </a:ext>
            </a:extLst>
          </p:cNvPr>
          <p:cNvSpPr txBox="1"/>
          <p:nvPr/>
        </p:nvSpPr>
        <p:spPr>
          <a:xfrm>
            <a:off x="7231225" y="6422571"/>
            <a:ext cx="373224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Map and data produced by Southern Equality Campaign, 2023</a:t>
            </a:r>
          </a:p>
        </p:txBody>
      </p:sp>
    </p:spTree>
    <p:extLst>
      <p:ext uri="{BB962C8B-B14F-4D97-AF65-F5344CB8AC3E}">
        <p14:creationId xmlns:p14="http://schemas.microsoft.com/office/powerpoint/2010/main" val="123871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CD163-F8EC-80F0-AA81-2928690DBD36}"/>
              </a:ext>
            </a:extLst>
          </p:cNvPr>
          <p:cNvSpPr>
            <a:spLocks noGrp="1"/>
          </p:cNvSpPr>
          <p:nvPr>
            <p:ph type="title"/>
          </p:nvPr>
        </p:nvSpPr>
        <p:spPr>
          <a:xfrm>
            <a:off x="813280" y="1138891"/>
            <a:ext cx="4433662" cy="4339587"/>
          </a:xfrm>
          <a:prstGeom prst="ellipse">
            <a:avLst/>
          </a:prstGeom>
          <a:solidFill>
            <a:schemeClr val="accent2">
              <a:lumMod val="75000"/>
            </a:schemeClr>
          </a:solidFill>
          <a:ln>
            <a:noFill/>
          </a:ln>
        </p:spPr>
        <p:txBody>
          <a:bodyPr>
            <a:normAutofit/>
          </a:bodyPr>
          <a:lstStyle/>
          <a:p>
            <a:r>
              <a:rPr lang="en-US" sz="3000">
                <a:solidFill>
                  <a:srgbClr val="FFFFFF"/>
                </a:solidFill>
              </a:rPr>
              <a:t>what </a:t>
            </a:r>
            <a:r>
              <a:rPr lang="en-US" sz="3000" err="1">
                <a:solidFill>
                  <a:srgbClr val="FFFFFF"/>
                </a:solidFill>
              </a:rPr>
              <a:t>hb</a:t>
            </a:r>
            <a:r>
              <a:rPr lang="en-US" sz="3000">
                <a:solidFill>
                  <a:srgbClr val="FFFFFF"/>
                </a:solidFill>
              </a:rPr>
              <a:t> 808 does</a:t>
            </a:r>
          </a:p>
        </p:txBody>
      </p:sp>
      <p:sp>
        <p:nvSpPr>
          <p:cNvPr id="6" name="TextBox 5">
            <a:extLst>
              <a:ext uri="{FF2B5EF4-FFF2-40B4-BE49-F238E27FC236}">
                <a16:creationId xmlns:a16="http://schemas.microsoft.com/office/drawing/2014/main" id="{2F7842DD-DE4F-F065-185C-7A93BE877B23}"/>
              </a:ext>
            </a:extLst>
          </p:cNvPr>
          <p:cNvSpPr txBox="1"/>
          <p:nvPr/>
        </p:nvSpPr>
        <p:spPr>
          <a:xfrm>
            <a:off x="5499769" y="1582820"/>
            <a:ext cx="5938252" cy="29007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500">
              <a:latin typeface="Proxima Nova"/>
            </a:endParaRPr>
          </a:p>
          <a:p>
            <a:pPr>
              <a:buChar char="•"/>
            </a:pPr>
            <a:r>
              <a:rPr lang="en-US" sz="1750">
                <a:latin typeface="Proxima Nova"/>
              </a:rPr>
              <a:t>H808 prohibits the initiation of any gender-affirming care in NC for people under the age of 18, including puberty blockers, gender-affirming hormone therapy, and surgery.</a:t>
            </a:r>
          </a:p>
          <a:p>
            <a:pPr>
              <a:buChar char="•"/>
            </a:pPr>
            <a:endParaRPr lang="en-US" sz="1750">
              <a:latin typeface="Proxima Nova"/>
            </a:endParaRPr>
          </a:p>
          <a:p>
            <a:pPr>
              <a:buChar char="•"/>
            </a:pPr>
            <a:r>
              <a:rPr lang="en-US" sz="1750">
                <a:latin typeface="Proxima Nova"/>
              </a:rPr>
              <a:t>H808 prohibits state funds from being directly or indirectly used toward gender-affirming care for you</a:t>
            </a:r>
          </a:p>
          <a:p>
            <a:pPr>
              <a:buChar char="•"/>
            </a:pPr>
            <a:endParaRPr lang="en-US" sz="1750">
              <a:latin typeface="Proxima Nova"/>
            </a:endParaRPr>
          </a:p>
          <a:p>
            <a:pPr>
              <a:buChar char="•"/>
            </a:pPr>
            <a:r>
              <a:rPr lang="en-US" sz="1750">
                <a:latin typeface="Proxima Nova"/>
              </a:rPr>
              <a:t>H808 prohibits Medicaid from covering these services after August 1st 2023.</a:t>
            </a:r>
          </a:p>
        </p:txBody>
      </p:sp>
    </p:spTree>
    <p:extLst>
      <p:ext uri="{BB962C8B-B14F-4D97-AF65-F5344CB8AC3E}">
        <p14:creationId xmlns:p14="http://schemas.microsoft.com/office/powerpoint/2010/main" val="405749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B6FAA-7F9B-5924-1927-F3CB67EEA33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What    HB 808 Does </a:t>
            </a:r>
            <a:r>
              <a:rPr lang="en-US" sz="3000">
                <a:solidFill>
                  <a:schemeClr val="bg1"/>
                </a:solidFill>
              </a:rPr>
              <a:t>not</a:t>
            </a:r>
            <a:r>
              <a:rPr lang="en-US" sz="3000">
                <a:solidFill>
                  <a:srgbClr val="FFFFFF"/>
                </a:solidFill>
              </a:rPr>
              <a:t> do </a:t>
            </a:r>
          </a:p>
        </p:txBody>
      </p:sp>
      <p:sp>
        <p:nvSpPr>
          <p:cNvPr id="6" name="TextBox 5">
            <a:extLst>
              <a:ext uri="{FF2B5EF4-FFF2-40B4-BE49-F238E27FC236}">
                <a16:creationId xmlns:a16="http://schemas.microsoft.com/office/drawing/2014/main" id="{BD6A5D07-DF6C-BCD7-F0CD-B0E0EAFEA77E}"/>
              </a:ext>
            </a:extLst>
          </p:cNvPr>
          <p:cNvSpPr txBox="1"/>
          <p:nvPr/>
        </p:nvSpPr>
        <p:spPr>
          <a:xfrm>
            <a:off x="5205663" y="874294"/>
            <a:ext cx="702109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latin typeface="Proxima Nova"/>
            </a:endParaRPr>
          </a:p>
          <a:p>
            <a:pPr>
              <a:buChar char="•"/>
            </a:pPr>
            <a:r>
              <a:rPr lang="en-US" sz="2000">
                <a:latin typeface="Proxima Nova"/>
              </a:rPr>
              <a:t>It does not restrict care for youth who have begun a </a:t>
            </a:r>
          </a:p>
          <a:p>
            <a:pPr>
              <a:buChar char="•"/>
            </a:pPr>
            <a:r>
              <a:rPr lang="en-US" sz="2000">
                <a:latin typeface="Proxima Nova"/>
              </a:rPr>
              <a:t>“course of treatment” before August 1st, 2023.</a:t>
            </a:r>
            <a:endParaRPr lang="en-US"/>
          </a:p>
          <a:p>
            <a:endParaRPr lang="en-US" sz="2000"/>
          </a:p>
          <a:p>
            <a:pPr>
              <a:buChar char="•"/>
            </a:pPr>
            <a:r>
              <a:rPr lang="en-US" sz="2000">
                <a:latin typeface="Proxima Nova"/>
              </a:rPr>
              <a:t>It does not prohibit gender-affirming care for anyone </a:t>
            </a:r>
          </a:p>
          <a:p>
            <a:pPr>
              <a:buChar char="•"/>
            </a:pPr>
            <a:r>
              <a:rPr lang="en-US" sz="2000">
                <a:latin typeface="Proxima Nova"/>
              </a:rPr>
              <a:t>over the age of 18. </a:t>
            </a:r>
            <a:endParaRPr lang="en-US"/>
          </a:p>
          <a:p>
            <a:endParaRPr lang="en-US" sz="2000">
              <a:latin typeface="Proxima Nova"/>
            </a:endParaRPr>
          </a:p>
          <a:p>
            <a:pPr>
              <a:buChar char="•"/>
            </a:pPr>
            <a:r>
              <a:rPr lang="en-US" sz="2000">
                <a:latin typeface="Proxima Nova"/>
              </a:rPr>
              <a:t>It does not prohibit the State Employees’ Health Plan</a:t>
            </a:r>
          </a:p>
          <a:p>
            <a:pPr>
              <a:buChar char="•"/>
            </a:pPr>
            <a:r>
              <a:rPr lang="en-US" sz="2000">
                <a:latin typeface="Proxima Nova"/>
              </a:rPr>
              <a:t> from covering gender-affirming care. </a:t>
            </a:r>
            <a:endParaRPr lang="en-US"/>
          </a:p>
          <a:p>
            <a:endParaRPr lang="en-US" sz="2000">
              <a:latin typeface="Proxima Nova"/>
            </a:endParaRPr>
          </a:p>
          <a:p>
            <a:pPr>
              <a:buChar char="•"/>
            </a:pPr>
            <a:r>
              <a:rPr lang="en-US" sz="2000">
                <a:latin typeface="Proxima Nova"/>
              </a:rPr>
              <a:t>It does not prohibit minors from receiving gender-affirming care from outside of NC. </a:t>
            </a:r>
          </a:p>
          <a:p>
            <a:endParaRPr lang="en-US" sz="2000">
              <a:latin typeface="Proxima Nova"/>
            </a:endParaRPr>
          </a:p>
          <a:p>
            <a:pPr>
              <a:buChar char="•"/>
            </a:pPr>
            <a:r>
              <a:rPr lang="en-US" sz="2000">
                <a:latin typeface="Proxima Nova"/>
              </a:rPr>
              <a:t>It does not restrict affirming mental health care for transgender and nonbinary minors</a:t>
            </a:r>
            <a:r>
              <a:rPr lang="en-US" sz="2000" b="1">
                <a:latin typeface="Proxima Nova"/>
              </a:rPr>
              <a:t>. </a:t>
            </a:r>
          </a:p>
        </p:txBody>
      </p:sp>
    </p:spTree>
    <p:extLst>
      <p:ext uri="{BB962C8B-B14F-4D97-AF65-F5344CB8AC3E}">
        <p14:creationId xmlns:p14="http://schemas.microsoft.com/office/powerpoint/2010/main" val="242719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13" descr="Colourful carved figures of humans">
            <a:extLst>
              <a:ext uri="{FF2B5EF4-FFF2-40B4-BE49-F238E27FC236}">
                <a16:creationId xmlns:a16="http://schemas.microsoft.com/office/drawing/2014/main" id="{F07C3BBF-AD7E-E51C-9742-D9D911E3AA1D}"/>
              </a:ext>
            </a:extLst>
          </p:cNvPr>
          <p:cNvPicPr>
            <a:picLocks noChangeAspect="1"/>
          </p:cNvPicPr>
          <p:nvPr/>
        </p:nvPicPr>
        <p:blipFill rotWithShape="1">
          <a:blip r:embed="rId2"/>
          <a:srcRect l="11252" r="10439" b="-10"/>
          <a:stretch/>
        </p:blipFill>
        <p:spPr>
          <a:xfrm>
            <a:off x="20" y="10"/>
            <a:ext cx="7537684" cy="6857990"/>
          </a:xfrm>
          <a:prstGeom prst="rect">
            <a:avLst/>
          </a:prstGeom>
        </p:spPr>
      </p:pic>
      <p:sp>
        <p:nvSpPr>
          <p:cNvPr id="2" name="Title 1">
            <a:extLst>
              <a:ext uri="{FF2B5EF4-FFF2-40B4-BE49-F238E27FC236}">
                <a16:creationId xmlns:a16="http://schemas.microsoft.com/office/drawing/2014/main" id="{A44E916B-E683-62F2-5942-197AD4DE8BBB}"/>
              </a:ext>
            </a:extLst>
          </p:cNvPr>
          <p:cNvSpPr>
            <a:spLocks noGrp="1"/>
          </p:cNvSpPr>
          <p:nvPr>
            <p:ph type="title"/>
          </p:nvPr>
        </p:nvSpPr>
        <p:spPr>
          <a:xfrm>
            <a:off x="804672" y="1989789"/>
            <a:ext cx="5928360" cy="1188720"/>
          </a:xfrm>
          <a:solidFill>
            <a:schemeClr val="bg1">
              <a:alpha val="80000"/>
            </a:schemeClr>
          </a:solidFill>
          <a:ln>
            <a:solidFill>
              <a:schemeClr val="tx1">
                <a:lumMod val="75000"/>
                <a:lumOff val="25000"/>
              </a:schemeClr>
            </a:solidFill>
          </a:ln>
        </p:spPr>
        <p:txBody>
          <a:bodyPr>
            <a:normAutofit/>
          </a:bodyPr>
          <a:lstStyle/>
          <a:p>
            <a:r>
              <a:rPr lang="en-US">
                <a:solidFill>
                  <a:schemeClr val="tx1">
                    <a:lumMod val="85000"/>
                    <a:lumOff val="15000"/>
                  </a:schemeClr>
                </a:solidFill>
              </a:rPr>
              <a:t>Panel</a:t>
            </a:r>
          </a:p>
        </p:txBody>
      </p:sp>
      <p:sp>
        <p:nvSpPr>
          <p:cNvPr id="18" name="Rectangle 17">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C6D808-E254-5FD3-3699-772A1DDCC344}"/>
              </a:ext>
            </a:extLst>
          </p:cNvPr>
          <p:cNvSpPr>
            <a:spLocks noGrp="1"/>
          </p:cNvSpPr>
          <p:nvPr>
            <p:ph idx="1"/>
          </p:nvPr>
        </p:nvSpPr>
        <p:spPr>
          <a:xfrm>
            <a:off x="8242273" y="973600"/>
            <a:ext cx="3374136" cy="4924280"/>
          </a:xfrm>
        </p:spPr>
        <p:txBody>
          <a:bodyPr vert="horz" lIns="91440" tIns="45720" rIns="91440" bIns="45720" rtlCol="0" anchor="ctr">
            <a:normAutofit/>
          </a:bodyPr>
          <a:lstStyle/>
          <a:p>
            <a:r>
              <a:rPr lang="en-US">
                <a:solidFill>
                  <a:srgbClr val="FFFFFF"/>
                </a:solidFill>
              </a:rPr>
              <a:t>How are these laws impacting you, either directly or indirectly?</a:t>
            </a:r>
          </a:p>
          <a:p>
            <a:r>
              <a:rPr lang="en-US">
                <a:solidFill>
                  <a:srgbClr val="FFFFFF"/>
                </a:solidFill>
              </a:rPr>
              <a:t>What do you wish people understood about the impact of these laws on not just trans and non-binary youth, but the entire LGBTQ+ community?</a:t>
            </a:r>
          </a:p>
        </p:txBody>
      </p:sp>
    </p:spTree>
    <p:extLst>
      <p:ext uri="{BB962C8B-B14F-4D97-AF65-F5344CB8AC3E}">
        <p14:creationId xmlns:p14="http://schemas.microsoft.com/office/powerpoint/2010/main" val="378618930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52A11-918B-4A36-32CC-495973FE873B}"/>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What can I do?</a:t>
            </a:r>
          </a:p>
        </p:txBody>
      </p:sp>
      <p:graphicFrame>
        <p:nvGraphicFramePr>
          <p:cNvPr id="8" name="Content Placeholder 2">
            <a:extLst>
              <a:ext uri="{FF2B5EF4-FFF2-40B4-BE49-F238E27FC236}">
                <a16:creationId xmlns:a16="http://schemas.microsoft.com/office/drawing/2014/main" id="{7E216A4C-4D2A-43F6-0DF1-98CC6A92519E}"/>
              </a:ext>
            </a:extLst>
          </p:cNvPr>
          <p:cNvGraphicFramePr>
            <a:graphicFrameLocks noGrp="1"/>
          </p:cNvGraphicFramePr>
          <p:nvPr>
            <p:ph idx="1"/>
            <p:extLst>
              <p:ext uri="{D42A27DB-BD31-4B8C-83A1-F6EECF244321}">
                <p14:modId xmlns:p14="http://schemas.microsoft.com/office/powerpoint/2010/main" val="4259027316"/>
              </p:ext>
            </p:extLst>
          </p:nvPr>
        </p:nvGraphicFramePr>
        <p:xfrm>
          <a:off x="5900487" y="951832"/>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9" name="Graphic 1" descr="Warning with solid fill">
            <a:extLst>
              <a:ext uri="{FF2B5EF4-FFF2-40B4-BE49-F238E27FC236}">
                <a16:creationId xmlns:a16="http://schemas.microsoft.com/office/drawing/2014/main" id="{44A50E4C-EC1D-CD56-1EE5-36FC4C51F9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0273" y="1193800"/>
            <a:ext cx="566822" cy="566822"/>
          </a:xfrm>
          <a:prstGeom prst="rect">
            <a:avLst/>
          </a:prstGeom>
        </p:spPr>
      </p:pic>
    </p:spTree>
    <p:extLst>
      <p:ext uri="{BB962C8B-B14F-4D97-AF65-F5344CB8AC3E}">
        <p14:creationId xmlns:p14="http://schemas.microsoft.com/office/powerpoint/2010/main" val="166206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13" descr="Hands holding each other's wrists and interlinked to form a circle">
            <a:extLst>
              <a:ext uri="{FF2B5EF4-FFF2-40B4-BE49-F238E27FC236}">
                <a16:creationId xmlns:a16="http://schemas.microsoft.com/office/drawing/2014/main" id="{F95D38FF-F1F3-1672-A8CB-0BE0B42F0684}"/>
              </a:ext>
            </a:extLst>
          </p:cNvPr>
          <p:cNvPicPr>
            <a:picLocks noChangeAspect="1"/>
          </p:cNvPicPr>
          <p:nvPr/>
        </p:nvPicPr>
        <p:blipFill rotWithShape="1">
          <a:blip r:embed="rId2"/>
          <a:srcRect l="12675" r="14066" b="-3"/>
          <a:stretch/>
        </p:blipFill>
        <p:spPr>
          <a:xfrm>
            <a:off x="20" y="10"/>
            <a:ext cx="7537684" cy="6857990"/>
          </a:xfrm>
          <a:prstGeom prst="rect">
            <a:avLst/>
          </a:prstGeom>
        </p:spPr>
      </p:pic>
      <p:sp>
        <p:nvSpPr>
          <p:cNvPr id="2" name="Title 1">
            <a:extLst>
              <a:ext uri="{FF2B5EF4-FFF2-40B4-BE49-F238E27FC236}">
                <a16:creationId xmlns:a16="http://schemas.microsoft.com/office/drawing/2014/main" id="{92165AF2-E524-52E3-7843-E4EFD2479310}"/>
              </a:ext>
            </a:extLst>
          </p:cNvPr>
          <p:cNvSpPr>
            <a:spLocks noGrp="1"/>
          </p:cNvSpPr>
          <p:nvPr>
            <p:ph type="title"/>
          </p:nvPr>
        </p:nvSpPr>
        <p:spPr>
          <a:xfrm>
            <a:off x="804672" y="2844368"/>
            <a:ext cx="5928360" cy="1188720"/>
          </a:xfrm>
          <a:solidFill>
            <a:schemeClr val="bg1">
              <a:alpha val="80000"/>
            </a:schemeClr>
          </a:solidFill>
          <a:ln>
            <a:solidFill>
              <a:schemeClr val="tx1">
                <a:lumMod val="75000"/>
                <a:lumOff val="25000"/>
              </a:schemeClr>
            </a:solidFill>
          </a:ln>
        </p:spPr>
        <p:txBody>
          <a:bodyPr>
            <a:normAutofit/>
          </a:bodyPr>
          <a:lstStyle/>
          <a:p>
            <a:r>
              <a:rPr lang="en-US">
                <a:solidFill>
                  <a:schemeClr val="tx1">
                    <a:lumMod val="85000"/>
                    <a:lumOff val="15000"/>
                  </a:schemeClr>
                </a:solidFill>
              </a:rPr>
              <a:t>Panel</a:t>
            </a:r>
          </a:p>
        </p:txBody>
      </p:sp>
      <p:sp>
        <p:nvSpPr>
          <p:cNvPr id="18" name="Rectangle 17">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B99EBE-462C-676D-2FF0-74F9B4FB2E3B}"/>
              </a:ext>
            </a:extLst>
          </p:cNvPr>
          <p:cNvSpPr>
            <a:spLocks noGrp="1"/>
          </p:cNvSpPr>
          <p:nvPr>
            <p:ph idx="1"/>
          </p:nvPr>
        </p:nvSpPr>
        <p:spPr>
          <a:xfrm>
            <a:off x="8242273" y="973600"/>
            <a:ext cx="3374136" cy="4924280"/>
          </a:xfrm>
        </p:spPr>
        <p:txBody>
          <a:bodyPr vert="horz" lIns="91440" tIns="45720" rIns="91440" bIns="45720" rtlCol="0" anchor="ctr">
            <a:normAutofit/>
          </a:bodyPr>
          <a:lstStyle/>
          <a:p>
            <a:r>
              <a:rPr lang="en-US" sz="2400">
                <a:solidFill>
                  <a:srgbClr val="FFFFFF"/>
                </a:solidFill>
                <a:ea typeface="+mn-lt"/>
                <a:cs typeface="+mn-lt"/>
              </a:rPr>
              <a:t>How can we help support gender affirming care for you and others?</a:t>
            </a:r>
            <a:endParaRPr lang="en-US" sz="2400">
              <a:solidFill>
                <a:srgbClr val="FFFFFF"/>
              </a:solidFill>
            </a:endParaRPr>
          </a:p>
        </p:txBody>
      </p:sp>
    </p:spTree>
    <p:extLst>
      <p:ext uri="{BB962C8B-B14F-4D97-AF65-F5344CB8AC3E}">
        <p14:creationId xmlns:p14="http://schemas.microsoft.com/office/powerpoint/2010/main" val="144702458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ACB96D-A9A7-BFFF-F0DE-6F65B7270961}"/>
              </a:ext>
            </a:extLst>
          </p:cNvPr>
          <p:cNvSpPr>
            <a:spLocks noGrp="1"/>
          </p:cNvSpPr>
          <p:nvPr>
            <p:ph type="body" idx="1"/>
          </p:nvPr>
        </p:nvSpPr>
        <p:spPr/>
        <p:txBody>
          <a:bodyPr/>
          <a:lstStyle/>
          <a:p>
            <a:r>
              <a:rPr lang="en-US"/>
              <a:t>Do this</a:t>
            </a:r>
          </a:p>
        </p:txBody>
      </p:sp>
      <p:sp>
        <p:nvSpPr>
          <p:cNvPr id="3" name="Content Placeholder 2">
            <a:extLst>
              <a:ext uri="{FF2B5EF4-FFF2-40B4-BE49-F238E27FC236}">
                <a16:creationId xmlns:a16="http://schemas.microsoft.com/office/drawing/2014/main" id="{86511F1F-B751-D392-F590-AEFCE8ABBB5D}"/>
              </a:ext>
            </a:extLst>
          </p:cNvPr>
          <p:cNvSpPr>
            <a:spLocks noGrp="1"/>
          </p:cNvSpPr>
          <p:nvPr>
            <p:ph sz="half" idx="2"/>
          </p:nvPr>
        </p:nvSpPr>
        <p:spPr/>
        <p:txBody>
          <a:bodyPr vert="horz" lIns="91440" tIns="45720" rIns="91440" bIns="45720" rtlCol="0" anchor="t">
            <a:noAutofit/>
          </a:bodyPr>
          <a:lstStyle/>
          <a:p>
            <a:r>
              <a:rPr lang="en-US" sz="1400"/>
              <a:t>Once you know a person's pronouns- use them</a:t>
            </a:r>
          </a:p>
          <a:p>
            <a:r>
              <a:rPr lang="en-US" sz="1400"/>
              <a:t>Create safe spaces in your spaces</a:t>
            </a:r>
          </a:p>
          <a:p>
            <a:r>
              <a:rPr lang="en-US" sz="1400"/>
              <a:t>Get training and educate yourself (especially if you are in a health care profession)</a:t>
            </a:r>
          </a:p>
          <a:p>
            <a:r>
              <a:rPr lang="en-US" sz="1400"/>
              <a:t>Speak up when misgendering or discrimination is observed</a:t>
            </a:r>
          </a:p>
          <a:p>
            <a:r>
              <a:rPr lang="en-US" sz="1400"/>
              <a:t>If you're not sure how to address someone, just ask</a:t>
            </a:r>
          </a:p>
          <a:p>
            <a:r>
              <a:rPr lang="en-US" sz="1400"/>
              <a:t>Treat all human beings with dignity, compassion and respect</a:t>
            </a:r>
          </a:p>
          <a:p>
            <a:r>
              <a:rPr lang="en-US" sz="1400"/>
              <a:t>If you accidently misgender someone apologize and correct yourself</a:t>
            </a:r>
          </a:p>
        </p:txBody>
      </p:sp>
      <p:sp>
        <p:nvSpPr>
          <p:cNvPr id="4" name="Content Placeholder 3">
            <a:extLst>
              <a:ext uri="{FF2B5EF4-FFF2-40B4-BE49-F238E27FC236}">
                <a16:creationId xmlns:a16="http://schemas.microsoft.com/office/drawing/2014/main" id="{28792714-8298-9AAB-9C1B-AED60C9C4202}"/>
              </a:ext>
            </a:extLst>
          </p:cNvPr>
          <p:cNvSpPr>
            <a:spLocks noGrp="1"/>
          </p:cNvSpPr>
          <p:nvPr>
            <p:ph sz="quarter" idx="4"/>
          </p:nvPr>
        </p:nvSpPr>
        <p:spPr/>
        <p:txBody>
          <a:bodyPr vert="horz" lIns="91440" tIns="45720" rIns="91440" bIns="45720" rtlCol="0" anchor="t">
            <a:normAutofit fontScale="85000" lnSpcReduction="20000"/>
          </a:bodyPr>
          <a:lstStyle/>
          <a:p>
            <a:r>
              <a:rPr lang="en-US"/>
              <a:t>Don't make assumptions about a person's gender and pronouns</a:t>
            </a:r>
          </a:p>
          <a:p>
            <a:r>
              <a:rPr lang="en-US"/>
              <a:t>Avoid demeaning or "othering" language</a:t>
            </a:r>
          </a:p>
          <a:p>
            <a:r>
              <a:rPr lang="en-US"/>
              <a:t>The terms transgender and non-binary are adjectives , not nouns. For example "he's a transgender" or "she is transgendered" or "I think that person is a non-binary" is not appropriate. </a:t>
            </a:r>
          </a:p>
          <a:p>
            <a:r>
              <a:rPr lang="en-US"/>
              <a:t>Don't ask about gender affirmation surgeries </a:t>
            </a:r>
          </a:p>
          <a:p>
            <a:r>
              <a:rPr lang="en-US"/>
              <a:t>Especially with youth, be mindful not to "out" someone inadvertently</a:t>
            </a:r>
          </a:p>
          <a:p>
            <a:endParaRPr lang="en-US"/>
          </a:p>
          <a:p>
            <a:endParaRPr lang="en-US"/>
          </a:p>
        </p:txBody>
      </p:sp>
      <p:sp>
        <p:nvSpPr>
          <p:cNvPr id="5" name="Text Placeholder 4">
            <a:extLst>
              <a:ext uri="{FF2B5EF4-FFF2-40B4-BE49-F238E27FC236}">
                <a16:creationId xmlns:a16="http://schemas.microsoft.com/office/drawing/2014/main" id="{CA91440D-E8FF-8190-8FA1-A1061B311127}"/>
              </a:ext>
            </a:extLst>
          </p:cNvPr>
          <p:cNvSpPr>
            <a:spLocks noGrp="1"/>
          </p:cNvSpPr>
          <p:nvPr>
            <p:ph type="body" sz="quarter" idx="13"/>
          </p:nvPr>
        </p:nvSpPr>
        <p:spPr/>
        <p:txBody>
          <a:bodyPr/>
          <a:lstStyle/>
          <a:p>
            <a:r>
              <a:rPr lang="en-US"/>
              <a:t>Not that</a:t>
            </a:r>
          </a:p>
        </p:txBody>
      </p:sp>
      <p:sp>
        <p:nvSpPr>
          <p:cNvPr id="6" name="Title 5">
            <a:extLst>
              <a:ext uri="{FF2B5EF4-FFF2-40B4-BE49-F238E27FC236}">
                <a16:creationId xmlns:a16="http://schemas.microsoft.com/office/drawing/2014/main" id="{4B8BA8E1-7CA3-3E14-0C6E-C333468B651E}"/>
              </a:ext>
            </a:extLst>
          </p:cNvPr>
          <p:cNvSpPr>
            <a:spLocks noGrp="1"/>
          </p:cNvSpPr>
          <p:nvPr>
            <p:ph type="title"/>
          </p:nvPr>
        </p:nvSpPr>
        <p:spPr/>
        <p:txBody>
          <a:bodyPr/>
          <a:lstStyle/>
          <a:p>
            <a:r>
              <a:rPr lang="en-US"/>
              <a:t>Cheat sheet</a:t>
            </a:r>
          </a:p>
        </p:txBody>
      </p:sp>
    </p:spTree>
    <p:extLst>
      <p:ext uri="{BB962C8B-B14F-4D97-AF65-F5344CB8AC3E}">
        <p14:creationId xmlns:p14="http://schemas.microsoft.com/office/powerpoint/2010/main" val="37992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65ACD-FCDE-FF04-0075-ABA6B1B29D13}"/>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3800"/>
              <a:t>Panel Introductions</a:t>
            </a:r>
          </a:p>
        </p:txBody>
      </p:sp>
      <p:pic>
        <p:nvPicPr>
          <p:cNvPr id="12" name="Picture 11" descr="Wooden surface background">
            <a:extLst>
              <a:ext uri="{FF2B5EF4-FFF2-40B4-BE49-F238E27FC236}">
                <a16:creationId xmlns:a16="http://schemas.microsoft.com/office/drawing/2014/main" id="{CD73C161-2F63-4869-131A-E7D182529F22}"/>
              </a:ext>
            </a:extLst>
          </p:cNvPr>
          <p:cNvPicPr>
            <a:picLocks noChangeAspect="1"/>
          </p:cNvPicPr>
          <p:nvPr/>
        </p:nvPicPr>
        <p:blipFill rotWithShape="1">
          <a:blip r:embed="rId2"/>
          <a:srcRect l="26300" r="28465" b="-3"/>
          <a:stretch/>
        </p:blipFill>
        <p:spPr>
          <a:xfrm>
            <a:off x="20" y="10"/>
            <a:ext cx="4654277" cy="6857990"/>
          </a:xfrm>
          <a:prstGeom prst="rect">
            <a:avLst/>
          </a:prstGeom>
        </p:spPr>
      </p:pic>
    </p:spTree>
    <p:extLst>
      <p:ext uri="{BB962C8B-B14F-4D97-AF65-F5344CB8AC3E}">
        <p14:creationId xmlns:p14="http://schemas.microsoft.com/office/powerpoint/2010/main" val="2863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A0736-B929-6DFF-396C-D689A9EB3DF3}"/>
              </a:ext>
            </a:extLst>
          </p:cNvPr>
          <p:cNvSpPr txBox="1"/>
          <p:nvPr/>
        </p:nvSpPr>
        <p:spPr>
          <a:xfrm>
            <a:off x="2519265" y="2477795"/>
            <a:ext cx="75163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itle 2">
            <a:extLst>
              <a:ext uri="{FF2B5EF4-FFF2-40B4-BE49-F238E27FC236}">
                <a16:creationId xmlns:a16="http://schemas.microsoft.com/office/drawing/2014/main" id="{05305251-AFE0-64CE-ED31-6834838021D2}"/>
              </a:ext>
            </a:extLst>
          </p:cNvPr>
          <p:cNvSpPr>
            <a:spLocks noGrp="1"/>
          </p:cNvSpPr>
          <p:nvPr>
            <p:ph type="title"/>
          </p:nvPr>
        </p:nvSpPr>
        <p:spPr/>
        <p:txBody>
          <a:bodyPr/>
          <a:lstStyle/>
          <a:p>
            <a:r>
              <a:rPr lang="en-US"/>
              <a:t>Acknowledgement of who is not represented here Today</a:t>
            </a:r>
          </a:p>
        </p:txBody>
      </p:sp>
      <p:sp>
        <p:nvSpPr>
          <p:cNvPr id="4" name="Content Placeholder 3">
            <a:extLst>
              <a:ext uri="{FF2B5EF4-FFF2-40B4-BE49-F238E27FC236}">
                <a16:creationId xmlns:a16="http://schemas.microsoft.com/office/drawing/2014/main" id="{99652CA3-9E8A-341F-4FCD-95EA68858F52}"/>
              </a:ext>
            </a:extLst>
          </p:cNvPr>
          <p:cNvSpPr>
            <a:spLocks noGrp="1"/>
          </p:cNvSpPr>
          <p:nvPr>
            <p:ph idx="1"/>
          </p:nvPr>
        </p:nvSpPr>
        <p:spPr/>
        <p:txBody>
          <a:bodyPr vert="horz" lIns="91440" tIns="45720" rIns="91440" bIns="45720" rtlCol="0" anchor="t">
            <a:normAutofit/>
          </a:bodyPr>
          <a:lstStyle/>
          <a:p>
            <a:r>
              <a:rPr lang="en-US"/>
              <a:t>BIPOC who are transgender or non-binary were not intentionally excluded from the panel. </a:t>
            </a:r>
          </a:p>
          <a:p>
            <a:r>
              <a:rPr lang="en-US"/>
              <a:t>Transmen or transmasculine individuals also were not intentionally excluded from the panel</a:t>
            </a:r>
          </a:p>
          <a:p>
            <a:endParaRPr lang="en-US"/>
          </a:p>
          <a:p>
            <a:endParaRPr lang="en-US"/>
          </a:p>
        </p:txBody>
      </p:sp>
    </p:spTree>
    <p:extLst>
      <p:ext uri="{BB962C8B-B14F-4D97-AF65-F5344CB8AC3E}">
        <p14:creationId xmlns:p14="http://schemas.microsoft.com/office/powerpoint/2010/main" val="4562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0D75-F87A-CEA3-24CE-C992D104D8BF}"/>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AD90E15A-A23E-F784-EF22-D437CDBB0720}"/>
              </a:ext>
            </a:extLst>
          </p:cNvPr>
          <p:cNvSpPr>
            <a:spLocks noGrp="1"/>
          </p:cNvSpPr>
          <p:nvPr>
            <p:ph idx="1"/>
          </p:nvPr>
        </p:nvSpPr>
        <p:spPr/>
        <p:txBody>
          <a:bodyPr vert="horz" lIns="91440" tIns="45720" rIns="91440" bIns="45720" rtlCol="0" anchor="t">
            <a:normAutofit/>
          </a:bodyPr>
          <a:lstStyle/>
          <a:p>
            <a:endParaRPr lang="en-US">
              <a:ea typeface="+mn-lt"/>
              <a:cs typeface="+mn-lt"/>
            </a:endParaRPr>
          </a:p>
          <a:p>
            <a:r>
              <a:rPr lang="en-US">
                <a:ea typeface="+mn-lt"/>
                <a:cs typeface="+mn-lt"/>
              </a:rPr>
              <a:t>Equality NC: </a:t>
            </a:r>
            <a:r>
              <a:rPr lang="en-US">
                <a:ea typeface="+mn-lt"/>
                <a:cs typeface="+mn-lt"/>
                <a:hlinkClick r:id="rId2"/>
              </a:rPr>
              <a:t>https://equalitync.org/</a:t>
            </a:r>
            <a:endParaRPr lang="en-US">
              <a:ea typeface="+mn-lt"/>
              <a:cs typeface="+mn-lt"/>
            </a:endParaRPr>
          </a:p>
          <a:p>
            <a:r>
              <a:rPr lang="en-US">
                <a:ea typeface="+mn-lt"/>
                <a:cs typeface="+mn-lt"/>
              </a:rPr>
              <a:t>Campaign for Southern Equality: </a:t>
            </a:r>
            <a:r>
              <a:rPr lang="en-US">
                <a:ea typeface="+mn-lt"/>
                <a:cs typeface="+mn-lt"/>
                <a:hlinkClick r:id="rId3"/>
              </a:rPr>
              <a:t>https://southernequality.org/</a:t>
            </a:r>
            <a:endParaRPr lang="en-US">
              <a:ea typeface="+mn-lt"/>
              <a:cs typeface="+mn-lt"/>
            </a:endParaRPr>
          </a:p>
          <a:p>
            <a:r>
              <a:rPr lang="en-US"/>
              <a:t>GLSEN: </a:t>
            </a:r>
            <a:r>
              <a:rPr lang="en-US">
                <a:hlinkClick r:id="rId4"/>
              </a:rPr>
              <a:t>https://glsen.org/</a:t>
            </a:r>
            <a:endParaRPr lang="en-US"/>
          </a:p>
          <a:p>
            <a:r>
              <a:rPr lang="en-US"/>
              <a:t>PFLAG: </a:t>
            </a:r>
            <a:r>
              <a:rPr lang="en-US">
                <a:ea typeface="+mn-lt"/>
                <a:cs typeface="+mn-lt"/>
                <a:hlinkClick r:id="rId5"/>
              </a:rPr>
              <a:t>https://pflag.org/</a:t>
            </a:r>
            <a:endParaRPr lang="en-US">
              <a:ea typeface="+mn-lt"/>
              <a:cs typeface="+mn-lt"/>
            </a:endParaRPr>
          </a:p>
          <a:p>
            <a:r>
              <a:rPr lang="en-US"/>
              <a:t>Trevor Project: </a:t>
            </a:r>
            <a:r>
              <a:rPr lang="en-US">
                <a:ea typeface="+mn-lt"/>
                <a:cs typeface="+mn-lt"/>
                <a:hlinkClick r:id="rId6"/>
              </a:rPr>
              <a:t>https://www.thetrevorproject.org/</a:t>
            </a:r>
            <a:endParaRPr lang="en-US"/>
          </a:p>
          <a:p>
            <a:r>
              <a:rPr lang="en-US">
                <a:ea typeface="+mn-lt"/>
                <a:cs typeface="+mn-lt"/>
              </a:rPr>
              <a:t>It Gets Better Project: </a:t>
            </a:r>
            <a:r>
              <a:rPr lang="en-US">
                <a:ea typeface="+mn-lt"/>
                <a:cs typeface="+mn-lt"/>
                <a:hlinkClick r:id="rId7"/>
              </a:rPr>
              <a:t>https://itgetsbetter.org/</a:t>
            </a:r>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29374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B2E86-DD68-3B06-7226-0DBF00BF51D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What is gender affirming health care?</a:t>
            </a:r>
          </a:p>
        </p:txBody>
      </p:sp>
      <p:sp>
        <p:nvSpPr>
          <p:cNvPr id="3" name="Content Placeholder 2">
            <a:extLst>
              <a:ext uri="{FF2B5EF4-FFF2-40B4-BE49-F238E27FC236}">
                <a16:creationId xmlns:a16="http://schemas.microsoft.com/office/drawing/2014/main" id="{D1E7B4E8-F0A3-E86C-8B4A-5761E613EA2B}"/>
              </a:ext>
            </a:extLst>
          </p:cNvPr>
          <p:cNvSpPr>
            <a:spLocks noGrp="1"/>
          </p:cNvSpPr>
          <p:nvPr>
            <p:ph idx="1"/>
          </p:nvPr>
        </p:nvSpPr>
        <p:spPr>
          <a:xfrm>
            <a:off x="5591695" y="997562"/>
            <a:ext cx="5320696" cy="5098061"/>
          </a:xfrm>
        </p:spPr>
        <p:txBody>
          <a:bodyPr anchor="ctr">
            <a:normAutofit fontScale="92500" lnSpcReduction="10000"/>
          </a:bodyPr>
          <a:lstStyle/>
          <a:p>
            <a:r>
              <a:rPr lang="en-US"/>
              <a:t>Health care that supports a person's desire to transition to a gender that aligns with their gender identity (social, hormonal, surgical)</a:t>
            </a:r>
          </a:p>
          <a:p>
            <a:r>
              <a:rPr lang="en-US"/>
              <a:t>Health care that affirms a patient's gender identity through policies and procedures, regardless of what the pt is being seen for</a:t>
            </a:r>
          </a:p>
          <a:p>
            <a:r>
              <a:rPr lang="en-US"/>
              <a:t>Care that reduces or alleviates gender dysphoria</a:t>
            </a:r>
          </a:p>
          <a:p>
            <a:r>
              <a:rPr lang="en-US"/>
              <a:t>Patient centered and medically necessary</a:t>
            </a:r>
          </a:p>
          <a:p>
            <a:r>
              <a:rPr lang="en-US"/>
              <a:t>Collaborative with the patient, their guardians, the medical team and in many cases the community mental health provider</a:t>
            </a:r>
          </a:p>
          <a:p>
            <a:r>
              <a:rPr lang="en-US"/>
              <a:t>Evidence based</a:t>
            </a:r>
          </a:p>
          <a:p>
            <a:r>
              <a:rPr lang="en-US"/>
              <a:t>Age appropriate</a:t>
            </a:r>
          </a:p>
          <a:p>
            <a:r>
              <a:rPr lang="en-US"/>
              <a:t>Interdisciplinary approach</a:t>
            </a:r>
          </a:p>
          <a:p>
            <a:r>
              <a:rPr lang="en-US"/>
              <a:t>Follows specific guidelines set by the Endocrine Society and WPATH</a:t>
            </a:r>
          </a:p>
          <a:p>
            <a:pPr marL="0" indent="0">
              <a:buNone/>
            </a:pPr>
            <a:endParaRPr lang="en-US"/>
          </a:p>
        </p:txBody>
      </p:sp>
    </p:spTree>
    <p:extLst>
      <p:ext uri="{BB962C8B-B14F-4D97-AF65-F5344CB8AC3E}">
        <p14:creationId xmlns:p14="http://schemas.microsoft.com/office/powerpoint/2010/main" val="45047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147A1-469D-5242-9159-0D061D9B418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What gender affirming care is</a:t>
            </a:r>
          </a:p>
        </p:txBody>
      </p:sp>
      <p:sp>
        <p:nvSpPr>
          <p:cNvPr id="3" name="Content Placeholder 2">
            <a:extLst>
              <a:ext uri="{FF2B5EF4-FFF2-40B4-BE49-F238E27FC236}">
                <a16:creationId xmlns:a16="http://schemas.microsoft.com/office/drawing/2014/main" id="{C874EEC3-9297-4F04-156E-4A34DCE519A6}"/>
              </a:ext>
            </a:extLst>
          </p:cNvPr>
          <p:cNvSpPr>
            <a:spLocks noGrp="1"/>
          </p:cNvSpPr>
          <p:nvPr>
            <p:ph idx="1"/>
          </p:nvPr>
        </p:nvSpPr>
        <p:spPr>
          <a:xfrm>
            <a:off x="5591695" y="1402080"/>
            <a:ext cx="5320696" cy="4053840"/>
          </a:xfrm>
        </p:spPr>
        <p:txBody>
          <a:bodyPr anchor="ctr">
            <a:normAutofit/>
          </a:bodyPr>
          <a:lstStyle/>
          <a:p>
            <a:pPr marL="0" indent="0">
              <a:buNone/>
            </a:pPr>
            <a:r>
              <a:rPr lang="en-US">
                <a:ea typeface="+mn-lt"/>
                <a:cs typeface="+mn-lt"/>
              </a:rPr>
              <a:t>The premise of the gender affirming care model:</a:t>
            </a:r>
          </a:p>
          <a:p>
            <a:r>
              <a:rPr lang="en-US">
                <a:ea typeface="+mn-lt"/>
                <a:cs typeface="+mn-lt"/>
              </a:rPr>
              <a:t>No gender identity or expression is wrong.</a:t>
            </a:r>
            <a:endParaRPr lang="en-US"/>
          </a:p>
          <a:p>
            <a:r>
              <a:rPr lang="en-US">
                <a:ea typeface="+mn-lt"/>
                <a:cs typeface="+mn-lt"/>
              </a:rPr>
              <a:t>Gender presentations are diverse and vary across cultures.</a:t>
            </a:r>
            <a:endParaRPr lang="en-US"/>
          </a:p>
          <a:p>
            <a:r>
              <a:rPr lang="en-US">
                <a:ea typeface="+mn-lt"/>
                <a:cs typeface="+mn-lt"/>
              </a:rPr>
              <a:t>Gender identity development involves a combination of biology, development, socialization, culture, and context.</a:t>
            </a:r>
            <a:endParaRPr lang="en-US"/>
          </a:p>
          <a:p>
            <a:r>
              <a:rPr lang="en-US">
                <a:ea typeface="+mn-lt"/>
                <a:cs typeface="+mn-lt"/>
              </a:rPr>
              <a:t>Gender may be fluid and is not binary. </a:t>
            </a:r>
            <a:endParaRPr lang="en-US"/>
          </a:p>
          <a:p>
            <a:r>
              <a:rPr lang="en-US">
                <a:ea typeface="+mn-lt"/>
                <a:cs typeface="+mn-lt"/>
              </a:rPr>
              <a:t>Mental health conditions are more often caused by negative cultural reactions to gender diversity than by gender identity or expression itself.</a:t>
            </a:r>
            <a:endParaRPr lang="en-US"/>
          </a:p>
          <a:p>
            <a:endParaRPr lang="en-US"/>
          </a:p>
        </p:txBody>
      </p:sp>
    </p:spTree>
    <p:extLst>
      <p:ext uri="{BB962C8B-B14F-4D97-AF65-F5344CB8AC3E}">
        <p14:creationId xmlns:p14="http://schemas.microsoft.com/office/powerpoint/2010/main" val="366755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CE5DF-C8BA-216D-79B0-084A59E57360}"/>
              </a:ext>
            </a:extLst>
          </p:cNvPr>
          <p:cNvSpPr>
            <a:spLocks noGrp="1"/>
          </p:cNvSpPr>
          <p:nvPr>
            <p:ph type="title"/>
          </p:nvPr>
        </p:nvSpPr>
        <p:spPr>
          <a:xfrm>
            <a:off x="2231136" y="467418"/>
            <a:ext cx="7729728" cy="1188720"/>
          </a:xfrm>
          <a:solidFill>
            <a:srgbClr val="FFFFFF"/>
          </a:solidFill>
        </p:spPr>
        <p:txBody>
          <a:bodyPr>
            <a:normAutofit/>
          </a:bodyPr>
          <a:lstStyle/>
          <a:p>
            <a:r>
              <a:rPr lang="en-US"/>
              <a:t>Panel</a:t>
            </a:r>
          </a:p>
        </p:txBody>
      </p:sp>
      <p:sp>
        <p:nvSpPr>
          <p:cNvPr id="3" name="Content Placeholder 2">
            <a:extLst>
              <a:ext uri="{FF2B5EF4-FFF2-40B4-BE49-F238E27FC236}">
                <a16:creationId xmlns:a16="http://schemas.microsoft.com/office/drawing/2014/main" id="{6E77E5D4-4A7E-2946-E616-804B0EBC26CE}"/>
              </a:ext>
            </a:extLst>
          </p:cNvPr>
          <p:cNvSpPr>
            <a:spLocks noGrp="1"/>
          </p:cNvSpPr>
          <p:nvPr>
            <p:ph idx="1"/>
          </p:nvPr>
        </p:nvSpPr>
        <p:spPr>
          <a:xfrm>
            <a:off x="1706062" y="2291262"/>
            <a:ext cx="8779512" cy="2879256"/>
          </a:xfrm>
        </p:spPr>
        <p:txBody>
          <a:bodyPr vert="horz" lIns="91440" tIns="45720" rIns="91440" bIns="45720" rtlCol="0" anchor="t">
            <a:normAutofit/>
          </a:bodyPr>
          <a:lstStyle/>
          <a:p>
            <a:r>
              <a:rPr lang="en-US">
                <a:solidFill>
                  <a:srgbClr val="404040"/>
                </a:solidFill>
              </a:rPr>
              <a:t>What does gender affirming care mean to you?</a:t>
            </a:r>
          </a:p>
          <a:p>
            <a:r>
              <a:rPr lang="en-US">
                <a:solidFill>
                  <a:srgbClr val="404040"/>
                </a:solidFill>
              </a:rPr>
              <a:t>What do you consider gender affirming when it comes to medical care? </a:t>
            </a:r>
          </a:p>
          <a:p>
            <a:r>
              <a:rPr lang="en-US">
                <a:solidFill>
                  <a:srgbClr val="404040"/>
                </a:solidFill>
              </a:rPr>
              <a:t>How difficult is it to access gender affirming medical and mental health care?</a:t>
            </a:r>
          </a:p>
        </p:txBody>
      </p:sp>
    </p:spTree>
    <p:extLst>
      <p:ext uri="{BB962C8B-B14F-4D97-AF65-F5344CB8AC3E}">
        <p14:creationId xmlns:p14="http://schemas.microsoft.com/office/powerpoint/2010/main" val="124964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6DB85-FFE1-6724-123D-504893AED40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What Gender Affirming care is </a:t>
            </a:r>
            <a:r>
              <a:rPr lang="en-US" sz="4000" b="1" u="sng">
                <a:solidFill>
                  <a:srgbClr val="FF0000"/>
                </a:solidFill>
              </a:rPr>
              <a:t>not</a:t>
            </a:r>
          </a:p>
        </p:txBody>
      </p:sp>
      <p:sp>
        <p:nvSpPr>
          <p:cNvPr id="3" name="Content Placeholder 2">
            <a:extLst>
              <a:ext uri="{FF2B5EF4-FFF2-40B4-BE49-F238E27FC236}">
                <a16:creationId xmlns:a16="http://schemas.microsoft.com/office/drawing/2014/main" id="{EA8A1104-8A81-3CC6-66BC-9CAD1C3BD883}"/>
              </a:ext>
            </a:extLst>
          </p:cNvPr>
          <p:cNvSpPr>
            <a:spLocks noGrp="1"/>
          </p:cNvSpPr>
          <p:nvPr>
            <p:ph idx="1"/>
          </p:nvPr>
        </p:nvSpPr>
        <p:spPr>
          <a:xfrm>
            <a:off x="5591695" y="783516"/>
            <a:ext cx="4370438" cy="5273982"/>
          </a:xfrm>
        </p:spPr>
        <p:txBody>
          <a:bodyPr anchor="ctr">
            <a:normAutofit/>
          </a:bodyPr>
          <a:lstStyle/>
          <a:p>
            <a:r>
              <a:rPr lang="en-US" sz="1600" dirty="0"/>
              <a:t>Experimental (a basic PubMed search found   13, 399 studies dating back to the 1940's)</a:t>
            </a:r>
          </a:p>
          <a:p>
            <a:r>
              <a:rPr lang="en-US" sz="1600" dirty="0"/>
              <a:t>Initiated prior to onset of puberty in minors</a:t>
            </a:r>
          </a:p>
          <a:p>
            <a:r>
              <a:rPr lang="en-US" sz="1600" dirty="0"/>
              <a:t>Causes people to become gender diverse</a:t>
            </a:r>
          </a:p>
          <a:p>
            <a:r>
              <a:rPr lang="en-US" sz="1600" dirty="0"/>
              <a:t>Providing care that is inappropriate (given a patient's presentation, circumstances, medical and social history, goals of treatment, parent consent, patient consent, mental and emotional stability, lab work, co-morbid conditions etc..)</a:t>
            </a:r>
          </a:p>
          <a:p>
            <a:r>
              <a:rPr lang="en-US" sz="1600" dirty="0"/>
              <a:t>Initiated without parent consent</a:t>
            </a:r>
          </a:p>
          <a:p>
            <a:r>
              <a:rPr lang="en-US" sz="1600" dirty="0"/>
              <a:t>About "performing surgeries on children"</a:t>
            </a:r>
          </a:p>
          <a:p>
            <a:r>
              <a:rPr lang="en-US" sz="1600" dirty="0"/>
              <a:t>A trend </a:t>
            </a:r>
          </a:p>
        </p:txBody>
      </p:sp>
      <p:pic>
        <p:nvPicPr>
          <p:cNvPr id="4" name="Picture 3" descr="A screenshot of a medical survey&#10;&#10;Description automatically generated">
            <a:extLst>
              <a:ext uri="{FF2B5EF4-FFF2-40B4-BE49-F238E27FC236}">
                <a16:creationId xmlns:a16="http://schemas.microsoft.com/office/drawing/2014/main" id="{A9B7BFF1-5CE3-8ED1-BE12-25D498ED4191}"/>
              </a:ext>
            </a:extLst>
          </p:cNvPr>
          <p:cNvPicPr>
            <a:picLocks noChangeAspect="1"/>
          </p:cNvPicPr>
          <p:nvPr/>
        </p:nvPicPr>
        <p:blipFill rotWithShape="1">
          <a:blip r:embed="rId2"/>
          <a:srcRect r="433" b="28767"/>
          <a:stretch/>
        </p:blipFill>
        <p:spPr>
          <a:xfrm>
            <a:off x="9844915" y="195675"/>
            <a:ext cx="2163577" cy="2931092"/>
          </a:xfrm>
          <a:prstGeom prst="rect">
            <a:avLst/>
          </a:prstGeom>
        </p:spPr>
      </p:pic>
    </p:spTree>
    <p:extLst>
      <p:ext uri="{BB962C8B-B14F-4D97-AF65-F5344CB8AC3E}">
        <p14:creationId xmlns:p14="http://schemas.microsoft.com/office/powerpoint/2010/main" val="429149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Picture 21" descr="One in a crowd">
            <a:extLst>
              <a:ext uri="{FF2B5EF4-FFF2-40B4-BE49-F238E27FC236}">
                <a16:creationId xmlns:a16="http://schemas.microsoft.com/office/drawing/2014/main" id="{2B7FEA8A-9662-3A96-55C6-FB8ADD4C3194}"/>
              </a:ext>
            </a:extLst>
          </p:cNvPr>
          <p:cNvPicPr>
            <a:picLocks noChangeAspect="1"/>
          </p:cNvPicPr>
          <p:nvPr/>
        </p:nvPicPr>
        <p:blipFill rotWithShape="1">
          <a:blip r:embed="rId2"/>
          <a:srcRect l="12422" r="5148" b="4"/>
          <a:stretch/>
        </p:blipFill>
        <p:spPr>
          <a:xfrm>
            <a:off x="20" y="10"/>
            <a:ext cx="7537684" cy="6857990"/>
          </a:xfrm>
          <a:prstGeom prst="rect">
            <a:avLst/>
          </a:prstGeom>
        </p:spPr>
      </p:pic>
      <p:sp>
        <p:nvSpPr>
          <p:cNvPr id="2" name="Title 1">
            <a:extLst>
              <a:ext uri="{FF2B5EF4-FFF2-40B4-BE49-F238E27FC236}">
                <a16:creationId xmlns:a16="http://schemas.microsoft.com/office/drawing/2014/main" id="{22FA5730-4A27-3D47-7CA6-A90F84E28E2D}"/>
              </a:ext>
            </a:extLst>
          </p:cNvPr>
          <p:cNvSpPr>
            <a:spLocks noGrp="1"/>
          </p:cNvSpPr>
          <p:nvPr>
            <p:ph type="title"/>
          </p:nvPr>
        </p:nvSpPr>
        <p:spPr>
          <a:xfrm>
            <a:off x="804672" y="2844368"/>
            <a:ext cx="5928360" cy="1188720"/>
          </a:xfrm>
          <a:solidFill>
            <a:schemeClr val="bg1">
              <a:alpha val="80000"/>
            </a:schemeClr>
          </a:solidFill>
          <a:ln>
            <a:solidFill>
              <a:schemeClr val="tx1">
                <a:lumMod val="75000"/>
                <a:lumOff val="25000"/>
              </a:schemeClr>
            </a:solidFill>
          </a:ln>
        </p:spPr>
        <p:txBody>
          <a:bodyPr>
            <a:normAutofit/>
          </a:bodyPr>
          <a:lstStyle/>
          <a:p>
            <a:r>
              <a:rPr lang="en-US">
                <a:solidFill>
                  <a:schemeClr val="tx1">
                    <a:lumMod val="85000"/>
                    <a:lumOff val="15000"/>
                  </a:schemeClr>
                </a:solidFill>
              </a:rPr>
              <a:t>Panel</a:t>
            </a:r>
          </a:p>
        </p:txBody>
      </p:sp>
      <p:sp>
        <p:nvSpPr>
          <p:cNvPr id="23" name="Rectangle 22">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F2772A-D150-2B79-D86E-6153552708CB}"/>
              </a:ext>
            </a:extLst>
          </p:cNvPr>
          <p:cNvSpPr>
            <a:spLocks noGrp="1"/>
          </p:cNvSpPr>
          <p:nvPr>
            <p:ph idx="1"/>
          </p:nvPr>
        </p:nvSpPr>
        <p:spPr>
          <a:xfrm>
            <a:off x="8242273" y="973600"/>
            <a:ext cx="3374136" cy="4924280"/>
          </a:xfrm>
        </p:spPr>
        <p:txBody>
          <a:bodyPr vert="horz" lIns="91440" tIns="45720" rIns="91440" bIns="45720" rtlCol="0" anchor="ctr">
            <a:normAutofit/>
          </a:bodyPr>
          <a:lstStyle/>
          <a:p>
            <a:r>
              <a:rPr lang="en-US">
                <a:solidFill>
                  <a:srgbClr val="FFFFFF"/>
                </a:solidFill>
              </a:rPr>
              <a:t>What other misinformation or myths you have encountered about gender affirming care in children and adolescents? </a:t>
            </a:r>
          </a:p>
          <a:p>
            <a:r>
              <a:rPr lang="en-US">
                <a:solidFill>
                  <a:srgbClr val="FFFFFF"/>
                </a:solidFill>
                <a:ea typeface="+mn-lt"/>
                <a:cs typeface="+mn-lt"/>
              </a:rPr>
              <a:t>What else would you like to share about gender affirming care to this audience?</a:t>
            </a:r>
            <a:endParaRPr lang="en-US">
              <a:solidFill>
                <a:srgbClr val="FFFFFF"/>
              </a:solidFill>
            </a:endParaRPr>
          </a:p>
        </p:txBody>
      </p:sp>
    </p:spTree>
    <p:extLst>
      <p:ext uri="{BB962C8B-B14F-4D97-AF65-F5344CB8AC3E}">
        <p14:creationId xmlns:p14="http://schemas.microsoft.com/office/powerpoint/2010/main" val="38888951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B6FAA-7F9B-5924-1927-F3CB67EEA33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Why gender affirming care?  </a:t>
            </a:r>
          </a:p>
        </p:txBody>
      </p:sp>
      <p:sp>
        <p:nvSpPr>
          <p:cNvPr id="3" name="Content Placeholder 2">
            <a:extLst>
              <a:ext uri="{FF2B5EF4-FFF2-40B4-BE49-F238E27FC236}">
                <a16:creationId xmlns:a16="http://schemas.microsoft.com/office/drawing/2014/main" id="{48C74E75-4AD3-D9E0-0180-85D552FFA757}"/>
              </a:ext>
            </a:extLst>
          </p:cNvPr>
          <p:cNvSpPr>
            <a:spLocks noGrp="1"/>
          </p:cNvSpPr>
          <p:nvPr>
            <p:ph idx="1"/>
          </p:nvPr>
        </p:nvSpPr>
        <p:spPr>
          <a:xfrm>
            <a:off x="5591695" y="1025563"/>
            <a:ext cx="5320696" cy="4430357"/>
          </a:xfrm>
        </p:spPr>
        <p:txBody>
          <a:bodyPr vert="horz" lIns="91440" tIns="45720" rIns="91440" bIns="45720" rtlCol="0" anchor="ctr">
            <a:noAutofit/>
          </a:bodyPr>
          <a:lstStyle/>
          <a:p>
            <a:pPr>
              <a:lnSpc>
                <a:spcPct val="90000"/>
              </a:lnSpc>
            </a:pPr>
            <a:endParaRPr lang="en-US" sz="1500"/>
          </a:p>
          <a:p>
            <a:pPr>
              <a:lnSpc>
                <a:spcPct val="90000"/>
              </a:lnSpc>
            </a:pPr>
            <a:endParaRPr lang="en-US" sz="1500"/>
          </a:p>
          <a:p>
            <a:pPr>
              <a:lnSpc>
                <a:spcPct val="90000"/>
              </a:lnSpc>
            </a:pPr>
            <a:endParaRPr lang="en-US"/>
          </a:p>
          <a:p>
            <a:pPr>
              <a:lnSpc>
                <a:spcPct val="90000"/>
              </a:lnSpc>
            </a:pPr>
            <a:r>
              <a:rPr lang="en-US"/>
              <a:t>Do physicians and mental health professionals hesitate to treat other conditions with evidence-based practices?</a:t>
            </a:r>
          </a:p>
          <a:p>
            <a:pPr>
              <a:lnSpc>
                <a:spcPct val="90000"/>
              </a:lnSpc>
            </a:pPr>
            <a:r>
              <a:rPr lang="en-US"/>
              <a:t>Medical necessity </a:t>
            </a:r>
          </a:p>
          <a:p>
            <a:pPr>
              <a:lnSpc>
                <a:spcPct val="90000"/>
              </a:lnSpc>
            </a:pPr>
            <a:r>
              <a:rPr lang="en-US"/>
              <a:t>Consider the alternative- Wait we already have! (conversion "therapies")</a:t>
            </a:r>
          </a:p>
          <a:p>
            <a:pPr>
              <a:lnSpc>
                <a:spcPct val="90000"/>
              </a:lnSpc>
            </a:pPr>
            <a:r>
              <a:rPr lang="en-US"/>
              <a:t>Research confirms that GAC leads to better health and mental health outcomes! </a:t>
            </a:r>
            <a:r>
              <a:rPr lang="en-US" sz="1400"/>
              <a:t>(American Psychological Association, American Academy of Child and Adolescent Psychiatry, the Endocrine Society,  American Medical Association, American Academy of Pediatrics, National Association of Social Workers call this care evidence based and medically necessary)</a:t>
            </a:r>
          </a:p>
          <a:p>
            <a:pPr>
              <a:lnSpc>
                <a:spcPct val="90000"/>
              </a:lnSpc>
            </a:pPr>
            <a:r>
              <a:rPr lang="en-US"/>
              <a:t>High risk population requires informed and compassionate care: </a:t>
            </a:r>
            <a:r>
              <a:rPr lang="en-US" err="1"/>
              <a:t>subst</a:t>
            </a:r>
            <a:r>
              <a:rPr lang="en-US"/>
              <a:t> use, eating disorders, depression, anxiety, suicidal ideation, suicide attempt, self-harm behaviors...</a:t>
            </a:r>
            <a:endParaRPr lang="en-US" sz="1400"/>
          </a:p>
          <a:p>
            <a:pPr>
              <a:lnSpc>
                <a:spcPct val="90000"/>
              </a:lnSpc>
            </a:pPr>
            <a:endParaRPr lang="en-US" sz="1500"/>
          </a:p>
          <a:p>
            <a:pPr>
              <a:lnSpc>
                <a:spcPct val="90000"/>
              </a:lnSpc>
            </a:pPr>
            <a:endParaRPr lang="en-US" sz="1500"/>
          </a:p>
          <a:p>
            <a:pPr>
              <a:lnSpc>
                <a:spcPct val="90000"/>
              </a:lnSpc>
            </a:pPr>
            <a:endParaRPr lang="en-US" sz="1500"/>
          </a:p>
        </p:txBody>
      </p:sp>
    </p:spTree>
    <p:extLst>
      <p:ext uri="{BB962C8B-B14F-4D97-AF65-F5344CB8AC3E}">
        <p14:creationId xmlns:p14="http://schemas.microsoft.com/office/powerpoint/2010/main" val="237058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3A77E849-E402-34FC-9AEE-364F8679F147}"/>
              </a:ext>
            </a:extLst>
          </p:cNvPr>
          <p:cNvPicPr>
            <a:picLocks noChangeAspect="1"/>
          </p:cNvPicPr>
          <p:nvPr/>
        </p:nvPicPr>
        <p:blipFill rotWithShape="1">
          <a:blip r:embed="rId2"/>
          <a:srcRect l="56532" t="12482" r="5028" b="10903"/>
          <a:stretch/>
        </p:blipFill>
        <p:spPr>
          <a:xfrm>
            <a:off x="1265333" y="875248"/>
            <a:ext cx="9371108" cy="5270354"/>
          </a:xfrm>
          <a:prstGeom prst="rect">
            <a:avLst/>
          </a:prstGeom>
        </p:spPr>
      </p:pic>
      <p:sp>
        <p:nvSpPr>
          <p:cNvPr id="3" name="TextBox 2">
            <a:extLst>
              <a:ext uri="{FF2B5EF4-FFF2-40B4-BE49-F238E27FC236}">
                <a16:creationId xmlns:a16="http://schemas.microsoft.com/office/drawing/2014/main" id="{F7B35B14-60BE-834C-23DB-3CA804B92609}"/>
              </a:ext>
            </a:extLst>
          </p:cNvPr>
          <p:cNvSpPr txBox="1"/>
          <p:nvPr/>
        </p:nvSpPr>
        <p:spPr>
          <a:xfrm>
            <a:off x="7542835" y="6337139"/>
            <a:ext cx="2334227" cy="2712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2023 Trevor Project National Survey</a:t>
            </a:r>
          </a:p>
        </p:txBody>
      </p:sp>
    </p:spTree>
    <p:extLst>
      <p:ext uri="{BB962C8B-B14F-4D97-AF65-F5344CB8AC3E}">
        <p14:creationId xmlns:p14="http://schemas.microsoft.com/office/powerpoint/2010/main" val="422879416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TF00001246</Template>
  <TotalTime>0</TotalTime>
  <Words>1060</Words>
  <Application>Microsoft Office PowerPoint</Application>
  <PresentationFormat>Widescreen</PresentationFormat>
  <Paragraphs>122</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Proxima Nova</vt:lpstr>
      <vt:lpstr>Parcel</vt:lpstr>
      <vt:lpstr>Gender affirming Health and Mental health care in youth</vt:lpstr>
      <vt:lpstr>Panel Introductions</vt:lpstr>
      <vt:lpstr>What is gender affirming health care?</vt:lpstr>
      <vt:lpstr>What gender affirming care is</vt:lpstr>
      <vt:lpstr>Panel</vt:lpstr>
      <vt:lpstr>What Gender Affirming care is not</vt:lpstr>
      <vt:lpstr>Panel</vt:lpstr>
      <vt:lpstr>Why gender affirming care?  </vt:lpstr>
      <vt:lpstr>PowerPoint Presentation</vt:lpstr>
      <vt:lpstr>Why gender affirming care?  </vt:lpstr>
      <vt:lpstr>Panel</vt:lpstr>
      <vt:lpstr>A changing landscape</vt:lpstr>
      <vt:lpstr>PowerPoint Presentation</vt:lpstr>
      <vt:lpstr>what hb 808 does</vt:lpstr>
      <vt:lpstr>What    HB 808 Does not do </vt:lpstr>
      <vt:lpstr>Panel</vt:lpstr>
      <vt:lpstr>What can I do?</vt:lpstr>
      <vt:lpstr>Panel</vt:lpstr>
      <vt:lpstr>Cheat sheet</vt:lpstr>
      <vt:lpstr>Acknowledgement of who is not represented here Today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Kim</cp:lastModifiedBy>
  <cp:revision>6</cp:revision>
  <dcterms:created xsi:type="dcterms:W3CDTF">2023-09-26T17:33:18Z</dcterms:created>
  <dcterms:modified xsi:type="dcterms:W3CDTF">2023-10-11T19:37:46Z</dcterms:modified>
</cp:coreProperties>
</file>