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0"/>
  </p:notesMasterIdLst>
  <p:sldIdLst>
    <p:sldId id="257" r:id="rId2"/>
    <p:sldId id="306" r:id="rId3"/>
    <p:sldId id="291" r:id="rId4"/>
    <p:sldId id="268" r:id="rId5"/>
    <p:sldId id="269" r:id="rId6"/>
    <p:sldId id="273" r:id="rId7"/>
    <p:sldId id="287" r:id="rId8"/>
    <p:sldId id="292" r:id="rId9"/>
    <p:sldId id="295" r:id="rId10"/>
    <p:sldId id="259" r:id="rId11"/>
    <p:sldId id="293" r:id="rId12"/>
    <p:sldId id="288" r:id="rId13"/>
    <p:sldId id="260" r:id="rId14"/>
    <p:sldId id="284" r:id="rId15"/>
    <p:sldId id="297" r:id="rId16"/>
    <p:sldId id="298" r:id="rId17"/>
    <p:sldId id="296" r:id="rId18"/>
    <p:sldId id="307" r:id="rId19"/>
    <p:sldId id="309" r:id="rId20"/>
    <p:sldId id="310" r:id="rId21"/>
    <p:sldId id="311" r:id="rId22"/>
    <p:sldId id="313" r:id="rId23"/>
    <p:sldId id="312" r:id="rId24"/>
    <p:sldId id="314" r:id="rId25"/>
    <p:sldId id="303" r:id="rId26"/>
    <p:sldId id="299" r:id="rId27"/>
    <p:sldId id="308" r:id="rId28"/>
    <p:sldId id="315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3849" autoAdjust="0"/>
  </p:normalViewPr>
  <p:slideViewPr>
    <p:cSldViewPr>
      <p:cViewPr>
        <p:scale>
          <a:sx n="66" d="100"/>
          <a:sy n="66" d="100"/>
        </p:scale>
        <p:origin x="-2934" y="-10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4EA0207-1B0B-4CC2-9B59-DAE5720F92EE}" type="datetimeFigureOut">
              <a:rPr lang="en-US"/>
              <a:pPr>
                <a:defRPr/>
              </a:pPr>
              <a:t>5/12/2014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ADF2AA8-5F54-45C9-8E20-2BEBE257B5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2088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84508C-CF4D-477F-A509-CA0DAC7341EE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62A8B6-CEF7-4664-950F-74313E965C05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CAF780-DA53-4378-9102-221C18FDB425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2664F0-7B66-4185-8CA2-F90AC3E0C182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D9AC36-DA83-4054-96EE-1B71FE72E172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DF2AA8-5F54-45C9-8E20-2BEBE257B55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4038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CBC17A-D6EA-4FA3-AB02-A3231FB967D9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188641-D745-4139-B002-37CCB78BA18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B9BC71-6FFF-46D0-9CE3-5304D040D0D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18A33F-AB3B-4E0C-8076-0EEFDD5D2A1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425833-90AE-4AAE-B560-F200CD8C7EA2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A71079-4024-4D1F-A174-2748BA80F0B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6490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O</a:t>
            </a:r>
            <a:endParaRPr lang="en-US" dirty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A89ECD-8626-4DBF-9215-EAD67102B29B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C41755-B19C-4B57-9D84-B3AC35EEADF2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5BDFC-9FFA-4670-9DC8-C8BF510D8287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Freeform 7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633C2-E65B-4648-ADEC-1CFAA4D6ED76}" type="datetimeFigureOut">
              <a:rPr lang="en-US"/>
              <a:pPr>
                <a:defRPr/>
              </a:pPr>
              <a:t>5/12/2014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BEA3F-EC71-4909-A97A-CBC8A7C3C6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4D34E-0967-40A0-88BC-7A2AEC1A184F}" type="datetimeFigureOut">
              <a:rPr lang="en-US"/>
              <a:pPr>
                <a:defRPr/>
              </a:pPr>
              <a:t>5/12/2014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6BC8D-4200-4CA3-B2C5-C4482C06C9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9675A-986D-43F5-AC02-E44C7BE8CD5A}" type="datetimeFigureOut">
              <a:rPr lang="en-US"/>
              <a:pPr>
                <a:defRPr/>
              </a:pPr>
              <a:t>5/12/2014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39B8E-3A47-4463-86EA-73C182B64B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72E5C-ECCC-4587-8527-E1F86947F6AE}" type="datetimeFigureOut">
              <a:rPr lang="en-US"/>
              <a:pPr>
                <a:defRPr/>
              </a:pPr>
              <a:t>5/12/2014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E279B-BF92-418B-8AD4-70BA0B7F9D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6613E-12A5-4246-B20E-CE9EE76CDC95}" type="datetimeFigureOut">
              <a:rPr lang="en-US"/>
              <a:pPr>
                <a:defRPr/>
              </a:pPr>
              <a:t>5/12/2014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ACC8A-C4AA-4A9A-8B81-816EBADE27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088A4-29B6-43D3-9D15-10C2B6F53817}" type="datetimeFigureOut">
              <a:rPr lang="en-US"/>
              <a:pPr>
                <a:defRPr/>
              </a:pPr>
              <a:t>5/12/2014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6E1C2-C183-4556-9A8C-11CDBCA77C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30431-26FB-4928-9218-3305E934F850}" type="datetimeFigureOut">
              <a:rPr lang="en-US"/>
              <a:pPr>
                <a:defRPr/>
              </a:pPr>
              <a:t>5/12/2014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171B9-9991-4D82-8660-BBDACF195B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98369-A325-44C3-83B8-CCE9A2FFA479}" type="datetimeFigureOut">
              <a:rPr lang="en-US"/>
              <a:pPr>
                <a:defRPr/>
              </a:pPr>
              <a:t>5/12/2014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0D606-6828-4CA1-9D66-C56DA5F01B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B2801-F99B-489C-BB97-A5232E923407}" type="datetimeFigureOut">
              <a:rPr lang="en-US"/>
              <a:pPr>
                <a:defRPr/>
              </a:pPr>
              <a:t>5/12/2014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06DB0-2CAB-48D2-BF5E-28F18F16BF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ight Triangle 17"/>
          <p:cNvSpPr/>
          <p:nvPr/>
        </p:nvSpPr>
        <p:spPr>
          <a:xfrm rot="5400000">
            <a:off x="433388" y="-433388"/>
            <a:ext cx="6858000" cy="7724775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4D4FC-34A3-4273-B943-B100D1B8A47C}" type="datetimeFigureOut">
              <a:rPr lang="en-US"/>
              <a:pPr>
                <a:defRPr/>
              </a:pPr>
              <a:t>5/12/2014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75DCD36-B9A7-46A1-9E62-CD2A9C280A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rtlCol="0" anchor="ctr">
            <a:normAutofit/>
          </a:bodyPr>
          <a:lstStyle>
            <a:lvl1pPr algn="r"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D214D-554D-4417-85C8-14D8970C277E}" type="datetimeFigureOut">
              <a:rPr lang="en-US"/>
              <a:pPr>
                <a:defRPr/>
              </a:pPr>
              <a:t>5/12/2014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BBBAE-1329-4255-8BAB-DA2D3AAB8C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1425"/>
            <a:ext cx="3575050" cy="180657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1588" y="5051425"/>
            <a:ext cx="9145588" cy="180657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365125"/>
            <a:ext cx="7521575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506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100138"/>
            <a:ext cx="7521575" cy="357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613" y="5870575"/>
            <a:ext cx="2176462" cy="201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512FF6-7A88-48E7-A71F-E19B0E801DA9}" type="datetimeFigureOut">
              <a:rPr lang="en-US"/>
              <a:pPr>
                <a:defRPr/>
              </a:pPr>
              <a:t>5/12/2014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900" y="6284913"/>
            <a:ext cx="4724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cap="all" spc="200" baseline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50" y="6170613"/>
            <a:ext cx="503238" cy="503237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5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44AF7CB-24F4-46D0-8BA1-D95F24D12F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9" r:id="rId2"/>
    <p:sldLayoutId id="2147483721" r:id="rId3"/>
    <p:sldLayoutId id="2147483718" r:id="rId4"/>
    <p:sldLayoutId id="2147483717" r:id="rId5"/>
    <p:sldLayoutId id="2147483716" r:id="rId6"/>
    <p:sldLayoutId id="2147483715" r:id="rId7"/>
    <p:sldLayoutId id="2147483722" r:id="rId8"/>
    <p:sldLayoutId id="2147483723" r:id="rId9"/>
    <p:sldLayoutId id="2147483714" r:id="rId10"/>
    <p:sldLayoutId id="214748371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Font typeface="Arial" charset="0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0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16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2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88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jpeg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visithalifax.com/Roanoke-Canal-Museum-and-Trail-The-World-s-Longest-Museum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hyperlink" Target="http://visithalifax.com/Lake-Gaston.html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ahardy@halifaxrmc.org" TargetMode="External"/><Relationship Id="rId2" Type="http://schemas.openxmlformats.org/officeDocument/2006/relationships/hyperlink" Target="mailto:alstont@weldoncityschools.k12.nc.u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cpwicker@gmail.com" TargetMode="External"/><Relationship Id="rId4" Type="http://schemas.openxmlformats.org/officeDocument/2006/relationships/hyperlink" Target="mailto:puckettm.co@rrgsd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38200" y="5237163"/>
            <a:ext cx="5105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</a:p>
        </p:txBody>
      </p:sp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381000" y="381000"/>
            <a:ext cx="2133600" cy="1828800"/>
            <a:chOff x="107875221" y="106381215"/>
            <a:chExt cx="4616283" cy="2521060"/>
          </a:xfrm>
        </p:grpSpPr>
        <p:grpSp>
          <p:nvGrpSpPr>
            <p:cNvPr id="14339" name="Group 3"/>
            <p:cNvGrpSpPr>
              <a:grpSpLocks/>
            </p:cNvGrpSpPr>
            <p:nvPr/>
          </p:nvGrpSpPr>
          <p:grpSpPr bwMode="auto">
            <a:xfrm>
              <a:off x="108320310" y="106381215"/>
              <a:ext cx="3669630" cy="2019301"/>
              <a:chOff x="108769486" y="106381215"/>
              <a:chExt cx="3669630" cy="2019301"/>
            </a:xfrm>
          </p:grpSpPr>
          <p:sp>
            <p:nvSpPr>
              <p:cNvPr id="14342" name="AutoShape 4"/>
              <p:cNvSpPr>
                <a:spLocks noChangeArrowheads="1"/>
              </p:cNvSpPr>
              <p:nvPr/>
            </p:nvSpPr>
            <p:spPr bwMode="auto">
              <a:xfrm flipH="1">
                <a:off x="111219916" y="107257519"/>
                <a:ext cx="1219200" cy="1138989"/>
              </a:xfrm>
              <a:prstGeom prst="cube">
                <a:avLst>
                  <a:gd name="adj" fmla="val 25000"/>
                </a:avLst>
              </a:prstGeom>
              <a:solidFill>
                <a:srgbClr val="FFFFFF"/>
              </a:solidFill>
              <a:ln w="76200">
                <a:solidFill>
                  <a:srgbClr val="0070C0"/>
                </a:solidFill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en-US">
                  <a:latin typeface="Franklin Gothic Book" pitchFamily="34" charset="0"/>
                </a:endParaRPr>
              </a:p>
            </p:txBody>
          </p:sp>
          <p:sp>
            <p:nvSpPr>
              <p:cNvPr id="14343" name="AutoShape 5"/>
              <p:cNvSpPr>
                <a:spLocks noChangeArrowheads="1"/>
              </p:cNvSpPr>
              <p:nvPr/>
            </p:nvSpPr>
            <p:spPr bwMode="auto">
              <a:xfrm flipH="1">
                <a:off x="109986678" y="107259521"/>
                <a:ext cx="1219200" cy="1138989"/>
              </a:xfrm>
              <a:prstGeom prst="cube">
                <a:avLst>
                  <a:gd name="adj" fmla="val 25000"/>
                </a:avLst>
              </a:prstGeom>
              <a:solidFill>
                <a:srgbClr val="FFFFFF"/>
              </a:solidFill>
              <a:ln w="762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en-US">
                  <a:latin typeface="Franklin Gothic Book" pitchFamily="34" charset="0"/>
                </a:endParaRPr>
              </a:p>
            </p:txBody>
          </p:sp>
          <p:sp>
            <p:nvSpPr>
              <p:cNvPr id="14344" name="AutoShape 6"/>
              <p:cNvSpPr>
                <a:spLocks noChangeArrowheads="1"/>
              </p:cNvSpPr>
              <p:nvPr/>
            </p:nvSpPr>
            <p:spPr bwMode="auto">
              <a:xfrm flipH="1">
                <a:off x="108769486" y="107261527"/>
                <a:ext cx="1219200" cy="1138989"/>
              </a:xfrm>
              <a:prstGeom prst="cube">
                <a:avLst>
                  <a:gd name="adj" fmla="val 25000"/>
                </a:avLst>
              </a:prstGeom>
              <a:solidFill>
                <a:srgbClr val="FFFFFF"/>
              </a:solidFill>
              <a:ln w="76200" algn="ctr">
                <a:solidFill>
                  <a:srgbClr val="9900CC"/>
                </a:solidFill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en-US">
                  <a:latin typeface="Franklin Gothic Book" pitchFamily="34" charset="0"/>
                </a:endParaRPr>
              </a:p>
            </p:txBody>
          </p:sp>
          <p:sp>
            <p:nvSpPr>
              <p:cNvPr id="14345" name="AutoShape 7"/>
              <p:cNvSpPr>
                <a:spLocks noChangeArrowheads="1"/>
              </p:cNvSpPr>
              <p:nvPr/>
            </p:nvSpPr>
            <p:spPr bwMode="auto">
              <a:xfrm flipH="1">
                <a:off x="110616329" y="106381215"/>
                <a:ext cx="1219200" cy="1138989"/>
              </a:xfrm>
              <a:prstGeom prst="cube">
                <a:avLst>
                  <a:gd name="adj" fmla="val 25000"/>
                </a:avLst>
              </a:prstGeom>
              <a:solidFill>
                <a:srgbClr val="FFFFFF"/>
              </a:solidFill>
              <a:ln w="76200" algn="ctr">
                <a:solidFill>
                  <a:srgbClr val="00B050"/>
                </a:solidFill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en-US">
                  <a:latin typeface="Franklin Gothic Book" pitchFamily="34" charset="0"/>
                </a:endParaRPr>
              </a:p>
            </p:txBody>
          </p:sp>
          <p:sp>
            <p:nvSpPr>
              <p:cNvPr id="14346" name="AutoShape 8"/>
              <p:cNvSpPr>
                <a:spLocks noChangeArrowheads="1"/>
              </p:cNvSpPr>
              <p:nvPr/>
            </p:nvSpPr>
            <p:spPr bwMode="auto">
              <a:xfrm flipH="1">
                <a:off x="109367053" y="106383221"/>
                <a:ext cx="1219200" cy="1138989"/>
              </a:xfrm>
              <a:prstGeom prst="cube">
                <a:avLst>
                  <a:gd name="adj" fmla="val 25000"/>
                </a:avLst>
              </a:prstGeom>
              <a:solidFill>
                <a:srgbClr val="FFFFFF"/>
              </a:solidFill>
              <a:ln w="76200" algn="ctr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en-US">
                  <a:latin typeface="Franklin Gothic Book" pitchFamily="34" charset="0"/>
                </a:endParaRPr>
              </a:p>
            </p:txBody>
          </p:sp>
          <p:sp>
            <p:nvSpPr>
              <p:cNvPr id="14347" name="WordArt 9"/>
              <p:cNvSpPr>
                <a:spLocks noChangeArrowheads="1" noChangeShapeType="1" noTextEdit="1"/>
              </p:cNvSpPr>
              <p:nvPr/>
            </p:nvSpPr>
            <p:spPr bwMode="auto">
              <a:xfrm>
                <a:off x="109788910" y="106761965"/>
                <a:ext cx="664244" cy="6381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b="1" kern="10">
                    <a:ln w="57150">
                      <a:solidFill>
                        <a:srgbClr val="FF9900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>
                      <a:outerShdw dist="29783" dir="1514402" algn="ctr" rotWithShape="0">
                        <a:srgbClr val="D8D8D8">
                          <a:alpha val="74997"/>
                        </a:srgbClr>
                      </a:outerShdw>
                    </a:effectLst>
                    <a:latin typeface="Lucida Bright"/>
                  </a:rPr>
                  <a:t>R</a:t>
                </a:r>
              </a:p>
            </p:txBody>
          </p:sp>
          <p:sp>
            <p:nvSpPr>
              <p:cNvPr id="14348" name="WordArt 10"/>
              <p:cNvSpPr>
                <a:spLocks noChangeArrowheads="1" noChangeShapeType="1" noTextEdit="1"/>
              </p:cNvSpPr>
              <p:nvPr/>
            </p:nvSpPr>
            <p:spPr bwMode="auto">
              <a:xfrm>
                <a:off x="110994073" y="106780013"/>
                <a:ext cx="664244" cy="6381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b="1" kern="10">
                    <a:ln w="57150" algn="ctr">
                      <a:solidFill>
                        <a:srgbClr val="00B050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>
                      <a:outerShdw dist="29783" dir="1514402" algn="ctr" rotWithShape="0">
                        <a:srgbClr val="D8D8D8">
                          <a:alpha val="74997"/>
                        </a:srgbClr>
                      </a:outerShdw>
                    </a:effectLst>
                    <a:latin typeface="Lucida Bright"/>
                  </a:rPr>
                  <a:t>V</a:t>
                </a:r>
              </a:p>
            </p:txBody>
          </p:sp>
          <p:sp>
            <p:nvSpPr>
              <p:cNvPr id="14349" name="WordArt 11"/>
              <p:cNvSpPr>
                <a:spLocks noChangeArrowheads="1" noChangeShapeType="1" noTextEdit="1"/>
              </p:cNvSpPr>
              <p:nvPr/>
            </p:nvSpPr>
            <p:spPr bwMode="auto">
              <a:xfrm>
                <a:off x="109167277" y="107648291"/>
                <a:ext cx="664244" cy="6381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b="1" kern="10">
                    <a:ln w="57150" algn="ctr">
                      <a:solidFill>
                        <a:srgbClr val="9900CC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>
                      <a:outerShdw dist="29783" dir="1514402" algn="ctr" rotWithShape="0">
                        <a:srgbClr val="D8D8D8">
                          <a:alpha val="74997"/>
                        </a:srgbClr>
                      </a:outerShdw>
                    </a:effectLst>
                    <a:latin typeface="Lucida Bright"/>
                  </a:rPr>
                  <a:t>C</a:t>
                </a:r>
              </a:p>
            </p:txBody>
          </p:sp>
          <p:sp>
            <p:nvSpPr>
              <p:cNvPr id="14350" name="WordArt 12"/>
              <p:cNvSpPr>
                <a:spLocks noChangeArrowheads="1" noChangeShapeType="1" noTextEdit="1"/>
              </p:cNvSpPr>
              <p:nvPr/>
            </p:nvSpPr>
            <p:spPr bwMode="auto">
              <a:xfrm>
                <a:off x="110404527" y="107650297"/>
                <a:ext cx="664244" cy="6381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b="1" kern="10" dirty="0">
                    <a:ln w="57150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>
                      <a:outerShdw dist="29783" dir="1514402" algn="ctr" rotWithShape="0">
                        <a:srgbClr val="D8D8D8">
                          <a:alpha val="74997"/>
                        </a:srgbClr>
                      </a:outerShdw>
                    </a:effectLst>
                    <a:latin typeface="Lucida Bright"/>
                  </a:rPr>
                  <a:t>H</a:t>
                </a:r>
              </a:p>
            </p:txBody>
          </p:sp>
          <p:sp>
            <p:nvSpPr>
              <p:cNvPr id="14351" name="WordArt 13"/>
              <p:cNvSpPr>
                <a:spLocks noChangeArrowheads="1" noChangeShapeType="1" noTextEdit="1"/>
              </p:cNvSpPr>
              <p:nvPr/>
            </p:nvSpPr>
            <p:spPr bwMode="auto">
              <a:xfrm>
                <a:off x="111802194" y="107652302"/>
                <a:ext cx="375486" cy="6381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b="1" kern="10">
                    <a:ln w="57150" algn="ctr">
                      <a:solidFill>
                        <a:srgbClr val="0070C0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>
                      <a:outerShdw dist="29783" dir="1514402" algn="ctr" rotWithShape="0">
                        <a:srgbClr val="D8D8D8">
                          <a:alpha val="74997"/>
                        </a:srgbClr>
                      </a:outerShdw>
                    </a:effectLst>
                    <a:latin typeface="Lucida Bright"/>
                  </a:rPr>
                  <a:t>I</a:t>
                </a:r>
              </a:p>
            </p:txBody>
          </p:sp>
        </p:grpSp>
        <p:sp>
          <p:nvSpPr>
            <p:cNvPr id="14340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107875221" y="108533364"/>
              <a:ext cx="4616283" cy="2984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noFill/>
                    <a:round/>
                    <a:headEnd/>
                    <a:tailEnd/>
                  </a:ln>
                  <a:solidFill>
                    <a:srgbClr val="0C0C0C"/>
                  </a:solidFill>
                  <a:effectLst>
                    <a:outerShdw dist="29783" dir="1514402" algn="ctr" rotWithShape="0">
                      <a:srgbClr val="D8D8D8">
                        <a:alpha val="74997"/>
                      </a:srgbClr>
                    </a:outerShdw>
                  </a:effectLst>
                  <a:latin typeface="Arial Black"/>
                </a:rPr>
                <a:t>Roanoke Valley Community Health Initiative</a:t>
              </a:r>
            </a:p>
          </p:txBody>
        </p:sp>
        <p:sp>
          <p:nvSpPr>
            <p:cNvPr id="14341" name="Text Box 15"/>
            <p:cNvSpPr txBox="1">
              <a:spLocks noChangeArrowheads="1"/>
            </p:cNvSpPr>
            <p:nvPr/>
          </p:nvSpPr>
          <p:spPr bwMode="auto">
            <a:xfrm>
              <a:off x="108442126" y="108530800"/>
              <a:ext cx="4049378" cy="37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algn="ctr"/>
              <a:r>
                <a:rPr lang="en-US" sz="2200">
                  <a:solidFill>
                    <a:srgbClr val="000000"/>
                  </a:solidFill>
                  <a:latin typeface="Informal Roman" pitchFamily="66" charset="0"/>
                </a:rPr>
                <a:t>“</a:t>
              </a:r>
              <a:r>
                <a:rPr lang="en-US" sz="1200">
                  <a:solidFill>
                    <a:srgbClr val="000000"/>
                  </a:solidFill>
                  <a:latin typeface="Informal Roman" pitchFamily="66" charset="0"/>
                </a:rPr>
                <a:t>Empowering</a:t>
              </a:r>
              <a:r>
                <a:rPr lang="en-US" sz="800">
                  <a:solidFill>
                    <a:srgbClr val="000000"/>
                  </a:solidFill>
                  <a:latin typeface="Informal Roman" pitchFamily="66" charset="0"/>
                </a:rPr>
                <a:t> Healthy Lifestyles”   </a:t>
              </a:r>
              <a:endParaRPr lang="en-US" sz="800"/>
            </a:p>
          </p:txBody>
        </p:sp>
      </p:grp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2362200" y="2971800"/>
            <a:ext cx="502920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 smtClean="0"/>
              <a:t>Halifax County</a:t>
            </a:r>
            <a:endParaRPr lang="en-US" sz="5400" b="1" dirty="0"/>
          </a:p>
          <a:p>
            <a:pPr>
              <a:spcBef>
                <a:spcPct val="50000"/>
              </a:spcBef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533400"/>
            <a:ext cx="89916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Strategies To Achieve Goal </a:t>
            </a:r>
          </a:p>
        </p:txBody>
      </p:sp>
      <p:sp>
        <p:nvSpPr>
          <p:cNvPr id="3" name="Rectangle 2"/>
          <p:cNvSpPr/>
          <p:nvPr/>
        </p:nvSpPr>
        <p:spPr>
          <a:xfrm>
            <a:off x="1905000" y="1600200"/>
            <a:ext cx="5943600" cy="30162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Applied Research &amp; Data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Policy Change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Program Implementation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Coordination and Communication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Community Awareness </a:t>
            </a:r>
          </a:p>
        </p:txBody>
      </p:sp>
      <p:pic>
        <p:nvPicPr>
          <p:cNvPr id="31747" name="Picture 2" descr="http://t2.gstatic.com/images?q=tbn:ANd9GcRZ9o-8V9osPHJTFAdC8R4p5IfXXbZRtVLZxVdzz9yMdpliXibB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4751388"/>
            <a:ext cx="304800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3"/>
          <p:cNvSpPr txBox="1">
            <a:spLocks noChangeArrowheads="1"/>
          </p:cNvSpPr>
          <p:nvPr/>
        </p:nvSpPr>
        <p:spPr bwMode="auto">
          <a:xfrm>
            <a:off x="457200" y="3048000"/>
            <a:ext cx="8229600" cy="365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500" b="1">
                <a:solidFill>
                  <a:srgbClr val="7F7F7F"/>
                </a:solidFill>
                <a:latin typeface="Franklin Gothic Book" pitchFamily="34" charset="0"/>
              </a:rPr>
              <a:t>RV-CHI </a:t>
            </a:r>
            <a:r>
              <a:rPr lang="en-US" sz="2500" b="1" i="1">
                <a:solidFill>
                  <a:srgbClr val="7F7F7F"/>
                </a:solidFill>
                <a:latin typeface="Franklin Gothic Book" pitchFamily="34" charset="0"/>
              </a:rPr>
              <a:t>MISSION</a:t>
            </a:r>
            <a:r>
              <a:rPr lang="en-US" sz="2500" b="1">
                <a:solidFill>
                  <a:srgbClr val="7F7F7F"/>
                </a:solidFill>
                <a:latin typeface="Franklin Gothic Book" pitchFamily="34" charset="0"/>
              </a:rPr>
              <a:t>: </a:t>
            </a:r>
            <a:r>
              <a:rPr lang="en-US" sz="2500">
                <a:solidFill>
                  <a:srgbClr val="7F7F7F"/>
                </a:solidFill>
                <a:latin typeface="Franklin Gothic Book" pitchFamily="34" charset="0"/>
              </a:rPr>
              <a:t>to</a:t>
            </a:r>
            <a:r>
              <a:rPr lang="en-US" sz="2500" b="1">
                <a:solidFill>
                  <a:srgbClr val="7F7F7F"/>
                </a:solidFill>
                <a:latin typeface="Franklin Gothic Book" pitchFamily="34" charset="0"/>
              </a:rPr>
              <a:t> </a:t>
            </a:r>
            <a:r>
              <a:rPr lang="en-US" sz="2500">
                <a:solidFill>
                  <a:srgbClr val="7F7F7F"/>
                </a:solidFill>
                <a:latin typeface="Franklin Gothic Book" pitchFamily="34" charset="0"/>
              </a:rPr>
              <a:t>promote healthy living through education, empowerment, and healthcare access in the Roanoke Valley.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500" b="1">
                <a:solidFill>
                  <a:srgbClr val="7F7F7F"/>
                </a:solidFill>
                <a:latin typeface="Franklin Gothic Book" pitchFamily="34" charset="0"/>
              </a:rPr>
              <a:t>RV-CHI </a:t>
            </a:r>
            <a:r>
              <a:rPr lang="en-US" sz="2500" b="1" i="1">
                <a:solidFill>
                  <a:srgbClr val="7F7F7F"/>
                </a:solidFill>
                <a:latin typeface="Franklin Gothic Book" pitchFamily="34" charset="0"/>
              </a:rPr>
              <a:t>VISION</a:t>
            </a:r>
            <a:r>
              <a:rPr lang="en-US" sz="2500" b="1">
                <a:solidFill>
                  <a:srgbClr val="7F7F7F"/>
                </a:solidFill>
                <a:latin typeface="Franklin Gothic Book" pitchFamily="34" charset="0"/>
              </a:rPr>
              <a:t>: </a:t>
            </a:r>
            <a:r>
              <a:rPr lang="en-US" sz="2500">
                <a:solidFill>
                  <a:srgbClr val="7F7F7F"/>
                </a:solidFill>
                <a:latin typeface="Franklin Gothic Book" pitchFamily="34" charset="0"/>
              </a:rPr>
              <a:t>Roanoke Valley families and individuals are empowered to lead healthy lifestyles. 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US" sz="2500">
              <a:solidFill>
                <a:srgbClr val="7F7F7F"/>
              </a:solidFill>
              <a:latin typeface="Franklin Gothic Book" pitchFamily="34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US" sz="4800">
              <a:solidFill>
                <a:srgbClr val="7F7F7F"/>
              </a:solidFill>
              <a:latin typeface="Franklin Gothic Book" pitchFamily="34" charset="0"/>
            </a:endParaRPr>
          </a:p>
        </p:txBody>
      </p:sp>
      <p:sp>
        <p:nvSpPr>
          <p:cNvPr id="33794" name="TextBox 8"/>
          <p:cNvSpPr txBox="1">
            <a:spLocks noChangeArrowheads="1"/>
          </p:cNvSpPr>
          <p:nvPr/>
        </p:nvSpPr>
        <p:spPr bwMode="auto">
          <a:xfrm>
            <a:off x="0" y="0"/>
            <a:ext cx="913606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>
                <a:solidFill>
                  <a:srgbClr val="7F7F7F"/>
                </a:solidFill>
                <a:latin typeface="Franklin Gothic Book" pitchFamily="34" charset="0"/>
              </a:rPr>
              <a:t>Mission &amp; Vision</a:t>
            </a: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5088" y="838200"/>
            <a:ext cx="3744912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09600" y="1143000"/>
            <a:ext cx="8229600" cy="3276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381000"/>
            <a:ext cx="8229600" cy="2743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en-US" sz="8000" b="1" dirty="0">
                <a:solidFill>
                  <a:schemeClr val="bg1">
                    <a:lumMod val="50000"/>
                  </a:schemeClr>
                </a:solidFill>
              </a:rPr>
              <a:t>R</a:t>
            </a:r>
            <a:r>
              <a:rPr lang="en-US" sz="8000" b="1" dirty="0" smtClean="0">
                <a:solidFill>
                  <a:schemeClr val="bg1">
                    <a:lumMod val="50000"/>
                  </a:schemeClr>
                </a:solidFill>
              </a:rPr>
              <a:t>esults we want to achieve?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en-US" sz="3600" dirty="0" smtClean="0">
              <a:solidFill>
                <a:schemeClr val="bg1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2971800"/>
            <a:ext cx="386556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01625" y="304800"/>
            <a:ext cx="8382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Community Awareness Campaign 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19313" y="-52388"/>
            <a:ext cx="13182601" cy="7102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09600" y="1600200"/>
            <a:ext cx="8229600" cy="4876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36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lvl="1" indent="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endParaRPr lang="en-US" sz="4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4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4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38" y="533400"/>
            <a:ext cx="9136062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Moving Forward..</a:t>
            </a:r>
          </a:p>
        </p:txBody>
      </p:sp>
      <p:pic>
        <p:nvPicPr>
          <p:cNvPr id="39939" name="Picture 2" descr="http://bloximages.chicago2.vip.townnews.com/rrdailyherald.com/content/tncms/assets/v3/editorial/1/80/18032d34-0f2b-11e3-a261-001a4bcf887a/521cc2149d970.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371600"/>
            <a:ext cx="7239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http://bloximages.chicago2.vip.townnews.com/rrdailyherald.com/content/tncms/assets/v3/editorial/2/97/297e1eb8-0d08-11e3-a65d-0019bb2963f4/52192c9359128.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81000"/>
            <a:ext cx="67818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3500" b="1" cap="none" smtClean="0">
                <a:solidFill>
                  <a:schemeClr val="accent1"/>
                </a:solidFill>
              </a:rPr>
              <a:t>Return Of KaBOOM! To Enfield</a:t>
            </a:r>
            <a:r>
              <a:rPr lang="en-US" b="1" cap="none" smtClean="0"/>
              <a:t> </a:t>
            </a:r>
            <a:endParaRPr lang="en-US" cap="none" smtClean="0"/>
          </a:p>
        </p:txBody>
      </p:sp>
      <p:pic>
        <p:nvPicPr>
          <p:cNvPr id="43010" name="Picture 2" descr="http://bloximages.chicago2.vip.townnews.com/rrdailyherald.com/content/tncms/assets/v3/editorial/f/d9/fd93f720-325e-11e2-9b50-001a4bcf887a/50aa525ba7a60.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752600"/>
            <a:ext cx="5715000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1981200" y="152400"/>
          <a:ext cx="4953000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Acrobat Document" r:id="rId4" imgW="4663440" imgH="6035040" progId="AcroExch.Document.7">
                  <p:embed/>
                </p:oleObj>
              </mc:Choice>
              <mc:Fallback>
                <p:oleObj name="Acrobat Document" r:id="rId4" imgW="4663440" imgH="6035040" progId="AcroExch.Document.7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52400"/>
                        <a:ext cx="4953000" cy="487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3" name="Picture 1" descr="FamilyFest April 26 2014 099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0" y="3505200"/>
            <a:ext cx="2463800" cy="288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3" descr="FamilyFest April 26 2014 055 (1)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4114800"/>
            <a:ext cx="2286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3500" b="1" cap="none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Education Initiatives</a:t>
            </a:r>
            <a:r>
              <a:rPr lang="en-US" b="1" cap="none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accent1"/>
                </a:solidFill>
              </a:rPr>
              <a:t>Fitness Activities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accent1"/>
                </a:solidFill>
              </a:rPr>
              <a:t>School Based Health Centers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accent1"/>
                </a:solidFill>
              </a:rPr>
              <a:t>Fitness Playground Equipment 	</a:t>
            </a:r>
          </a:p>
          <a:p>
            <a:pPr marL="742950" lvl="1" indent="-28575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accent1"/>
                </a:solidFill>
              </a:rPr>
              <a:t>All Elementary Schools in Halifax County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accent1"/>
                </a:solidFill>
              </a:rPr>
              <a:t>Fitness Centers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accent1"/>
                </a:solidFill>
              </a:rPr>
              <a:t>School Health Advisory Committee</a:t>
            </a:r>
          </a:p>
          <a:p>
            <a:pPr lvl="3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accent1"/>
                </a:solidFill>
              </a:rPr>
              <a:t>CATCH (Coordinated Approach to Child Health)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accent1"/>
                </a:solidFill>
              </a:rPr>
              <a:t>Walking Trail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accent1"/>
                </a:solidFill>
              </a:rPr>
              <a:t>   </a:t>
            </a:r>
            <a:r>
              <a:rPr lang="en-US" sz="2000" b="0" dirty="0" smtClean="0">
                <a:solidFill>
                  <a:schemeClr val="accent1"/>
                </a:solidFill>
              </a:rPr>
              <a:t>Manning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000" b="0" dirty="0" smtClean="0">
                <a:solidFill>
                  <a:schemeClr val="accent1"/>
                </a:solidFill>
              </a:rPr>
              <a:t>   Belmont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000" b="0" dirty="0" smtClean="0">
                <a:solidFill>
                  <a:schemeClr val="accent1"/>
                </a:solidFill>
              </a:rPr>
              <a:t>   Halifax Community College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000" b="0" dirty="0" smtClean="0">
                <a:solidFill>
                  <a:schemeClr val="accent1"/>
                </a:solidFill>
              </a:rPr>
              <a:t>   John 3:16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000" dirty="0" err="1" smtClean="0">
                <a:solidFill>
                  <a:schemeClr val="accent1"/>
                </a:solidFill>
              </a:rPr>
              <a:t>Kaboom</a:t>
            </a:r>
            <a:r>
              <a:rPr lang="en-US" sz="2000" dirty="0" smtClean="0">
                <a:solidFill>
                  <a:schemeClr val="accent1"/>
                </a:solidFill>
              </a:rPr>
              <a:t> – John 3:16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Race to fitness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00" y="1143000"/>
            <a:ext cx="3149600" cy="2362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276600"/>
            <a:ext cx="3251200" cy="2438400"/>
          </a:xfrm>
          <a:prstGeom prst="rect">
            <a:avLst/>
          </a:prstGeom>
        </p:spPr>
      </p:pic>
      <p:pic>
        <p:nvPicPr>
          <p:cNvPr id="5" name="Picture Placeholder 4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4" r="11094"/>
          <a:stretch>
            <a:fillRect/>
          </a:stretch>
        </p:blipFill>
        <p:spPr>
          <a:xfrm>
            <a:off x="5638800" y="3479494"/>
            <a:ext cx="3505200" cy="3378506"/>
          </a:xfrm>
        </p:spPr>
      </p:pic>
    </p:spTree>
    <p:extLst>
      <p:ext uri="{BB962C8B-B14F-4D97-AF65-F5344CB8AC3E}">
        <p14:creationId xmlns:p14="http://schemas.microsoft.com/office/powerpoint/2010/main" val="1899695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3500" b="1" cap="none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How Did We Get Here?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85750" indent="-285750" eaLnBrk="1" hangingPunct="1">
              <a:buFont typeface="Wingdings" pitchFamily="2" charset="2"/>
              <a:buChar char="Ø"/>
              <a:defRPr/>
            </a:pPr>
            <a:r>
              <a:rPr lang="en-US" sz="2200" b="0" smtClean="0">
                <a:solidFill>
                  <a:schemeClr val="accent1"/>
                </a:solidFill>
              </a:rPr>
              <a:t>The awareness of the need to shift models of health care initiatives to be  proactive as opposed to reactive.</a:t>
            </a:r>
          </a:p>
          <a:p>
            <a:pPr marL="285750" indent="-285750" eaLnBrk="1" hangingPunct="1">
              <a:buFont typeface="Wingdings" pitchFamily="2" charset="2"/>
              <a:buChar char="Ø"/>
              <a:defRPr/>
            </a:pPr>
            <a:r>
              <a:rPr lang="en-US" sz="2200" b="0" smtClean="0">
                <a:solidFill>
                  <a:schemeClr val="accent1"/>
                </a:solidFill>
              </a:rPr>
              <a:t>Initial collaborations amongst health care providers within the Roanoke Valley were limited. </a:t>
            </a:r>
          </a:p>
          <a:p>
            <a:pPr marL="285750" indent="-285750" eaLnBrk="1" hangingPunct="1">
              <a:buFont typeface="Wingdings" pitchFamily="2" charset="2"/>
              <a:buChar char="Ø"/>
              <a:defRPr/>
            </a:pPr>
            <a:r>
              <a:rPr lang="en-US" sz="2200" b="0" smtClean="0">
                <a:solidFill>
                  <a:schemeClr val="accent1"/>
                </a:solidFill>
              </a:rPr>
              <a:t>The “</a:t>
            </a:r>
            <a:r>
              <a:rPr lang="en-US" sz="2200" b="0" i="1" smtClean="0">
                <a:solidFill>
                  <a:schemeClr val="accent1"/>
                </a:solidFill>
              </a:rPr>
              <a:t>SHOCKING</a:t>
            </a:r>
            <a:r>
              <a:rPr lang="en-US" sz="2200" b="0" smtClean="0">
                <a:solidFill>
                  <a:schemeClr val="accent1"/>
                </a:solidFill>
              </a:rPr>
              <a:t>” statistics according to county health rankings for the Roanoke Valley. </a:t>
            </a:r>
          </a:p>
          <a:p>
            <a:pPr marL="285750" indent="-285750" eaLnBrk="1" hangingPunct="1">
              <a:buFont typeface="Wingdings" pitchFamily="2" charset="2"/>
              <a:buChar char="Ø"/>
              <a:defRPr/>
            </a:pPr>
            <a:r>
              <a:rPr lang="en-US" sz="2200" b="0" smtClean="0">
                <a:solidFill>
                  <a:schemeClr val="accent1"/>
                </a:solidFill>
              </a:rPr>
              <a:t>The realization that opportunities are limited for recreation.</a:t>
            </a:r>
          </a:p>
          <a:p>
            <a:pPr marL="285750" indent="-285750" eaLnBrk="1" hangingPunct="1">
              <a:buFont typeface="Wingdings" pitchFamily="2" charset="2"/>
              <a:buChar char="Ø"/>
              <a:defRPr/>
            </a:pPr>
            <a:r>
              <a:rPr lang="en-US" sz="2200" b="0" smtClean="0">
                <a:solidFill>
                  <a:schemeClr val="accent1"/>
                </a:solidFill>
              </a:rPr>
              <a:t>Limited access and value of healthy fruits and vegetables. </a:t>
            </a:r>
          </a:p>
          <a:p>
            <a:pPr marL="285750" indent="-285750" eaLnBrk="1" hangingPunct="1">
              <a:buFont typeface="Wingdings" pitchFamily="2" charset="2"/>
              <a:buChar char="Ø"/>
              <a:defRPr/>
            </a:pPr>
            <a:r>
              <a:rPr lang="en-US" sz="2200" b="0" smtClean="0">
                <a:solidFill>
                  <a:schemeClr val="accent1"/>
                </a:solidFill>
              </a:rPr>
              <a:t>Rural Area vs. Fast Food “</a:t>
            </a:r>
            <a:r>
              <a:rPr lang="en-US" sz="2200" b="0" i="1" smtClean="0">
                <a:solidFill>
                  <a:schemeClr val="accent1"/>
                </a:solidFill>
              </a:rPr>
              <a:t>Alley</a:t>
            </a:r>
            <a:r>
              <a:rPr lang="en-US" sz="2200" b="0" smtClean="0">
                <a:solidFill>
                  <a:schemeClr val="accent1"/>
                </a:solidFill>
              </a:rPr>
              <a:t>”</a:t>
            </a:r>
          </a:p>
          <a:p>
            <a:pPr marL="285750" indent="-285750" eaLnBrk="1" hangingPunct="1">
              <a:buFont typeface="Wingdings" pitchFamily="2" charset="2"/>
              <a:buChar char="Ø"/>
              <a:defRPr/>
            </a:pPr>
            <a:r>
              <a:rPr lang="en-US" sz="2200" b="0" smtClean="0">
                <a:solidFill>
                  <a:schemeClr val="accent1"/>
                </a:solidFill>
              </a:rPr>
              <a:t>Generation Difference</a:t>
            </a:r>
          </a:p>
          <a:p>
            <a:pPr marL="573088" lvl="3" indent="-285750" eaLnBrk="1" hangingPunct="1">
              <a:buFont typeface="Wingdings" pitchFamily="2" charset="2"/>
              <a:buNone/>
              <a:defRPr/>
            </a:pPr>
            <a:r>
              <a:rPr lang="en-US" sz="22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Walk/Bike to School</a:t>
            </a:r>
            <a:endParaRPr lang="en-US" dirty="0"/>
          </a:p>
        </p:txBody>
      </p:sp>
      <p:pic>
        <p:nvPicPr>
          <p:cNvPr id="2050" name="Picture 2" descr="C:\Documents and Settings\Staff\My Documents\My Pictures\Sherrod in Paper.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648200"/>
            <a:ext cx="3048000" cy="171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Staff\My Documents\My Pictures\2014-05-06 001\IMG_00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971" y="2170770"/>
            <a:ext cx="3026229" cy="226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1240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School based health center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Wellness checks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Boot Camp - Exercise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15457"/>
            <a:ext cx="299689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126343"/>
            <a:ext cx="3115738" cy="2275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60321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 Health Advisory Committee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Implementation of local policies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Consists of district level administration, principals, physical education teachers, nurses, teachers, cafeteria workers, parents, and community organizations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Partnership with local health agencies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C.A.T.C.H. Grant with Halifax County Public </a:t>
            </a:r>
            <a:r>
              <a:rPr lang="en-US" dirty="0"/>
              <a:t>Health Systems (The CATCH Program brings schools, families, and communities together to teach children how to be healthy for a lifetime. CATCH is effective because healthy behaviors are reinforced through a coordinated approach - in the classroom, in the cafeteria, in physical education, at home and after school</a:t>
            </a:r>
            <a:r>
              <a:rPr lang="en-US" dirty="0" smtClean="0"/>
              <a:t>.)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1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521575" cy="549275"/>
          </a:xfrm>
        </p:spPr>
        <p:txBody>
          <a:bodyPr/>
          <a:lstStyle/>
          <a:p>
            <a:pPr algn="ctr"/>
            <a:r>
              <a:rPr lang="en-US" dirty="0" smtClean="0"/>
              <a:t>Fitness Equipment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048000"/>
            <a:ext cx="2683933" cy="2012950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933700"/>
            <a:ext cx="2743200" cy="2057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524000"/>
            <a:ext cx="4003964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5366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County – wide 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Walking Trails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Belmont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Manning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Halifax Community College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John 3:16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Canal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Kaboom</a:t>
            </a:r>
            <a:r>
              <a:rPr lang="en-US" dirty="0" smtClean="0"/>
              <a:t> - Fitness Equipment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John 3:16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Enfield</a:t>
            </a:r>
          </a:p>
          <a:p>
            <a:pPr lvl="2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5472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 bwMode="auto">
          <a:xfrm>
            <a:off x="762000" y="457200"/>
            <a:ext cx="7521575" cy="5492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342900" indent="-342900" algn="ctr" eaLnBrk="1" hangingPunct="1">
              <a:defRPr/>
            </a:pPr>
            <a:r>
              <a:rPr lang="en-US" sz="3500" b="1" cap="none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Halifax County Recreation Network</a:t>
            </a:r>
            <a:r>
              <a:rPr lang="en-US" sz="2400" b="1" cap="none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cap="none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b="1" cap="none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1800" b="1" cap="none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>
          <a:xfrm>
            <a:off x="822325" y="1100138"/>
            <a:ext cx="7521575" cy="3548062"/>
          </a:xfrm>
        </p:spPr>
        <p:txBody>
          <a:bodyPr/>
          <a:lstStyle/>
          <a:p>
            <a:pPr marL="0" lvl="1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000" smtClean="0">
              <a:solidFill>
                <a:schemeClr val="accent1"/>
              </a:solidFill>
            </a:endParaRPr>
          </a:p>
          <a:p>
            <a:pPr marL="0" lvl="1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100" smtClean="0">
                <a:solidFill>
                  <a:schemeClr val="accent1"/>
                </a:solidFill>
              </a:rPr>
              <a:t>The Halifax County Recreation Network is a collaboration between community stakeholders from across the county </a:t>
            </a:r>
          </a:p>
          <a:p>
            <a:pPr marL="0" lvl="1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100" smtClean="0">
              <a:solidFill>
                <a:schemeClr val="accent1"/>
              </a:solidFill>
            </a:endParaRPr>
          </a:p>
          <a:p>
            <a:pPr marL="0" lvl="1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100" smtClean="0">
                <a:solidFill>
                  <a:schemeClr val="accent1"/>
                </a:solidFill>
              </a:rPr>
              <a:t>  Halifax Leadership Equity Project (HLEP), Halifax County Convention and Visitors Bureau,  Kate B. Reynolds Charitable Trust and others who have convened to discuss, plan and implement a recreation agenda. This includes identifying and subsequently addressing policy, program and infrastructure needs. A theme that resonated from these meetings was the need for a countywide recreation plan to ensure that the unique needs of all residents are accurately identified and addressed.</a:t>
            </a:r>
            <a:r>
              <a:rPr lang="en-US" sz="2100" smtClean="0"/>
              <a:t> </a:t>
            </a:r>
          </a:p>
          <a:p>
            <a:pPr eaLnBrk="1" hangingPunct="1">
              <a:lnSpc>
                <a:spcPct val="80000"/>
              </a:lnSpc>
            </a:pPr>
            <a:endParaRPr lang="en-US" sz="1000" smtClean="0"/>
          </a:p>
        </p:txBody>
      </p:sp>
      <p:pic>
        <p:nvPicPr>
          <p:cNvPr id="48131" name="Picture 3" descr="http://visithalifax.com/images/stories/canalnigh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724400"/>
            <a:ext cx="24384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7" descr="http://visithalifax.com/images/stories/lakegaston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4610100"/>
            <a:ext cx="24892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2" descr="C:\Users\Chris\Documents\2014 Healthy Places\Master Plan\Ledgerwoo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4724400"/>
            <a:ext cx="2938463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09600" y="3505200"/>
            <a:ext cx="8001000" cy="365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800" b="1">
                <a:solidFill>
                  <a:srgbClr val="7F7F7F"/>
                </a:solidFill>
                <a:latin typeface="Franklin Gothic Book" pitchFamily="34" charset="0"/>
              </a:rPr>
              <a:t>Recreation Network: </a:t>
            </a:r>
            <a:r>
              <a:rPr lang="en-US" sz="2600">
                <a:solidFill>
                  <a:srgbClr val="7F7F7F"/>
                </a:solidFill>
                <a:latin typeface="Franklin Gothic Book" pitchFamily="34" charset="0"/>
              </a:rPr>
              <a:t>A voluntary collaborative with citizens from all over Halifax County representing a wide variety of concerns &amp; interest.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800" b="1">
                <a:solidFill>
                  <a:srgbClr val="7F7F7F"/>
                </a:solidFill>
                <a:latin typeface="Franklin Gothic Book" pitchFamily="34" charset="0"/>
              </a:rPr>
              <a:t>Halifax County Parks and Recreation Master Plan: </a:t>
            </a:r>
            <a:r>
              <a:rPr lang="en-US" sz="2600">
                <a:solidFill>
                  <a:srgbClr val="7F7F7F"/>
                </a:solidFill>
                <a:latin typeface="Franklin Gothic Book" pitchFamily="34" charset="0"/>
              </a:rPr>
              <a:t>A collaborative and cooperative effort to develop 5 – 10 year plans for facilities and programs to enhance and complement RV- CHI efforts.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en-US" sz="2600">
              <a:solidFill>
                <a:srgbClr val="7F7F7F"/>
              </a:solidFill>
              <a:latin typeface="Franklin Gothic Book" pitchFamily="34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en-US" sz="4800">
              <a:solidFill>
                <a:srgbClr val="7F7F7F"/>
              </a:solidFill>
              <a:latin typeface="Franklin Gothic Book" pitchFamily="34" charset="0"/>
            </a:endParaRPr>
          </a:p>
        </p:txBody>
      </p:sp>
      <p:sp>
        <p:nvSpPr>
          <p:cNvPr id="49154" name="TextBox 8"/>
          <p:cNvSpPr txBox="1">
            <a:spLocks noChangeArrowheads="1"/>
          </p:cNvSpPr>
          <p:nvPr/>
        </p:nvSpPr>
        <p:spPr bwMode="auto">
          <a:xfrm>
            <a:off x="7938" y="117475"/>
            <a:ext cx="913606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>
                <a:solidFill>
                  <a:srgbClr val="7F7F7F"/>
                </a:solidFill>
                <a:latin typeface="Franklin Gothic Book" pitchFamily="34" charset="0"/>
              </a:rPr>
              <a:t>Partnerships &amp; Collaborations</a:t>
            </a:r>
          </a:p>
        </p:txBody>
      </p:sp>
      <p:pic>
        <p:nvPicPr>
          <p:cNvPr id="49155" name="Picture 12" descr="https://encrypted-tbn1.gstatic.com/images?q=tbn:ANd9GcRp37wEHYT31gOtHtP4HGrvBHqMOoLv91p7oUB4IMlAeiWgSRp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22168">
            <a:off x="5867400" y="1447800"/>
            <a:ext cx="2265363" cy="177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2" descr="http://www.halifaxregional.org/healthy/images/Second-Saturday-Hike-Flyer_fu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838200"/>
            <a:ext cx="3429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 descr="FamilyFest April 26 2014 11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676400"/>
            <a:ext cx="3022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2" name="TextBox 3"/>
          <p:cNvSpPr txBox="1">
            <a:spLocks noChangeArrowheads="1"/>
          </p:cNvSpPr>
          <p:nvPr/>
        </p:nvSpPr>
        <p:spPr bwMode="auto">
          <a:xfrm>
            <a:off x="1219200" y="304800"/>
            <a:ext cx="6400800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75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</a:rPr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more information contact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7521575" cy="4267200"/>
          </a:xfrm>
        </p:spPr>
        <p:txBody>
          <a:bodyPr/>
          <a:lstStyle/>
          <a:p>
            <a:pPr marL="0" indent="0"/>
            <a:r>
              <a:rPr lang="en-US" dirty="0" smtClean="0"/>
              <a:t>Terry D. Alston</a:t>
            </a:r>
            <a:endParaRPr lang="en-US" dirty="0"/>
          </a:p>
          <a:p>
            <a:pPr marL="0" indent="0"/>
            <a:r>
              <a:rPr lang="en-US" dirty="0" smtClean="0"/>
              <a:t>Weldon City Schools</a:t>
            </a:r>
          </a:p>
          <a:p>
            <a:pPr marL="0" indent="0"/>
            <a:r>
              <a:rPr lang="en-US" dirty="0" smtClean="0">
                <a:hlinkClick r:id="rId2"/>
              </a:rPr>
              <a:t>alstont@weldoncityschools.k12.nc.us</a:t>
            </a:r>
            <a:endParaRPr lang="en-US" dirty="0" smtClean="0"/>
          </a:p>
          <a:p>
            <a:pPr marL="0" indent="0"/>
            <a:r>
              <a:rPr lang="en-US" dirty="0" smtClean="0"/>
              <a:t>Audrey Hardy</a:t>
            </a:r>
          </a:p>
          <a:p>
            <a:pPr marL="0" indent="0"/>
            <a:r>
              <a:rPr lang="en-US" dirty="0" smtClean="0"/>
              <a:t>Halifax Regional Hospital</a:t>
            </a:r>
          </a:p>
          <a:p>
            <a:pPr marL="0" indent="0"/>
            <a:r>
              <a:rPr lang="en-US" dirty="0" smtClean="0">
                <a:hlinkClick r:id="rId3"/>
              </a:rPr>
              <a:t>ahardy@halifaxrmc.org</a:t>
            </a:r>
            <a:endParaRPr lang="en-US" dirty="0" smtClean="0"/>
          </a:p>
          <a:p>
            <a:pPr marL="0" indent="0"/>
            <a:r>
              <a:rPr lang="en-US" dirty="0"/>
              <a:t>Michelle Puckett </a:t>
            </a:r>
            <a:endParaRPr lang="en-US" dirty="0" smtClean="0"/>
          </a:p>
          <a:p>
            <a:pPr marL="0" indent="0"/>
            <a:r>
              <a:rPr lang="en-US" dirty="0" smtClean="0"/>
              <a:t>Roanoke Rapids Graded School  District</a:t>
            </a:r>
          </a:p>
          <a:p>
            <a:pPr marL="0" indent="0"/>
            <a:r>
              <a:rPr lang="en-US" dirty="0" smtClean="0">
                <a:hlinkClick r:id="rId4"/>
              </a:rPr>
              <a:t>puckettm.co@rrgsd.org</a:t>
            </a:r>
            <a:endParaRPr lang="en-US" dirty="0" smtClean="0"/>
          </a:p>
          <a:p>
            <a:pPr marL="0" indent="0"/>
            <a:r>
              <a:rPr lang="en-US" dirty="0" smtClean="0"/>
              <a:t>Chris Wicker</a:t>
            </a:r>
          </a:p>
          <a:p>
            <a:pPr marL="0" indent="0"/>
            <a:r>
              <a:rPr lang="en-US" dirty="0" smtClean="0"/>
              <a:t>Halifax County Recreational Network</a:t>
            </a:r>
          </a:p>
          <a:p>
            <a:pPr marL="0" indent="0"/>
            <a:r>
              <a:rPr lang="en-US" smtClean="0">
                <a:hlinkClick r:id="rId5"/>
              </a:rPr>
              <a:t>cpwicker@gmail.com</a:t>
            </a:r>
            <a:endParaRPr lang="en-US" smtClean="0"/>
          </a:p>
          <a:p>
            <a:pPr marL="0" inden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208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09600" y="1143000"/>
            <a:ext cx="8229600" cy="3276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00075" y="304800"/>
            <a:ext cx="8229600" cy="5867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en-US" sz="4400" b="1" dirty="0" smtClean="0">
                <a:solidFill>
                  <a:schemeClr val="bg1">
                    <a:lumMod val="50000"/>
                  </a:schemeClr>
                </a:solidFill>
              </a:rPr>
              <a:t>Who </a:t>
            </a: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en-US" sz="4400" b="1" dirty="0" smtClean="0">
                <a:solidFill>
                  <a:schemeClr val="bg1">
                    <a:lumMod val="50000"/>
                  </a:schemeClr>
                </a:solidFill>
              </a:rPr>
              <a:t>or what </a:t>
            </a: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en-US" sz="4400" b="1" dirty="0" smtClean="0">
                <a:solidFill>
                  <a:schemeClr val="bg1">
                    <a:lumMod val="50000"/>
                  </a:schemeClr>
                </a:solidFill>
              </a:rPr>
              <a:t>is the</a:t>
            </a: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en-US" sz="4400" b="1" dirty="0" smtClean="0">
                <a:solidFill>
                  <a:schemeClr val="bg1">
                    <a:lumMod val="50000"/>
                  </a:schemeClr>
                </a:solidFill>
              </a:rPr>
              <a:t> Community </a:t>
            </a: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en-US" sz="4400" b="1" dirty="0" smtClean="0">
                <a:solidFill>
                  <a:schemeClr val="bg1">
                    <a:lumMod val="50000"/>
                  </a:schemeClr>
                </a:solidFill>
              </a:rPr>
              <a:t>Health </a:t>
            </a: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en-US" sz="4400" b="1" dirty="0" smtClean="0">
                <a:solidFill>
                  <a:schemeClr val="bg1">
                    <a:lumMod val="50000"/>
                  </a:schemeClr>
                </a:solidFill>
              </a:rPr>
              <a:t>Initiative? 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en-US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en-US" sz="2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435" name="TextBox 1"/>
          <p:cNvSpPr txBox="1">
            <a:spLocks noChangeArrowheads="1"/>
          </p:cNvSpPr>
          <p:nvPr/>
        </p:nvSpPr>
        <p:spPr bwMode="auto">
          <a:xfrm>
            <a:off x="7010400" y="1524000"/>
            <a:ext cx="167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Franklin Gothic Book" pitchFamily="34" charset="0"/>
            </a:endParaRP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1300" y="5402263"/>
            <a:ext cx="38671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" y="1143000"/>
            <a:ext cx="8229600" cy="32766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ctr">
              <a:lnSpc>
                <a:spcPct val="70000"/>
              </a:lnSpc>
              <a:spcBef>
                <a:spcPct val="20000"/>
              </a:spcBef>
              <a:buFont typeface="Arial" charset="0"/>
              <a:buNone/>
              <a:defRPr/>
            </a:pPr>
            <a:endParaRPr lang="en-US" sz="2300">
              <a:solidFill>
                <a:srgbClr val="7F7F7F"/>
              </a:solidFill>
              <a:latin typeface="Franklin Gothic Book" pitchFamily="34" charset="0"/>
            </a:endParaRPr>
          </a:p>
          <a:p>
            <a:pPr algn="ctr">
              <a:lnSpc>
                <a:spcPct val="7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2300" i="1">
                <a:solidFill>
                  <a:srgbClr val="7F7F7F"/>
                </a:solidFill>
                <a:latin typeface="Franklin Gothic Book" pitchFamily="34" charset="0"/>
              </a:rPr>
              <a:t>THE DATA For Halifax County is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  <a:buFont typeface="Arial" charset="0"/>
              <a:buNone/>
              <a:defRPr/>
            </a:pPr>
            <a:endParaRPr lang="en-US" sz="2300" i="1">
              <a:solidFill>
                <a:srgbClr val="7F7F7F"/>
              </a:solidFill>
              <a:latin typeface="Franklin Gothic Book" pitchFamily="34" charset="0"/>
            </a:endParaRPr>
          </a:p>
          <a:p>
            <a:pPr algn="ctr">
              <a:lnSpc>
                <a:spcPct val="7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2300" i="1">
                <a:solidFill>
                  <a:srgbClr val="7F7F7F"/>
                </a:solidFill>
                <a:latin typeface="Franklin Gothic Book" pitchFamily="34" charset="0"/>
              </a:rPr>
              <a:t> </a:t>
            </a:r>
            <a:r>
              <a:rPr lang="en-US" sz="2300" b="1" i="1">
                <a:solidFill>
                  <a:srgbClr val="7F7F7F"/>
                </a:solidFill>
                <a:latin typeface="Franklin Gothic Book" pitchFamily="34" charset="0"/>
              </a:rPr>
              <a:t>DISTURBING</a:t>
            </a:r>
            <a:r>
              <a:rPr lang="en-US" sz="2300" i="1">
                <a:solidFill>
                  <a:srgbClr val="7F7F7F"/>
                </a:solidFill>
                <a:latin typeface="Franklin Gothic Book" pitchFamily="34" charset="0"/>
              </a:rPr>
              <a:t>!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  <a:buFont typeface="Arial" charset="0"/>
              <a:buNone/>
              <a:defRPr/>
            </a:pPr>
            <a:endParaRPr lang="en-US" sz="2300">
              <a:solidFill>
                <a:srgbClr val="FF0000"/>
              </a:solidFill>
              <a:latin typeface="Franklin Gothic Book" pitchFamily="34" charset="0"/>
            </a:endParaRPr>
          </a:p>
          <a:p>
            <a:pPr algn="ctr">
              <a:lnSpc>
                <a:spcPct val="7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2300">
                <a:solidFill>
                  <a:srgbClr val="FF0000"/>
                </a:solidFill>
                <a:latin typeface="Franklin Gothic Book" pitchFamily="34" charset="0"/>
              </a:rPr>
              <a:t>Halifax ranked #99/100 in 2012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2300">
                <a:solidFill>
                  <a:srgbClr val="FF0000"/>
                </a:solidFill>
                <a:latin typeface="Franklin Gothic Book" pitchFamily="34" charset="0"/>
              </a:rPr>
              <a:t> &amp; again in 2013 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  <a:buFont typeface="Arial" charset="0"/>
              <a:buNone/>
              <a:defRPr/>
            </a:pPr>
            <a:endParaRPr lang="en-US" sz="2300">
              <a:solidFill>
                <a:srgbClr val="FF0000"/>
              </a:solidFill>
              <a:latin typeface="Franklin Gothic Book" pitchFamily="34" charset="0"/>
            </a:endParaRPr>
          </a:p>
          <a:p>
            <a:pPr algn="ctr">
              <a:lnSpc>
                <a:spcPct val="7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2300">
                <a:solidFill>
                  <a:srgbClr val="FF0000"/>
                </a:solidFill>
                <a:latin typeface="Franklin Gothic Book" pitchFamily="34" charset="0"/>
              </a:rPr>
              <a:t>County Health Rankings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2300">
                <a:solidFill>
                  <a:srgbClr val="FF0000"/>
                </a:solidFill>
                <a:latin typeface="Franklin Gothic Book" pitchFamily="34" charset="0"/>
              </a:rPr>
              <a:t/>
            </a:r>
            <a:br>
              <a:rPr lang="en-US" sz="2300">
                <a:solidFill>
                  <a:srgbClr val="FF0000"/>
                </a:solidFill>
                <a:latin typeface="Franklin Gothic Book" pitchFamily="34" charset="0"/>
              </a:rPr>
            </a:br>
            <a:endParaRPr lang="en-US" sz="2300">
              <a:solidFill>
                <a:srgbClr val="FF0000"/>
              </a:solidFill>
              <a:latin typeface="Franklin Gothic Book" pitchFamily="34" charset="0"/>
            </a:endParaRPr>
          </a:p>
          <a:p>
            <a:pPr algn="ctr">
              <a:lnSpc>
                <a:spcPct val="70000"/>
              </a:lnSpc>
              <a:spcBef>
                <a:spcPct val="20000"/>
              </a:spcBef>
              <a:buFont typeface="Arial" charset="0"/>
              <a:buNone/>
              <a:defRPr/>
            </a:pPr>
            <a:endParaRPr lang="en-US" sz="2300">
              <a:solidFill>
                <a:srgbClr val="FF0000"/>
              </a:solidFill>
              <a:latin typeface="Franklin Gothic Book" pitchFamily="34" charset="0"/>
            </a:endParaRPr>
          </a:p>
          <a:p>
            <a:pPr algn="ctr">
              <a:lnSpc>
                <a:spcPct val="70000"/>
              </a:lnSpc>
              <a:spcBef>
                <a:spcPct val="20000"/>
              </a:spcBef>
              <a:buFont typeface="Arial" charset="0"/>
              <a:buNone/>
              <a:defRPr/>
            </a:pPr>
            <a:endParaRPr lang="en-US" sz="2300">
              <a:latin typeface="Franklin Gothic Book" pitchFamily="34" charset="0"/>
            </a:endParaRPr>
          </a:p>
          <a:p>
            <a:pPr algn="ctr">
              <a:lnSpc>
                <a:spcPct val="70000"/>
              </a:lnSpc>
              <a:spcBef>
                <a:spcPct val="20000"/>
              </a:spcBef>
              <a:buFont typeface="Arial" charset="0"/>
              <a:buNone/>
              <a:defRPr/>
            </a:pPr>
            <a:endParaRPr lang="en-US" sz="2300">
              <a:solidFill>
                <a:srgbClr val="7F7F7F"/>
              </a:solidFill>
              <a:latin typeface="Franklin Gothic Boo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925" y="312738"/>
            <a:ext cx="899160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WHY?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6113" y="4648200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09600" y="1143000"/>
            <a:ext cx="8229600" cy="3276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" y="6096000"/>
            <a:ext cx="8915400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http://www.countyhealthrankings.org/app/#/north-carolina/2013/halifax/county/outcomes/overall/snapshot/by-rank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63538"/>
            <a:ext cx="9844088" cy="530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1" descr="Halifax County, North Carolina | County Health Rankings &amp; Roadmaps - Windows Internet Explorer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429000" y="381000"/>
            <a:ext cx="9852025" cy="530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09600" y="1143000"/>
            <a:ext cx="8229600" cy="3276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15950" y="323850"/>
            <a:ext cx="8229600" cy="14859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3600" b="1">
                <a:solidFill>
                  <a:srgbClr val="7F7F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</a:rPr>
              <a:t>We are determined to make changing our results a reality!</a:t>
            </a:r>
          </a:p>
        </p:txBody>
      </p:sp>
      <p:pic>
        <p:nvPicPr>
          <p:cNvPr id="24579" name="Picture 23" descr="image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981200"/>
            <a:ext cx="2209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676400"/>
            <a:ext cx="4038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521575" cy="9144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3200" b="1" cap="none" smtClean="0">
                <a:solidFill>
                  <a:srgbClr val="7F7F7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ROLE OF THE RV-CHI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85800"/>
            <a:ext cx="8093075" cy="4114800"/>
          </a:xfrm>
        </p:spPr>
        <p:txBody>
          <a:bodyPr>
            <a:normAutofit lnSpcReduction="10000"/>
          </a:bodyPr>
          <a:lstStyle/>
          <a:p>
            <a:pPr marL="0" indent="0" algn="ctr" eaLnBrk="1" hangingPunct="1">
              <a:lnSpc>
                <a:spcPct val="70000"/>
              </a:lnSpc>
              <a:defRPr/>
            </a:pPr>
            <a:endParaRPr lang="en-US" sz="1500" smtClean="0">
              <a:solidFill>
                <a:srgbClr val="7F7F7F"/>
              </a:solidFill>
            </a:endParaRPr>
          </a:p>
          <a:p>
            <a:pPr marL="0" indent="0" eaLnBrk="1" hangingPunct="1">
              <a:lnSpc>
                <a:spcPct val="70000"/>
              </a:lnSpc>
              <a:buFont typeface="Wingdings" pitchFamily="2" charset="2"/>
              <a:buChar char="Ø"/>
              <a:defRPr/>
            </a:pPr>
            <a:r>
              <a:rPr lang="en-US" sz="2200" b="0" smtClean="0">
                <a:solidFill>
                  <a:srgbClr val="7F7F7F"/>
                </a:solidFill>
              </a:rPr>
              <a:t>Implement effective program, policy and infrastructure options based on the mission of the RV-CHI.</a:t>
            </a:r>
            <a:endParaRPr lang="en-US" sz="200" b="0" smtClean="0">
              <a:solidFill>
                <a:srgbClr val="7F7F7F"/>
              </a:solidFill>
            </a:endParaRPr>
          </a:p>
          <a:p>
            <a:pPr marL="0" indent="0" eaLnBrk="1" hangingPunct="1">
              <a:lnSpc>
                <a:spcPct val="70000"/>
              </a:lnSpc>
              <a:buFont typeface="Wingdings" pitchFamily="2" charset="2"/>
              <a:buNone/>
              <a:defRPr/>
            </a:pPr>
            <a:endParaRPr lang="en-US" sz="2200" b="0" smtClean="0">
              <a:solidFill>
                <a:srgbClr val="7F7F7F"/>
              </a:solidFill>
            </a:endParaRPr>
          </a:p>
          <a:p>
            <a:pPr marL="0" indent="0" eaLnBrk="1" hangingPunct="1">
              <a:lnSpc>
                <a:spcPct val="70000"/>
              </a:lnSpc>
              <a:buFont typeface="Wingdings" pitchFamily="2" charset="2"/>
              <a:buChar char="Ø"/>
              <a:defRPr/>
            </a:pPr>
            <a:r>
              <a:rPr lang="en-US" sz="2200" b="0" smtClean="0">
                <a:solidFill>
                  <a:srgbClr val="7F7F7F"/>
                </a:solidFill>
              </a:rPr>
              <a:t>Identify and help solve barriers to service delivery.</a:t>
            </a:r>
          </a:p>
          <a:p>
            <a:pPr marL="0" indent="0" eaLnBrk="1" hangingPunct="1">
              <a:lnSpc>
                <a:spcPct val="70000"/>
              </a:lnSpc>
              <a:buFont typeface="Wingdings" pitchFamily="2" charset="2"/>
              <a:buChar char="Ø"/>
              <a:defRPr/>
            </a:pPr>
            <a:endParaRPr lang="en-US" sz="2200" b="0" smtClean="0">
              <a:solidFill>
                <a:srgbClr val="7F7F7F"/>
              </a:solidFill>
            </a:endParaRPr>
          </a:p>
          <a:p>
            <a:pPr marL="0" indent="0" eaLnBrk="1" hangingPunct="1">
              <a:lnSpc>
                <a:spcPct val="70000"/>
              </a:lnSpc>
              <a:buFont typeface="Wingdings" pitchFamily="2" charset="2"/>
              <a:buChar char="Ø"/>
              <a:defRPr/>
            </a:pPr>
            <a:r>
              <a:rPr lang="en-US" sz="2200" b="0" smtClean="0">
                <a:solidFill>
                  <a:srgbClr val="7F7F7F"/>
                </a:solidFill>
              </a:rPr>
              <a:t>Discover and develop new strategies to maximize the effectiveness of limited services.</a:t>
            </a:r>
          </a:p>
          <a:p>
            <a:pPr marL="0" indent="0" eaLnBrk="1" hangingPunct="1">
              <a:lnSpc>
                <a:spcPct val="70000"/>
              </a:lnSpc>
              <a:buFont typeface="Wingdings" pitchFamily="2" charset="2"/>
              <a:buChar char="Ø"/>
              <a:defRPr/>
            </a:pPr>
            <a:endParaRPr lang="en-US" sz="2200" b="0" smtClean="0">
              <a:solidFill>
                <a:srgbClr val="7F7F7F"/>
              </a:solidFill>
            </a:endParaRPr>
          </a:p>
          <a:p>
            <a:pPr marL="0" indent="0" eaLnBrk="1" hangingPunct="1">
              <a:lnSpc>
                <a:spcPct val="70000"/>
              </a:lnSpc>
              <a:buFont typeface="Wingdings" pitchFamily="2" charset="2"/>
              <a:buChar char="Ø"/>
              <a:defRPr/>
            </a:pPr>
            <a:r>
              <a:rPr lang="en-US" sz="2200" b="0" smtClean="0">
                <a:solidFill>
                  <a:srgbClr val="7F7F7F"/>
                </a:solidFill>
              </a:rPr>
              <a:t>Identify ways to coordinate and pool resources within and across county lines.</a:t>
            </a:r>
          </a:p>
          <a:p>
            <a:pPr marL="0" indent="0" eaLnBrk="1" hangingPunct="1">
              <a:lnSpc>
                <a:spcPct val="70000"/>
              </a:lnSpc>
              <a:buFont typeface="Wingdings" pitchFamily="2" charset="2"/>
              <a:buChar char="Ø"/>
              <a:defRPr/>
            </a:pPr>
            <a:endParaRPr lang="en-US" sz="2200" b="0" smtClean="0">
              <a:solidFill>
                <a:srgbClr val="7F7F7F"/>
              </a:solidFill>
            </a:endParaRPr>
          </a:p>
          <a:p>
            <a:pPr marL="0" indent="0" eaLnBrk="1" hangingPunct="1">
              <a:lnSpc>
                <a:spcPct val="70000"/>
              </a:lnSpc>
              <a:buFont typeface="Wingdings" pitchFamily="2" charset="2"/>
              <a:buChar char="Ø"/>
              <a:defRPr/>
            </a:pPr>
            <a:r>
              <a:rPr lang="en-US" sz="2200" b="0" smtClean="0">
                <a:solidFill>
                  <a:srgbClr val="7F7F7F"/>
                </a:solidFill>
              </a:rPr>
              <a:t>Identify administrative rules and policies that create barriers to service delivery.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en-US" sz="1500" b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6975" y="0"/>
            <a:ext cx="159702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685800" y="533400"/>
            <a:ext cx="6019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Franklin Gothic Book" pitchFamily="34" charset="0"/>
              </a:rPr>
              <a:t>RV-CHI PARTNERS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95400" y="914400"/>
          <a:ext cx="6393180" cy="4191000"/>
        </p:xfrm>
        <a:graphic>
          <a:graphicData uri="http://schemas.openxmlformats.org/drawingml/2006/table">
            <a:tbl>
              <a:tblPr/>
              <a:tblGrid>
                <a:gridCol w="3196590"/>
                <a:gridCol w="3196590"/>
              </a:tblGrid>
              <a:tr h="1895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Youth Empowered Solutions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Boys and Girls Club of Halifax  County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5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Halifax Regional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North Carolina Child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5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 Poe Center for Health Education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Halifax Community College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5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Haliwa-Saponi Tribe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Chris Wicker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5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Gregory B. Davis Foundation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Park Avenue Pediatrics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5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Halifax County Public Health System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Halifax County Cooperative Extension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5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Northampton County Health Department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Town of Garysburg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5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Halifax County Schools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Our Community Hospital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5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Northampton County Schools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Professional Resources Organization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5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Roanoke Rapids Graded Schools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Regeneration Development Group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5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Weldon City Schools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Rev. Danny Ellis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5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Roanoke Rapids Parks and Recreation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Rev. Robert Sessoms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5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Kate B. Reynolds Charitable Trust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Rie Boone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5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Rural Health Group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New Day Fitness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5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Northampton County Cultural and Wellness Center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Northampton Healthy Carolinians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1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Halifax-Warren Smart Start Partnership for Children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Nurse Family Partnership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5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Halifax County Department of Social Services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Roanoke Valley Chamber of Commerce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5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Valley Community Church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Halifax Leadership Equity Project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5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Northampton County Cooperative Extension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First Christian Church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6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C.A. R. E. The John 3:16 Center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Lake Gaston Chamber of Commerce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6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771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100">
                <a:latin typeface="Calibri" pitchFamily="34" charset="0"/>
                <a:ea typeface="Calibri" pitchFamily="34" charset="0"/>
                <a:cs typeface="Times New Roman" pitchFamily="18" charset="0"/>
              </a:rPr>
              <a:t>5-8-14</a:t>
            </a:r>
            <a:endParaRPr lang="en-US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00200" y="990600"/>
            <a:ext cx="5943600" cy="3381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E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mpower residents in the Roanoke Valley to adopt healthier lifestyles, access preventative services, and take positive actions to improve health in our communities.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24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9698" name="Picture 2" descr="http://t2.gstatic.com/images?q=tbn:ANd9GcShKHpMFUWYr1xzK3BPltwUSYWYZGolYc7QRpJsU0PYPZ1cVsd27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189413"/>
            <a:ext cx="2524125" cy="25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676400" y="304800"/>
            <a:ext cx="59436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GOAL</a:t>
            </a:r>
            <a:endParaRPr lang="en-US" sz="40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Custom 3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C8EEFC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1830</TotalTime>
  <Words>839</Words>
  <Application>Microsoft Office PowerPoint</Application>
  <PresentationFormat>On-screen Show (4:3)</PresentationFormat>
  <Paragraphs>183</Paragraphs>
  <Slides>28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Angles</vt:lpstr>
      <vt:lpstr>Acrobat Document</vt:lpstr>
      <vt:lpstr>PowerPoint Presentation</vt:lpstr>
      <vt:lpstr>How Did We Get Here?</vt:lpstr>
      <vt:lpstr>PowerPoint Presentation</vt:lpstr>
      <vt:lpstr>PowerPoint Presentation</vt:lpstr>
      <vt:lpstr>PowerPoint Presentation</vt:lpstr>
      <vt:lpstr>PowerPoint Presentation</vt:lpstr>
      <vt:lpstr>ROLE OF THE RV-CHI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Return Of KaBOOM! To Enfield </vt:lpstr>
      <vt:lpstr>PowerPoint Presentation</vt:lpstr>
      <vt:lpstr>Education Initiatives </vt:lpstr>
      <vt:lpstr>Race to fitness</vt:lpstr>
      <vt:lpstr>Walk/Bike to School</vt:lpstr>
      <vt:lpstr>School based health center</vt:lpstr>
      <vt:lpstr>School Health Advisory Committee</vt:lpstr>
      <vt:lpstr>Fitness Equipment</vt:lpstr>
      <vt:lpstr>County – wide improvements</vt:lpstr>
      <vt:lpstr>Halifax County Recreation Network  </vt:lpstr>
      <vt:lpstr>PowerPoint Presentation</vt:lpstr>
      <vt:lpstr>PowerPoint Presentation</vt:lpstr>
      <vt:lpstr>For more information contact 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MSPOLICY</dc:creator>
  <cp:lastModifiedBy>Kim</cp:lastModifiedBy>
  <cp:revision>116</cp:revision>
  <dcterms:created xsi:type="dcterms:W3CDTF">2013-08-05T01:13:51Z</dcterms:created>
  <dcterms:modified xsi:type="dcterms:W3CDTF">2014-05-12T15:56:08Z</dcterms:modified>
</cp:coreProperties>
</file>