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37"/>
  </p:notesMasterIdLst>
  <p:sldIdLst>
    <p:sldId id="289" r:id="rId5"/>
    <p:sldId id="2147478657" r:id="rId6"/>
    <p:sldId id="2147478664" r:id="rId7"/>
    <p:sldId id="2147478655" r:id="rId8"/>
    <p:sldId id="2147478669" r:id="rId9"/>
    <p:sldId id="2147478641" r:id="rId10"/>
    <p:sldId id="2147478648" r:id="rId11"/>
    <p:sldId id="290" r:id="rId12"/>
    <p:sldId id="2147478652" r:id="rId13"/>
    <p:sldId id="2147478647" r:id="rId14"/>
    <p:sldId id="300" r:id="rId15"/>
    <p:sldId id="2147478642" r:id="rId16"/>
    <p:sldId id="292" r:id="rId17"/>
    <p:sldId id="2147478653" r:id="rId18"/>
    <p:sldId id="2147478668" r:id="rId19"/>
    <p:sldId id="301" r:id="rId20"/>
    <p:sldId id="4871" r:id="rId21"/>
    <p:sldId id="2147478650" r:id="rId22"/>
    <p:sldId id="2147478643" r:id="rId23"/>
    <p:sldId id="2147478665" r:id="rId24"/>
    <p:sldId id="306" r:id="rId25"/>
    <p:sldId id="2147478666" r:id="rId26"/>
    <p:sldId id="2147478663" r:id="rId27"/>
    <p:sldId id="2147478654" r:id="rId28"/>
    <p:sldId id="294" r:id="rId29"/>
    <p:sldId id="266" r:id="rId30"/>
    <p:sldId id="305" r:id="rId31"/>
    <p:sldId id="2147478659" r:id="rId32"/>
    <p:sldId id="2147478667" r:id="rId33"/>
    <p:sldId id="307" r:id="rId34"/>
    <p:sldId id="2147478661" r:id="rId35"/>
    <p:sldId id="214747865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1E7511-7C5E-B60C-D7D7-20811E2C198C}" name="Samoff, Erika" initials="ES" userId="S::erika.samoff@dhhs.nc.gov::20efe615-cae6-453f-8e7d-2322ff6844e5" providerId="AD"/>
  <p188:author id="{14D8B174-D1A8-2DF5-9B35-C1572CF9153E}" name="Idries, Shima" initials="IS" userId="S::shima.idries@dhhs.nc.gov::4f618c19-110f-4455-9270-96de21dbfe44" providerId="AD"/>
  <p188:author id="{9907FFB4-AE56-217E-4FB3-EC51782BF234}" name="stewart, jennifer" initials="sj" userId="S::jennifer.stewart@dhhs.nc.gov::7a8b44ee-e65e-43ea-96bb-4236d65f1a59" providerId="AD"/>
  <p188:author id="{8CEF70E3-7A5E-4BE2-379B-A83F607A87C4}" name="Idries, Shima" initials="SI" userId="S::Shima.Idries@dhhs.nc.gov::4f618c19-110f-4455-9270-96de21dbfe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CC0"/>
    <a:srgbClr val="6600CC"/>
    <a:srgbClr val="80B2E4"/>
    <a:srgbClr val="1B7328"/>
    <a:srgbClr val="96E6A1"/>
    <a:srgbClr val="2FC745"/>
    <a:srgbClr val="F09B70"/>
    <a:srgbClr val="E6AF00"/>
    <a:srgbClr val="FFEEB7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493" autoAdjust="0"/>
  </p:normalViewPr>
  <p:slideViewPr>
    <p:cSldViewPr snapToGrid="0">
      <p:cViewPr varScale="1">
        <p:scale>
          <a:sx n="68" d="100"/>
          <a:sy n="68" d="100"/>
        </p:scale>
        <p:origin x="1262" y="58"/>
      </p:cViewPr>
      <p:guideLst>
        <p:guide pos="3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A9096-C88B-4421-8CAB-825D8C26146F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88FF7F5-AFE0-45D9-AE67-6EBF2022D905}">
      <dgm:prSet phldrT="[Text]"/>
      <dgm:spPr/>
      <dgm:t>
        <a:bodyPr/>
        <a:lstStyle/>
        <a:p>
          <a:r>
            <a:rPr lang="en-US" dirty="0"/>
            <a:t>Co-creating</a:t>
          </a:r>
        </a:p>
      </dgm:t>
    </dgm:pt>
    <dgm:pt modelId="{547AFDB0-A4C0-48EF-BA08-4821A9FE623D}" type="parTrans" cxnId="{733D64C7-240B-4A91-A3CC-96219A101DAB}">
      <dgm:prSet/>
      <dgm:spPr/>
      <dgm:t>
        <a:bodyPr/>
        <a:lstStyle/>
        <a:p>
          <a:endParaRPr lang="en-US"/>
        </a:p>
      </dgm:t>
    </dgm:pt>
    <dgm:pt modelId="{5FA696C3-DE85-48B5-9BF8-EB7A2F2CF519}" type="sibTrans" cxnId="{733D64C7-240B-4A91-A3CC-96219A101DAB}">
      <dgm:prSet/>
      <dgm:spPr/>
      <dgm:t>
        <a:bodyPr/>
        <a:lstStyle/>
        <a:p>
          <a:endParaRPr lang="en-US"/>
        </a:p>
      </dgm:t>
    </dgm:pt>
    <dgm:pt modelId="{706434BA-61EB-49F1-B092-6C78D6CCD13C}">
      <dgm:prSet phldrT="[Text]"/>
      <dgm:spPr/>
      <dgm:t>
        <a:bodyPr/>
        <a:lstStyle/>
        <a:p>
          <a:r>
            <a:rPr lang="en-US" dirty="0"/>
            <a:t>Big picture</a:t>
          </a:r>
        </a:p>
      </dgm:t>
    </dgm:pt>
    <dgm:pt modelId="{2466625B-13E3-4235-AA63-222D4D5057FD}" type="parTrans" cxnId="{53AA7998-BBA4-4A9E-B275-A468277EAEA1}">
      <dgm:prSet/>
      <dgm:spPr/>
      <dgm:t>
        <a:bodyPr/>
        <a:lstStyle/>
        <a:p>
          <a:endParaRPr lang="en-US"/>
        </a:p>
      </dgm:t>
    </dgm:pt>
    <dgm:pt modelId="{22F5AB57-8EEC-41FF-AABF-5FBF32BF5FA2}" type="sibTrans" cxnId="{53AA7998-BBA4-4A9E-B275-A468277EAEA1}">
      <dgm:prSet/>
      <dgm:spPr/>
      <dgm:t>
        <a:bodyPr/>
        <a:lstStyle/>
        <a:p>
          <a:endParaRPr lang="en-US"/>
        </a:p>
      </dgm:t>
    </dgm:pt>
    <dgm:pt modelId="{895E1FBD-8CFD-4E75-91FB-3B0133F443D6}">
      <dgm:prSet phldrT="[Text]"/>
      <dgm:spPr/>
      <dgm:t>
        <a:bodyPr/>
        <a:lstStyle/>
        <a:p>
          <a:r>
            <a:rPr lang="en-US" dirty="0"/>
            <a:t>CDC and NC goals</a:t>
          </a:r>
        </a:p>
      </dgm:t>
    </dgm:pt>
    <dgm:pt modelId="{5EE3CAB8-1332-4685-9F3A-AD2C6729272F}" type="parTrans" cxnId="{C42632DC-EE11-4CAB-95E7-0599218E8EA9}">
      <dgm:prSet/>
      <dgm:spPr/>
      <dgm:t>
        <a:bodyPr/>
        <a:lstStyle/>
        <a:p>
          <a:endParaRPr lang="en-US"/>
        </a:p>
      </dgm:t>
    </dgm:pt>
    <dgm:pt modelId="{023DD979-A672-4C9A-811D-725668546FFF}" type="sibTrans" cxnId="{C42632DC-EE11-4CAB-95E7-0599218E8EA9}">
      <dgm:prSet/>
      <dgm:spPr/>
      <dgm:t>
        <a:bodyPr/>
        <a:lstStyle/>
        <a:p>
          <a:endParaRPr lang="en-US"/>
        </a:p>
      </dgm:t>
    </dgm:pt>
    <dgm:pt modelId="{A4DD13A2-60A3-4BA2-AFD0-54C9BC179D9A}">
      <dgm:prSet phldrT="[Text]"/>
      <dgm:spPr/>
      <dgm:t>
        <a:bodyPr/>
        <a:lstStyle/>
        <a:p>
          <a:r>
            <a:rPr lang="en-US" dirty="0"/>
            <a:t>Some CDB modernization that serves community and lessons learned</a:t>
          </a:r>
        </a:p>
      </dgm:t>
    </dgm:pt>
    <dgm:pt modelId="{137EFB0C-FF10-4C72-ACAB-7F979A0716C0}" type="parTrans" cxnId="{FC200875-4C43-44AE-83DA-223465E04F5A}">
      <dgm:prSet/>
      <dgm:spPr/>
      <dgm:t>
        <a:bodyPr/>
        <a:lstStyle/>
        <a:p>
          <a:endParaRPr lang="en-US"/>
        </a:p>
      </dgm:t>
    </dgm:pt>
    <dgm:pt modelId="{FDB69CC7-4ED6-4A3F-94A3-A82702C8AB85}" type="sibTrans" cxnId="{FC200875-4C43-44AE-83DA-223465E04F5A}">
      <dgm:prSet/>
      <dgm:spPr/>
      <dgm:t>
        <a:bodyPr/>
        <a:lstStyle/>
        <a:p>
          <a:endParaRPr lang="en-US"/>
        </a:p>
      </dgm:t>
    </dgm:pt>
    <dgm:pt modelId="{FF2EF419-81D6-4C85-82D5-60021FAD6440}">
      <dgm:prSet phldrT="[Text]"/>
      <dgm:spPr/>
      <dgm:t>
        <a:bodyPr/>
        <a:lstStyle/>
        <a:p>
          <a:r>
            <a:rPr lang="en-US" dirty="0"/>
            <a:t>Workshopping data modernization</a:t>
          </a:r>
        </a:p>
      </dgm:t>
    </dgm:pt>
    <dgm:pt modelId="{EFC16528-833E-44B6-8675-85CF2D8F2D61}" type="parTrans" cxnId="{3AB42045-CE8C-4608-BE1B-5FA6E4C1335E}">
      <dgm:prSet/>
      <dgm:spPr/>
      <dgm:t>
        <a:bodyPr/>
        <a:lstStyle/>
        <a:p>
          <a:endParaRPr lang="en-US"/>
        </a:p>
      </dgm:t>
    </dgm:pt>
    <dgm:pt modelId="{D667B010-3376-475C-8744-F0EAE1723C52}" type="sibTrans" cxnId="{3AB42045-CE8C-4608-BE1B-5FA6E4C1335E}">
      <dgm:prSet/>
      <dgm:spPr/>
      <dgm:t>
        <a:bodyPr/>
        <a:lstStyle/>
        <a:p>
          <a:endParaRPr lang="en-US"/>
        </a:p>
      </dgm:t>
    </dgm:pt>
    <dgm:pt modelId="{C0978FA7-7A31-4195-BD17-6EAE8F0336B7}" type="pres">
      <dgm:prSet presAssocID="{A1EA9096-C88B-4421-8CAB-825D8C26146F}" presName="rootnode" presStyleCnt="0">
        <dgm:presLayoutVars>
          <dgm:chMax/>
          <dgm:chPref/>
          <dgm:dir/>
          <dgm:animLvl val="lvl"/>
        </dgm:presLayoutVars>
      </dgm:prSet>
      <dgm:spPr/>
    </dgm:pt>
    <dgm:pt modelId="{DBBDAFFC-0597-4B79-97CE-BFFB9F7C0AB6}" type="pres">
      <dgm:prSet presAssocID="{C88FF7F5-AFE0-45D9-AE67-6EBF2022D905}" presName="composite" presStyleCnt="0"/>
      <dgm:spPr/>
    </dgm:pt>
    <dgm:pt modelId="{EB32658F-2864-45AD-9344-93EA8297F7D5}" type="pres">
      <dgm:prSet presAssocID="{C88FF7F5-AFE0-45D9-AE67-6EBF2022D905}" presName="bentUpArrow1" presStyleLbl="alignImgPlace1" presStyleIdx="0" presStyleCnt="4"/>
      <dgm:spPr/>
    </dgm:pt>
    <dgm:pt modelId="{B6D8D037-FF5D-4943-94B2-19765B74DF77}" type="pres">
      <dgm:prSet presAssocID="{C88FF7F5-AFE0-45D9-AE67-6EBF2022D905}" presName="ParentText" presStyleLbl="node1" presStyleIdx="0" presStyleCnt="5" custScaleX="516055" custScaleY="183371">
        <dgm:presLayoutVars>
          <dgm:chMax val="1"/>
          <dgm:chPref val="1"/>
          <dgm:bulletEnabled val="1"/>
        </dgm:presLayoutVars>
      </dgm:prSet>
      <dgm:spPr/>
    </dgm:pt>
    <dgm:pt modelId="{DDDD1DF5-5326-4B8B-BC52-8E14D3A375FB}" type="pres">
      <dgm:prSet presAssocID="{C88FF7F5-AFE0-45D9-AE67-6EBF2022D905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A645CC3-D1F6-4690-9238-D16B11E3B1B4}" type="pres">
      <dgm:prSet presAssocID="{5FA696C3-DE85-48B5-9BF8-EB7A2F2CF519}" presName="sibTrans" presStyleCnt="0"/>
      <dgm:spPr/>
    </dgm:pt>
    <dgm:pt modelId="{71F5288F-096D-4EE1-9DE5-8285A47832DB}" type="pres">
      <dgm:prSet presAssocID="{706434BA-61EB-49F1-B092-6C78D6CCD13C}" presName="composite" presStyleCnt="0"/>
      <dgm:spPr/>
    </dgm:pt>
    <dgm:pt modelId="{02F9E1A7-9262-4E5B-8CBC-3A42F00DED6B}" type="pres">
      <dgm:prSet presAssocID="{706434BA-61EB-49F1-B092-6C78D6CCD13C}" presName="bentUpArrow1" presStyleLbl="alignImgPlace1" presStyleIdx="1" presStyleCnt="4"/>
      <dgm:spPr/>
    </dgm:pt>
    <dgm:pt modelId="{348F50D0-D972-40F8-B317-AEAEA8BEB37E}" type="pres">
      <dgm:prSet presAssocID="{706434BA-61EB-49F1-B092-6C78D6CCD13C}" presName="ParentText" presStyleLbl="node1" presStyleIdx="1" presStyleCnt="5" custScaleX="516055" custScaleY="183371">
        <dgm:presLayoutVars>
          <dgm:chMax val="1"/>
          <dgm:chPref val="1"/>
          <dgm:bulletEnabled val="1"/>
        </dgm:presLayoutVars>
      </dgm:prSet>
      <dgm:spPr/>
    </dgm:pt>
    <dgm:pt modelId="{FE1447AE-1FB6-42D5-9B2D-7FEACAA402DC}" type="pres">
      <dgm:prSet presAssocID="{706434BA-61EB-49F1-B092-6C78D6CCD13C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507E5CF-79CD-46D9-A99D-5C0B54281957}" type="pres">
      <dgm:prSet presAssocID="{22F5AB57-8EEC-41FF-AABF-5FBF32BF5FA2}" presName="sibTrans" presStyleCnt="0"/>
      <dgm:spPr/>
    </dgm:pt>
    <dgm:pt modelId="{7CFFB712-B497-4CE7-9B38-969F60CE0635}" type="pres">
      <dgm:prSet presAssocID="{895E1FBD-8CFD-4E75-91FB-3B0133F443D6}" presName="composite" presStyleCnt="0"/>
      <dgm:spPr/>
    </dgm:pt>
    <dgm:pt modelId="{4CC96D5D-1BD7-4F3C-9884-3B310AA3BD5C}" type="pres">
      <dgm:prSet presAssocID="{895E1FBD-8CFD-4E75-91FB-3B0133F443D6}" presName="bentUpArrow1" presStyleLbl="alignImgPlace1" presStyleIdx="2" presStyleCnt="4"/>
      <dgm:spPr/>
    </dgm:pt>
    <dgm:pt modelId="{9F7B3BF0-2705-4D18-B3CA-56A3CF7E227D}" type="pres">
      <dgm:prSet presAssocID="{895E1FBD-8CFD-4E75-91FB-3B0133F443D6}" presName="ParentText" presStyleLbl="node1" presStyleIdx="2" presStyleCnt="5" custScaleX="516055" custScaleY="183371">
        <dgm:presLayoutVars>
          <dgm:chMax val="1"/>
          <dgm:chPref val="1"/>
          <dgm:bulletEnabled val="1"/>
        </dgm:presLayoutVars>
      </dgm:prSet>
      <dgm:spPr/>
    </dgm:pt>
    <dgm:pt modelId="{4A872E61-6995-457A-9D0A-375E6A752D92}" type="pres">
      <dgm:prSet presAssocID="{895E1FBD-8CFD-4E75-91FB-3B0133F443D6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AEAA540-7D24-4DDB-B5FD-E0D4BA9287E8}" type="pres">
      <dgm:prSet presAssocID="{023DD979-A672-4C9A-811D-725668546FFF}" presName="sibTrans" presStyleCnt="0"/>
      <dgm:spPr/>
    </dgm:pt>
    <dgm:pt modelId="{A6FFA9DB-15C2-4333-896A-4E37614829F8}" type="pres">
      <dgm:prSet presAssocID="{A4DD13A2-60A3-4BA2-AFD0-54C9BC179D9A}" presName="composite" presStyleCnt="0"/>
      <dgm:spPr/>
    </dgm:pt>
    <dgm:pt modelId="{9911F1FC-DC04-4055-9AAF-DC8C87CEFA80}" type="pres">
      <dgm:prSet presAssocID="{A4DD13A2-60A3-4BA2-AFD0-54C9BC179D9A}" presName="bentUpArrow1" presStyleLbl="alignImgPlace1" presStyleIdx="3" presStyleCnt="4"/>
      <dgm:spPr/>
    </dgm:pt>
    <dgm:pt modelId="{802CF9DF-98B9-448B-84CB-6102109561BF}" type="pres">
      <dgm:prSet presAssocID="{A4DD13A2-60A3-4BA2-AFD0-54C9BC179D9A}" presName="ParentText" presStyleLbl="node1" presStyleIdx="3" presStyleCnt="5" custScaleX="516055" custScaleY="183371">
        <dgm:presLayoutVars>
          <dgm:chMax val="1"/>
          <dgm:chPref val="1"/>
          <dgm:bulletEnabled val="1"/>
        </dgm:presLayoutVars>
      </dgm:prSet>
      <dgm:spPr/>
    </dgm:pt>
    <dgm:pt modelId="{27F53DD7-76A1-4363-ADDC-6A51DECE3CE9}" type="pres">
      <dgm:prSet presAssocID="{A4DD13A2-60A3-4BA2-AFD0-54C9BC179D9A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941C6E8-9743-4A46-914D-F5E2861C3D12}" type="pres">
      <dgm:prSet presAssocID="{FDB69CC7-4ED6-4A3F-94A3-A82702C8AB85}" presName="sibTrans" presStyleCnt="0"/>
      <dgm:spPr/>
    </dgm:pt>
    <dgm:pt modelId="{CB0EA5E3-2297-461A-B3C0-D50F8BD66081}" type="pres">
      <dgm:prSet presAssocID="{FF2EF419-81D6-4C85-82D5-60021FAD6440}" presName="composite" presStyleCnt="0"/>
      <dgm:spPr/>
    </dgm:pt>
    <dgm:pt modelId="{A3B5F954-A5D0-4B31-BE62-A7AF6A76FFBA}" type="pres">
      <dgm:prSet presAssocID="{FF2EF419-81D6-4C85-82D5-60021FAD6440}" presName="ParentText" presStyleLbl="node1" presStyleIdx="4" presStyleCnt="5" custScaleX="516055" custScaleY="183371">
        <dgm:presLayoutVars>
          <dgm:chMax val="1"/>
          <dgm:chPref val="1"/>
          <dgm:bulletEnabled val="1"/>
        </dgm:presLayoutVars>
      </dgm:prSet>
      <dgm:spPr/>
    </dgm:pt>
  </dgm:ptLst>
  <dgm:cxnLst>
    <dgm:cxn modelId="{DB03DC0F-02A1-425F-9C31-A01ED7769C3C}" type="presOf" srcId="{A1EA9096-C88B-4421-8CAB-825D8C26146F}" destId="{C0978FA7-7A31-4195-BD17-6EAE8F0336B7}" srcOrd="0" destOrd="0" presId="urn:microsoft.com/office/officeart/2005/8/layout/StepDownProcess"/>
    <dgm:cxn modelId="{14D68F12-14DB-4E1B-B5FB-0104566D74A8}" type="presOf" srcId="{FF2EF419-81D6-4C85-82D5-60021FAD6440}" destId="{A3B5F954-A5D0-4B31-BE62-A7AF6A76FFBA}" srcOrd="0" destOrd="0" presId="urn:microsoft.com/office/officeart/2005/8/layout/StepDownProcess"/>
    <dgm:cxn modelId="{3AB42045-CE8C-4608-BE1B-5FA6E4C1335E}" srcId="{A1EA9096-C88B-4421-8CAB-825D8C26146F}" destId="{FF2EF419-81D6-4C85-82D5-60021FAD6440}" srcOrd="4" destOrd="0" parTransId="{EFC16528-833E-44B6-8675-85CF2D8F2D61}" sibTransId="{D667B010-3376-475C-8744-F0EAE1723C52}"/>
    <dgm:cxn modelId="{A63D3052-CED4-4764-A7EA-956C68747ACC}" type="presOf" srcId="{706434BA-61EB-49F1-B092-6C78D6CCD13C}" destId="{348F50D0-D972-40F8-B317-AEAEA8BEB37E}" srcOrd="0" destOrd="0" presId="urn:microsoft.com/office/officeart/2005/8/layout/StepDownProcess"/>
    <dgm:cxn modelId="{FC200875-4C43-44AE-83DA-223465E04F5A}" srcId="{A1EA9096-C88B-4421-8CAB-825D8C26146F}" destId="{A4DD13A2-60A3-4BA2-AFD0-54C9BC179D9A}" srcOrd="3" destOrd="0" parTransId="{137EFB0C-FF10-4C72-ACAB-7F979A0716C0}" sibTransId="{FDB69CC7-4ED6-4A3F-94A3-A82702C8AB85}"/>
    <dgm:cxn modelId="{53AA7998-BBA4-4A9E-B275-A468277EAEA1}" srcId="{A1EA9096-C88B-4421-8CAB-825D8C26146F}" destId="{706434BA-61EB-49F1-B092-6C78D6CCD13C}" srcOrd="1" destOrd="0" parTransId="{2466625B-13E3-4235-AA63-222D4D5057FD}" sibTransId="{22F5AB57-8EEC-41FF-AABF-5FBF32BF5FA2}"/>
    <dgm:cxn modelId="{94461B99-F36D-4D82-83E8-78D51541D103}" type="presOf" srcId="{C88FF7F5-AFE0-45D9-AE67-6EBF2022D905}" destId="{B6D8D037-FF5D-4943-94B2-19765B74DF77}" srcOrd="0" destOrd="0" presId="urn:microsoft.com/office/officeart/2005/8/layout/StepDownProcess"/>
    <dgm:cxn modelId="{18C884AF-012C-49FA-A905-F2EE0B506390}" type="presOf" srcId="{895E1FBD-8CFD-4E75-91FB-3B0133F443D6}" destId="{9F7B3BF0-2705-4D18-B3CA-56A3CF7E227D}" srcOrd="0" destOrd="0" presId="urn:microsoft.com/office/officeart/2005/8/layout/StepDownProcess"/>
    <dgm:cxn modelId="{99C3B7BE-7359-4512-811F-9FC8C2F0FA8F}" type="presOf" srcId="{A4DD13A2-60A3-4BA2-AFD0-54C9BC179D9A}" destId="{802CF9DF-98B9-448B-84CB-6102109561BF}" srcOrd="0" destOrd="0" presId="urn:microsoft.com/office/officeart/2005/8/layout/StepDownProcess"/>
    <dgm:cxn modelId="{733D64C7-240B-4A91-A3CC-96219A101DAB}" srcId="{A1EA9096-C88B-4421-8CAB-825D8C26146F}" destId="{C88FF7F5-AFE0-45D9-AE67-6EBF2022D905}" srcOrd="0" destOrd="0" parTransId="{547AFDB0-A4C0-48EF-BA08-4821A9FE623D}" sibTransId="{5FA696C3-DE85-48B5-9BF8-EB7A2F2CF519}"/>
    <dgm:cxn modelId="{C42632DC-EE11-4CAB-95E7-0599218E8EA9}" srcId="{A1EA9096-C88B-4421-8CAB-825D8C26146F}" destId="{895E1FBD-8CFD-4E75-91FB-3B0133F443D6}" srcOrd="2" destOrd="0" parTransId="{5EE3CAB8-1332-4685-9F3A-AD2C6729272F}" sibTransId="{023DD979-A672-4C9A-811D-725668546FFF}"/>
    <dgm:cxn modelId="{BCF80384-DE7F-42AB-B7DE-976550AF2002}" type="presParOf" srcId="{C0978FA7-7A31-4195-BD17-6EAE8F0336B7}" destId="{DBBDAFFC-0597-4B79-97CE-BFFB9F7C0AB6}" srcOrd="0" destOrd="0" presId="urn:microsoft.com/office/officeart/2005/8/layout/StepDownProcess"/>
    <dgm:cxn modelId="{499E1048-718B-4188-819E-854020248301}" type="presParOf" srcId="{DBBDAFFC-0597-4B79-97CE-BFFB9F7C0AB6}" destId="{EB32658F-2864-45AD-9344-93EA8297F7D5}" srcOrd="0" destOrd="0" presId="urn:microsoft.com/office/officeart/2005/8/layout/StepDownProcess"/>
    <dgm:cxn modelId="{E066E683-5C64-400E-84DF-7AAE247B8A49}" type="presParOf" srcId="{DBBDAFFC-0597-4B79-97CE-BFFB9F7C0AB6}" destId="{B6D8D037-FF5D-4943-94B2-19765B74DF77}" srcOrd="1" destOrd="0" presId="urn:microsoft.com/office/officeart/2005/8/layout/StepDownProcess"/>
    <dgm:cxn modelId="{2A5156DA-79F6-4EB0-A1D6-6EFFA392FA3D}" type="presParOf" srcId="{DBBDAFFC-0597-4B79-97CE-BFFB9F7C0AB6}" destId="{DDDD1DF5-5326-4B8B-BC52-8E14D3A375FB}" srcOrd="2" destOrd="0" presId="urn:microsoft.com/office/officeart/2005/8/layout/StepDownProcess"/>
    <dgm:cxn modelId="{61391DE5-1567-477F-956D-FCAF2CEA16F2}" type="presParOf" srcId="{C0978FA7-7A31-4195-BD17-6EAE8F0336B7}" destId="{FA645CC3-D1F6-4690-9238-D16B11E3B1B4}" srcOrd="1" destOrd="0" presId="urn:microsoft.com/office/officeart/2005/8/layout/StepDownProcess"/>
    <dgm:cxn modelId="{2B32D5D2-6AE3-4547-BF92-5A4AA3FC49F6}" type="presParOf" srcId="{C0978FA7-7A31-4195-BD17-6EAE8F0336B7}" destId="{71F5288F-096D-4EE1-9DE5-8285A47832DB}" srcOrd="2" destOrd="0" presId="urn:microsoft.com/office/officeart/2005/8/layout/StepDownProcess"/>
    <dgm:cxn modelId="{D7F8F7DD-8924-4A39-B896-B502241F75DD}" type="presParOf" srcId="{71F5288F-096D-4EE1-9DE5-8285A47832DB}" destId="{02F9E1A7-9262-4E5B-8CBC-3A42F00DED6B}" srcOrd="0" destOrd="0" presId="urn:microsoft.com/office/officeart/2005/8/layout/StepDownProcess"/>
    <dgm:cxn modelId="{5AE3D1D8-9A1C-4FA8-8806-B636ADF4BA6F}" type="presParOf" srcId="{71F5288F-096D-4EE1-9DE5-8285A47832DB}" destId="{348F50D0-D972-40F8-B317-AEAEA8BEB37E}" srcOrd="1" destOrd="0" presId="urn:microsoft.com/office/officeart/2005/8/layout/StepDownProcess"/>
    <dgm:cxn modelId="{F2A3D919-08AA-4429-A3F2-FBD4AE4A87A7}" type="presParOf" srcId="{71F5288F-096D-4EE1-9DE5-8285A47832DB}" destId="{FE1447AE-1FB6-42D5-9B2D-7FEACAA402DC}" srcOrd="2" destOrd="0" presId="urn:microsoft.com/office/officeart/2005/8/layout/StepDownProcess"/>
    <dgm:cxn modelId="{965272DD-8D4A-4B7F-BBEE-5E9255868C6D}" type="presParOf" srcId="{C0978FA7-7A31-4195-BD17-6EAE8F0336B7}" destId="{2507E5CF-79CD-46D9-A99D-5C0B54281957}" srcOrd="3" destOrd="0" presId="urn:microsoft.com/office/officeart/2005/8/layout/StepDownProcess"/>
    <dgm:cxn modelId="{422693B2-DBFA-4A82-8A29-39FF81059F2C}" type="presParOf" srcId="{C0978FA7-7A31-4195-BD17-6EAE8F0336B7}" destId="{7CFFB712-B497-4CE7-9B38-969F60CE0635}" srcOrd="4" destOrd="0" presId="urn:microsoft.com/office/officeart/2005/8/layout/StepDownProcess"/>
    <dgm:cxn modelId="{CA096739-8AFD-4DBF-A11E-45CA0081E548}" type="presParOf" srcId="{7CFFB712-B497-4CE7-9B38-969F60CE0635}" destId="{4CC96D5D-1BD7-4F3C-9884-3B310AA3BD5C}" srcOrd="0" destOrd="0" presId="urn:microsoft.com/office/officeart/2005/8/layout/StepDownProcess"/>
    <dgm:cxn modelId="{CF93BBFE-80A3-477B-8CA6-5D01C9BA29AE}" type="presParOf" srcId="{7CFFB712-B497-4CE7-9B38-969F60CE0635}" destId="{9F7B3BF0-2705-4D18-B3CA-56A3CF7E227D}" srcOrd="1" destOrd="0" presId="urn:microsoft.com/office/officeart/2005/8/layout/StepDownProcess"/>
    <dgm:cxn modelId="{7D4CFAF2-1338-459C-910E-74FB09006E3F}" type="presParOf" srcId="{7CFFB712-B497-4CE7-9B38-969F60CE0635}" destId="{4A872E61-6995-457A-9D0A-375E6A752D92}" srcOrd="2" destOrd="0" presId="urn:microsoft.com/office/officeart/2005/8/layout/StepDownProcess"/>
    <dgm:cxn modelId="{DACF821E-573D-47BB-AB4E-8D77E8130CE0}" type="presParOf" srcId="{C0978FA7-7A31-4195-BD17-6EAE8F0336B7}" destId="{1AEAA540-7D24-4DDB-B5FD-E0D4BA9287E8}" srcOrd="5" destOrd="0" presId="urn:microsoft.com/office/officeart/2005/8/layout/StepDownProcess"/>
    <dgm:cxn modelId="{D62D8013-C07F-46EC-BC2F-487868B58E0E}" type="presParOf" srcId="{C0978FA7-7A31-4195-BD17-6EAE8F0336B7}" destId="{A6FFA9DB-15C2-4333-896A-4E37614829F8}" srcOrd="6" destOrd="0" presId="urn:microsoft.com/office/officeart/2005/8/layout/StepDownProcess"/>
    <dgm:cxn modelId="{ADB7ADF3-AB73-45B8-9E6A-8A3D68BC88AA}" type="presParOf" srcId="{A6FFA9DB-15C2-4333-896A-4E37614829F8}" destId="{9911F1FC-DC04-4055-9AAF-DC8C87CEFA80}" srcOrd="0" destOrd="0" presId="urn:microsoft.com/office/officeart/2005/8/layout/StepDownProcess"/>
    <dgm:cxn modelId="{C6A4062D-2F5F-468F-A5C0-13A5027DA07D}" type="presParOf" srcId="{A6FFA9DB-15C2-4333-896A-4E37614829F8}" destId="{802CF9DF-98B9-448B-84CB-6102109561BF}" srcOrd="1" destOrd="0" presId="urn:microsoft.com/office/officeart/2005/8/layout/StepDownProcess"/>
    <dgm:cxn modelId="{EEC4440B-AAA6-4549-A257-FA57C7188EEB}" type="presParOf" srcId="{A6FFA9DB-15C2-4333-896A-4E37614829F8}" destId="{27F53DD7-76A1-4363-ADDC-6A51DECE3CE9}" srcOrd="2" destOrd="0" presId="urn:microsoft.com/office/officeart/2005/8/layout/StepDownProcess"/>
    <dgm:cxn modelId="{14BFB1B8-BCA9-460A-8589-C57EB50D67B0}" type="presParOf" srcId="{C0978FA7-7A31-4195-BD17-6EAE8F0336B7}" destId="{8941C6E8-9743-4A46-914D-F5E2861C3D12}" srcOrd="7" destOrd="0" presId="urn:microsoft.com/office/officeart/2005/8/layout/StepDownProcess"/>
    <dgm:cxn modelId="{58D05F20-AE44-4097-A62E-71249F47B601}" type="presParOf" srcId="{C0978FA7-7A31-4195-BD17-6EAE8F0336B7}" destId="{CB0EA5E3-2297-461A-B3C0-D50F8BD66081}" srcOrd="8" destOrd="0" presId="urn:microsoft.com/office/officeart/2005/8/layout/StepDownProcess"/>
    <dgm:cxn modelId="{A95A09E3-40BA-4F06-AE7E-3AB15AEA3EC9}" type="presParOf" srcId="{CB0EA5E3-2297-461A-B3C0-D50F8BD66081}" destId="{A3B5F954-A5D0-4B31-BE62-A7AF6A76FFB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56344-D343-4A87-AC9F-132C65436F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2762101-F113-4EEB-A654-7051DA9313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Goal 1</a:t>
          </a:r>
          <a:r>
            <a:rPr lang="en-US" sz="2400" dirty="0"/>
            <a:t>: Strengthen the core of public health data: </a:t>
          </a:r>
          <a:r>
            <a:rPr lang="en-US" sz="2400" i="1" dirty="0"/>
            <a:t>more sources, more efficient</a:t>
          </a:r>
        </a:p>
      </dgm:t>
    </dgm:pt>
    <dgm:pt modelId="{9C229EAA-E702-4976-B9CB-CCACD08981C4}" type="parTrans" cxnId="{44E59303-C33B-441E-B71E-3C8E28CEF134}">
      <dgm:prSet/>
      <dgm:spPr/>
      <dgm:t>
        <a:bodyPr/>
        <a:lstStyle/>
        <a:p>
          <a:endParaRPr lang="en-US"/>
        </a:p>
      </dgm:t>
    </dgm:pt>
    <dgm:pt modelId="{A3BFC4FE-8B6B-4349-9A50-D946572492E6}" type="sibTrans" cxnId="{44E59303-C33B-441E-B71E-3C8E28CEF134}">
      <dgm:prSet/>
      <dgm:spPr/>
      <dgm:t>
        <a:bodyPr/>
        <a:lstStyle/>
        <a:p>
          <a:endParaRPr lang="en-US"/>
        </a:p>
      </dgm:t>
    </dgm:pt>
    <dgm:pt modelId="{E46E0ACC-6815-4E80-B25C-25CC6E56BF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Goal 2</a:t>
          </a:r>
          <a:r>
            <a:rPr lang="en-US" sz="1800" dirty="0"/>
            <a:t>: Accelerate access to analytic and automated solutions to support public health investigations and advance opportunities for all people to attain their highest level of health</a:t>
          </a:r>
        </a:p>
      </dgm:t>
    </dgm:pt>
    <dgm:pt modelId="{381EA9F7-9744-40C3-9A4D-8EB3EE7864AF}" type="parTrans" cxnId="{AED86AC0-2BEC-4479-BF81-D71C58481E21}">
      <dgm:prSet/>
      <dgm:spPr/>
      <dgm:t>
        <a:bodyPr/>
        <a:lstStyle/>
        <a:p>
          <a:endParaRPr lang="en-US"/>
        </a:p>
      </dgm:t>
    </dgm:pt>
    <dgm:pt modelId="{85FB2C5D-5126-4E7F-873F-6CB764B4AAAD}" type="sibTrans" cxnId="{AED86AC0-2BEC-4479-BF81-D71C58481E21}">
      <dgm:prSet/>
      <dgm:spPr/>
      <dgm:t>
        <a:bodyPr/>
        <a:lstStyle/>
        <a:p>
          <a:endParaRPr lang="en-US"/>
        </a:p>
      </dgm:t>
    </dgm:pt>
    <dgm:pt modelId="{1AAED13D-7C80-4BB1-9D3B-8F514B0CC3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i="1" dirty="0"/>
            <a:t>More ED,  in-patient, and hospital bed capacity data</a:t>
          </a:r>
        </a:p>
        <a:p>
          <a:pPr>
            <a:lnSpc>
              <a:spcPct val="100000"/>
            </a:lnSpc>
          </a:pPr>
          <a:r>
            <a:rPr lang="en-US" sz="1600" i="1" dirty="0"/>
            <a:t>Electronic case reporting </a:t>
          </a:r>
        </a:p>
        <a:p>
          <a:pPr>
            <a:lnSpc>
              <a:spcPct val="100000"/>
            </a:lnSpc>
          </a:pPr>
          <a:r>
            <a:rPr lang="en-US" sz="1600" i="1" dirty="0"/>
            <a:t>Modernize case and mortality reporting e.g. via API, FHIR, unify case data standards</a:t>
          </a:r>
        </a:p>
      </dgm:t>
    </dgm:pt>
    <dgm:pt modelId="{0B1CB35B-8BF3-4FC4-BFB0-AD163972B496}" type="parTrans" cxnId="{165AFD00-935F-48F4-87D7-311119415D11}">
      <dgm:prSet/>
      <dgm:spPr/>
      <dgm:t>
        <a:bodyPr/>
        <a:lstStyle/>
        <a:p>
          <a:endParaRPr lang="en-US"/>
        </a:p>
      </dgm:t>
    </dgm:pt>
    <dgm:pt modelId="{B166DFDA-644A-4FDC-A7AA-8EE27257220A}" type="sibTrans" cxnId="{165AFD00-935F-48F4-87D7-311119415D11}">
      <dgm:prSet/>
      <dgm:spPr/>
      <dgm:t>
        <a:bodyPr/>
        <a:lstStyle/>
        <a:p>
          <a:endParaRPr lang="en-US"/>
        </a:p>
      </dgm:t>
    </dgm:pt>
    <dgm:pt modelId="{0444E3AD-41D8-4772-B3A2-FD50F8471F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i="1" dirty="0"/>
            <a:t>Increasing automation of data handling</a:t>
          </a:r>
        </a:p>
        <a:p>
          <a:pPr>
            <a:lnSpc>
              <a:spcPct val="100000"/>
            </a:lnSpc>
          </a:pPr>
          <a:r>
            <a:rPr lang="en-US" sz="1600" i="1" dirty="0"/>
            <a:t>Modernize CDC’s communicable disease software</a:t>
          </a:r>
        </a:p>
        <a:p>
          <a:pPr>
            <a:lnSpc>
              <a:spcPct val="100000"/>
            </a:lnSpc>
          </a:pPr>
          <a:r>
            <a:rPr lang="en-US" sz="1600" i="1" dirty="0"/>
            <a:t>Internal central data pool for CDC</a:t>
          </a:r>
        </a:p>
        <a:p>
          <a:pPr>
            <a:lnSpc>
              <a:spcPct val="100000"/>
            </a:lnSpc>
          </a:pPr>
          <a:r>
            <a:rPr lang="en-US" sz="1600" i="1" dirty="0"/>
            <a:t>Expand non-medical information in data reports</a:t>
          </a:r>
        </a:p>
        <a:p>
          <a:pPr>
            <a:lnSpc>
              <a:spcPct val="100000"/>
            </a:lnSpc>
          </a:pPr>
          <a:r>
            <a:rPr lang="en-US" sz="1600" i="1" dirty="0"/>
            <a:t>Leverage AI at scale</a:t>
          </a:r>
        </a:p>
      </dgm:t>
    </dgm:pt>
    <dgm:pt modelId="{7B2EB26B-8CAE-4505-A977-3A4DD823CAF1}" type="parTrans" cxnId="{7567E15D-6529-45B9-986E-8D48FF973025}">
      <dgm:prSet/>
      <dgm:spPr/>
      <dgm:t>
        <a:bodyPr/>
        <a:lstStyle/>
        <a:p>
          <a:endParaRPr lang="en-US"/>
        </a:p>
      </dgm:t>
    </dgm:pt>
    <dgm:pt modelId="{83DA37BF-5332-4393-B22B-8FE7FF8BF6F3}" type="sibTrans" cxnId="{7567E15D-6529-45B9-986E-8D48FF973025}">
      <dgm:prSet/>
      <dgm:spPr/>
      <dgm:t>
        <a:bodyPr/>
        <a:lstStyle/>
        <a:p>
          <a:endParaRPr lang="en-US"/>
        </a:p>
      </dgm:t>
    </dgm:pt>
    <dgm:pt modelId="{4AA8B050-5115-4822-A206-5378A81261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i="1" dirty="0"/>
            <a:t>Improvements to electronic laboratory reporting</a:t>
          </a:r>
        </a:p>
      </dgm:t>
    </dgm:pt>
    <dgm:pt modelId="{0338E4F3-49CA-4E62-828A-F14E3383EE33}" type="parTrans" cxnId="{B847D67C-1813-49C6-A120-816F92A0BB02}">
      <dgm:prSet/>
      <dgm:spPr/>
      <dgm:t>
        <a:bodyPr/>
        <a:lstStyle/>
        <a:p>
          <a:endParaRPr lang="en-US"/>
        </a:p>
      </dgm:t>
    </dgm:pt>
    <dgm:pt modelId="{5690B718-F396-4EC3-A401-155185C895F1}" type="sibTrans" cxnId="{B847D67C-1813-49C6-A120-816F92A0BB02}">
      <dgm:prSet/>
      <dgm:spPr/>
      <dgm:t>
        <a:bodyPr/>
        <a:lstStyle/>
        <a:p>
          <a:endParaRPr lang="en-US"/>
        </a:p>
      </dgm:t>
    </dgm:pt>
    <dgm:pt modelId="{506EFE78-8B9A-492B-801E-E8B871AA49C4}" type="pres">
      <dgm:prSet presAssocID="{48A56344-D343-4A87-AC9F-132C65436F25}" presName="root" presStyleCnt="0">
        <dgm:presLayoutVars>
          <dgm:dir/>
          <dgm:resizeHandles val="exact"/>
        </dgm:presLayoutVars>
      </dgm:prSet>
      <dgm:spPr/>
    </dgm:pt>
    <dgm:pt modelId="{F027E00C-8DB6-4B5F-A2F3-E84551D7D1CE}" type="pres">
      <dgm:prSet presAssocID="{B2762101-F113-4EEB-A654-7051DA931396}" presName="compNode" presStyleCnt="0"/>
      <dgm:spPr/>
    </dgm:pt>
    <dgm:pt modelId="{D56F8310-69B9-4B87-8531-0992D7225D69}" type="pres">
      <dgm:prSet presAssocID="{B2762101-F113-4EEB-A654-7051DA931396}" presName="bgRect" presStyleLbl="bgShp" presStyleIdx="0" presStyleCnt="2" custScaleY="136111"/>
      <dgm:spPr/>
    </dgm:pt>
    <dgm:pt modelId="{6DAB97C2-20E8-4600-B71A-B3EEE11DAF0F}" type="pres">
      <dgm:prSet presAssocID="{B2762101-F113-4EEB-A654-7051DA9313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65E0F01-3F45-4470-BC1F-5D23A8977A9E}" type="pres">
      <dgm:prSet presAssocID="{B2762101-F113-4EEB-A654-7051DA931396}" presName="spaceRect" presStyleCnt="0"/>
      <dgm:spPr/>
    </dgm:pt>
    <dgm:pt modelId="{B6BB1515-877E-4CB7-9693-8829876415A1}" type="pres">
      <dgm:prSet presAssocID="{B2762101-F113-4EEB-A654-7051DA931396}" presName="parTx" presStyleLbl="revTx" presStyleIdx="0" presStyleCnt="4">
        <dgm:presLayoutVars>
          <dgm:chMax val="0"/>
          <dgm:chPref val="0"/>
        </dgm:presLayoutVars>
      </dgm:prSet>
      <dgm:spPr/>
    </dgm:pt>
    <dgm:pt modelId="{94D2AA8D-CDD5-4A3D-9EA3-7A1483A368AB}" type="pres">
      <dgm:prSet presAssocID="{B2762101-F113-4EEB-A654-7051DA931396}" presName="desTx" presStyleLbl="revTx" presStyleIdx="1" presStyleCnt="4" custScaleY="125280">
        <dgm:presLayoutVars/>
      </dgm:prSet>
      <dgm:spPr/>
    </dgm:pt>
    <dgm:pt modelId="{EBACFF90-9DA7-4A3F-B379-CB7A6BD33529}" type="pres">
      <dgm:prSet presAssocID="{A3BFC4FE-8B6B-4349-9A50-D946572492E6}" presName="sibTrans" presStyleCnt="0"/>
      <dgm:spPr/>
    </dgm:pt>
    <dgm:pt modelId="{2FDC3D11-3F41-4346-8171-FB4B7F01B060}" type="pres">
      <dgm:prSet presAssocID="{E46E0ACC-6815-4E80-B25C-25CC6E56BFA6}" presName="compNode" presStyleCnt="0"/>
      <dgm:spPr/>
    </dgm:pt>
    <dgm:pt modelId="{F6B6A532-305D-4D28-BA57-4DB3B8D1E73C}" type="pres">
      <dgm:prSet presAssocID="{E46E0ACC-6815-4E80-B25C-25CC6E56BFA6}" presName="bgRect" presStyleLbl="bgShp" presStyleIdx="1" presStyleCnt="2" custScaleY="136111"/>
      <dgm:spPr/>
    </dgm:pt>
    <dgm:pt modelId="{2DA48ABA-3FA8-4709-A59B-7518B18FFEC1}" type="pres">
      <dgm:prSet presAssocID="{E46E0ACC-6815-4E80-B25C-25CC6E56BFA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0ECD099-E4E0-4D72-A203-36C912E6C791}" type="pres">
      <dgm:prSet presAssocID="{E46E0ACC-6815-4E80-B25C-25CC6E56BFA6}" presName="spaceRect" presStyleCnt="0"/>
      <dgm:spPr/>
    </dgm:pt>
    <dgm:pt modelId="{17A37D2C-EA23-4447-8E1A-2D3AF0CB810C}" type="pres">
      <dgm:prSet presAssocID="{E46E0ACC-6815-4E80-B25C-25CC6E56BFA6}" presName="parTx" presStyleLbl="revTx" presStyleIdx="2" presStyleCnt="4">
        <dgm:presLayoutVars>
          <dgm:chMax val="0"/>
          <dgm:chPref val="0"/>
        </dgm:presLayoutVars>
      </dgm:prSet>
      <dgm:spPr/>
    </dgm:pt>
    <dgm:pt modelId="{F9E748A1-C8B9-4923-A340-D48169BCED6A}" type="pres">
      <dgm:prSet presAssocID="{E46E0ACC-6815-4E80-B25C-25CC6E56BFA6}" presName="desTx" presStyleLbl="revTx" presStyleIdx="3" presStyleCnt="4" custScaleY="131900">
        <dgm:presLayoutVars/>
      </dgm:prSet>
      <dgm:spPr/>
    </dgm:pt>
  </dgm:ptLst>
  <dgm:cxnLst>
    <dgm:cxn modelId="{165AFD00-935F-48F4-87D7-311119415D11}" srcId="{B2762101-F113-4EEB-A654-7051DA931396}" destId="{1AAED13D-7C80-4BB1-9D3B-8F514B0CC391}" srcOrd="0" destOrd="0" parTransId="{0B1CB35B-8BF3-4FC4-BFB0-AD163972B496}" sibTransId="{B166DFDA-644A-4FDC-A7AA-8EE27257220A}"/>
    <dgm:cxn modelId="{44E59303-C33B-441E-B71E-3C8E28CEF134}" srcId="{48A56344-D343-4A87-AC9F-132C65436F25}" destId="{B2762101-F113-4EEB-A654-7051DA931396}" srcOrd="0" destOrd="0" parTransId="{9C229EAA-E702-4976-B9CB-CCACD08981C4}" sibTransId="{A3BFC4FE-8B6B-4349-9A50-D946572492E6}"/>
    <dgm:cxn modelId="{38B7451F-0D08-436E-9F3D-7CC76D46E1DE}" type="presOf" srcId="{0444E3AD-41D8-4772-B3A2-FD50F8471FE6}" destId="{F9E748A1-C8B9-4923-A340-D48169BCED6A}" srcOrd="0" destOrd="0" presId="urn:microsoft.com/office/officeart/2018/2/layout/IconVerticalSolidList"/>
    <dgm:cxn modelId="{7567E15D-6529-45B9-986E-8D48FF973025}" srcId="{E46E0ACC-6815-4E80-B25C-25CC6E56BFA6}" destId="{0444E3AD-41D8-4772-B3A2-FD50F8471FE6}" srcOrd="0" destOrd="0" parTransId="{7B2EB26B-8CAE-4505-A977-3A4DD823CAF1}" sibTransId="{83DA37BF-5332-4393-B22B-8FE7FF8BF6F3}"/>
    <dgm:cxn modelId="{428A9075-9CAD-451A-A866-3371F6098BC2}" type="presOf" srcId="{48A56344-D343-4A87-AC9F-132C65436F25}" destId="{506EFE78-8B9A-492B-801E-E8B871AA49C4}" srcOrd="0" destOrd="0" presId="urn:microsoft.com/office/officeart/2018/2/layout/IconVerticalSolidList"/>
    <dgm:cxn modelId="{93A6295A-74E5-4F9B-AB01-8DE25E2EE8B1}" type="presOf" srcId="{E46E0ACC-6815-4E80-B25C-25CC6E56BFA6}" destId="{17A37D2C-EA23-4447-8E1A-2D3AF0CB810C}" srcOrd="0" destOrd="0" presId="urn:microsoft.com/office/officeart/2018/2/layout/IconVerticalSolidList"/>
    <dgm:cxn modelId="{B847D67C-1813-49C6-A120-816F92A0BB02}" srcId="{B2762101-F113-4EEB-A654-7051DA931396}" destId="{4AA8B050-5115-4822-A206-5378A8126131}" srcOrd="1" destOrd="0" parTransId="{0338E4F3-49CA-4E62-828A-F14E3383EE33}" sibTransId="{5690B718-F396-4EC3-A401-155185C895F1}"/>
    <dgm:cxn modelId="{1055B17E-6C2D-437A-A132-4582F657389B}" type="presOf" srcId="{1AAED13D-7C80-4BB1-9D3B-8F514B0CC391}" destId="{94D2AA8D-CDD5-4A3D-9EA3-7A1483A368AB}" srcOrd="0" destOrd="0" presId="urn:microsoft.com/office/officeart/2018/2/layout/IconVerticalSolidList"/>
    <dgm:cxn modelId="{35E81F90-E0AE-4489-B7A5-482158D5BC9C}" type="presOf" srcId="{B2762101-F113-4EEB-A654-7051DA931396}" destId="{B6BB1515-877E-4CB7-9693-8829876415A1}" srcOrd="0" destOrd="0" presId="urn:microsoft.com/office/officeart/2018/2/layout/IconVerticalSolidList"/>
    <dgm:cxn modelId="{AED86AC0-2BEC-4479-BF81-D71C58481E21}" srcId="{48A56344-D343-4A87-AC9F-132C65436F25}" destId="{E46E0ACC-6815-4E80-B25C-25CC6E56BFA6}" srcOrd="1" destOrd="0" parTransId="{381EA9F7-9744-40C3-9A4D-8EB3EE7864AF}" sibTransId="{85FB2C5D-5126-4E7F-873F-6CB764B4AAAD}"/>
    <dgm:cxn modelId="{389C65F9-05ED-4D2C-86AB-C0968A13899F}" type="presOf" srcId="{4AA8B050-5115-4822-A206-5378A8126131}" destId="{94D2AA8D-CDD5-4A3D-9EA3-7A1483A368AB}" srcOrd="0" destOrd="1" presId="urn:microsoft.com/office/officeart/2018/2/layout/IconVerticalSolidList"/>
    <dgm:cxn modelId="{9BE50CE6-B5BD-403B-9850-98BB1D183C5D}" type="presParOf" srcId="{506EFE78-8B9A-492B-801E-E8B871AA49C4}" destId="{F027E00C-8DB6-4B5F-A2F3-E84551D7D1CE}" srcOrd="0" destOrd="0" presId="urn:microsoft.com/office/officeart/2018/2/layout/IconVerticalSolidList"/>
    <dgm:cxn modelId="{064D79D0-1C94-4B8C-BA21-F54231255018}" type="presParOf" srcId="{F027E00C-8DB6-4B5F-A2F3-E84551D7D1CE}" destId="{D56F8310-69B9-4B87-8531-0992D7225D69}" srcOrd="0" destOrd="0" presId="urn:microsoft.com/office/officeart/2018/2/layout/IconVerticalSolidList"/>
    <dgm:cxn modelId="{263C8F8E-9E5F-4BDC-9CFA-3F4B71C495BF}" type="presParOf" srcId="{F027E00C-8DB6-4B5F-A2F3-E84551D7D1CE}" destId="{6DAB97C2-20E8-4600-B71A-B3EEE11DAF0F}" srcOrd="1" destOrd="0" presId="urn:microsoft.com/office/officeart/2018/2/layout/IconVerticalSolidList"/>
    <dgm:cxn modelId="{7EBD601E-4230-4E9B-8779-921971359D4A}" type="presParOf" srcId="{F027E00C-8DB6-4B5F-A2F3-E84551D7D1CE}" destId="{865E0F01-3F45-4470-BC1F-5D23A8977A9E}" srcOrd="2" destOrd="0" presId="urn:microsoft.com/office/officeart/2018/2/layout/IconVerticalSolidList"/>
    <dgm:cxn modelId="{10A81FED-99CF-47E5-9AA0-150229F66F4D}" type="presParOf" srcId="{F027E00C-8DB6-4B5F-A2F3-E84551D7D1CE}" destId="{B6BB1515-877E-4CB7-9693-8829876415A1}" srcOrd="3" destOrd="0" presId="urn:microsoft.com/office/officeart/2018/2/layout/IconVerticalSolidList"/>
    <dgm:cxn modelId="{711A7BE4-7A02-4FFB-B9F0-A34922F5CC35}" type="presParOf" srcId="{F027E00C-8DB6-4B5F-A2F3-E84551D7D1CE}" destId="{94D2AA8D-CDD5-4A3D-9EA3-7A1483A368AB}" srcOrd="4" destOrd="0" presId="urn:microsoft.com/office/officeart/2018/2/layout/IconVerticalSolidList"/>
    <dgm:cxn modelId="{1B79D6E6-D118-4719-B68E-605309BE0B5E}" type="presParOf" srcId="{506EFE78-8B9A-492B-801E-E8B871AA49C4}" destId="{EBACFF90-9DA7-4A3F-B379-CB7A6BD33529}" srcOrd="1" destOrd="0" presId="urn:microsoft.com/office/officeart/2018/2/layout/IconVerticalSolidList"/>
    <dgm:cxn modelId="{42BD667C-55B2-4237-B5FE-2B2A7F4EF7DA}" type="presParOf" srcId="{506EFE78-8B9A-492B-801E-E8B871AA49C4}" destId="{2FDC3D11-3F41-4346-8171-FB4B7F01B060}" srcOrd="2" destOrd="0" presId="urn:microsoft.com/office/officeart/2018/2/layout/IconVerticalSolidList"/>
    <dgm:cxn modelId="{42BA2BC3-F9B5-46C4-BF84-87A363324764}" type="presParOf" srcId="{2FDC3D11-3F41-4346-8171-FB4B7F01B060}" destId="{F6B6A532-305D-4D28-BA57-4DB3B8D1E73C}" srcOrd="0" destOrd="0" presId="urn:microsoft.com/office/officeart/2018/2/layout/IconVerticalSolidList"/>
    <dgm:cxn modelId="{388ABAE5-F94D-490D-A0E9-C31AD078B37C}" type="presParOf" srcId="{2FDC3D11-3F41-4346-8171-FB4B7F01B060}" destId="{2DA48ABA-3FA8-4709-A59B-7518B18FFEC1}" srcOrd="1" destOrd="0" presId="urn:microsoft.com/office/officeart/2018/2/layout/IconVerticalSolidList"/>
    <dgm:cxn modelId="{1D146B80-FD33-4EA1-89CF-8C1078E5D744}" type="presParOf" srcId="{2FDC3D11-3F41-4346-8171-FB4B7F01B060}" destId="{80ECD099-E4E0-4D72-A203-36C912E6C791}" srcOrd="2" destOrd="0" presId="urn:microsoft.com/office/officeart/2018/2/layout/IconVerticalSolidList"/>
    <dgm:cxn modelId="{38BEC529-A767-4860-9315-D2ADEACB7E3A}" type="presParOf" srcId="{2FDC3D11-3F41-4346-8171-FB4B7F01B060}" destId="{17A37D2C-EA23-4447-8E1A-2D3AF0CB810C}" srcOrd="3" destOrd="0" presId="urn:microsoft.com/office/officeart/2018/2/layout/IconVerticalSolidList"/>
    <dgm:cxn modelId="{1CA160F1-FBAD-455B-9A86-B3F55982C984}" type="presParOf" srcId="{2FDC3D11-3F41-4346-8171-FB4B7F01B060}" destId="{F9E748A1-C8B9-4923-A340-D48169BCED6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A56344-D343-4A87-AC9F-132C65436F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43D0C70-06F3-4AFC-94A6-14A6DAE6AA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Goal 3</a:t>
          </a:r>
          <a:r>
            <a:rPr lang="en-US" dirty="0"/>
            <a:t>: Visualize and share insights to inform public health action: </a:t>
          </a:r>
          <a:r>
            <a:rPr lang="en-US" i="1" dirty="0"/>
            <a:t>dashboards and models</a:t>
          </a:r>
        </a:p>
      </dgm:t>
    </dgm:pt>
    <dgm:pt modelId="{BDD2EB8A-6FB0-4E4C-9098-3500D62957C0}" type="parTrans" cxnId="{B8723017-C1E5-49E4-8C45-1520A9F5602F}">
      <dgm:prSet/>
      <dgm:spPr/>
      <dgm:t>
        <a:bodyPr/>
        <a:lstStyle/>
        <a:p>
          <a:endParaRPr lang="en-US"/>
        </a:p>
      </dgm:t>
    </dgm:pt>
    <dgm:pt modelId="{DA4ADA4F-9D57-4146-AF22-A89CFE8234CE}" type="sibTrans" cxnId="{B8723017-C1E5-49E4-8C45-1520A9F5602F}">
      <dgm:prSet/>
      <dgm:spPr/>
      <dgm:t>
        <a:bodyPr/>
        <a:lstStyle/>
        <a:p>
          <a:endParaRPr lang="en-US"/>
        </a:p>
      </dgm:t>
    </dgm:pt>
    <dgm:pt modelId="{11B8F913-4310-465B-B89F-02F21395B5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Goal 4</a:t>
          </a:r>
          <a:r>
            <a:rPr lang="en-US" dirty="0"/>
            <a:t>: Advance more open and interoperable public health data: </a:t>
          </a:r>
          <a:r>
            <a:rPr lang="en-US" i="1" dirty="0"/>
            <a:t>TEFCA, data exchange </a:t>
          </a:r>
        </a:p>
      </dgm:t>
    </dgm:pt>
    <dgm:pt modelId="{2316E7F7-9AA4-4868-9F7C-FCEDBC12819C}" type="parTrans" cxnId="{4994DD85-1592-464C-BF17-4896CFC7EBD3}">
      <dgm:prSet/>
      <dgm:spPr/>
      <dgm:t>
        <a:bodyPr/>
        <a:lstStyle/>
        <a:p>
          <a:endParaRPr lang="en-US"/>
        </a:p>
      </dgm:t>
    </dgm:pt>
    <dgm:pt modelId="{98D812A7-DE20-42B2-BBCD-7F447064AA8B}" type="sibTrans" cxnId="{4994DD85-1592-464C-BF17-4896CFC7EBD3}">
      <dgm:prSet/>
      <dgm:spPr/>
      <dgm:t>
        <a:bodyPr/>
        <a:lstStyle/>
        <a:p>
          <a:endParaRPr lang="en-US"/>
        </a:p>
      </dgm:t>
    </dgm:pt>
    <dgm:pt modelId="{36362943-8AAA-4E4A-8E01-A2DB36F6B4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i="1" dirty="0"/>
            <a:t>Use CDC central data system to share with us to decrease conflicting data</a:t>
          </a:r>
        </a:p>
        <a:p>
          <a:pPr>
            <a:lnSpc>
              <a:spcPct val="100000"/>
            </a:lnSpc>
          </a:pPr>
          <a:r>
            <a:rPr lang="en-US" sz="1800" i="1" dirty="0"/>
            <a:t>Offer outbreak forecasting tools</a:t>
          </a:r>
        </a:p>
        <a:p>
          <a:pPr>
            <a:lnSpc>
              <a:spcPct val="100000"/>
            </a:lnSpc>
          </a:pPr>
          <a:r>
            <a:rPr lang="en-US" sz="1800" i="1" dirty="0"/>
            <a:t>Governance for data sharing with Tribal bodies</a:t>
          </a:r>
        </a:p>
      </dgm:t>
    </dgm:pt>
    <dgm:pt modelId="{4ECC49FA-87F2-4A73-81F0-2EAC4D74F096}" type="parTrans" cxnId="{67E49CE9-FC2B-475D-90B7-209B5CF9A1E9}">
      <dgm:prSet/>
      <dgm:spPr/>
      <dgm:t>
        <a:bodyPr/>
        <a:lstStyle/>
        <a:p>
          <a:endParaRPr lang="en-US"/>
        </a:p>
      </dgm:t>
    </dgm:pt>
    <dgm:pt modelId="{67F21BA2-8315-4F1F-8ADF-245F6E44A841}" type="sibTrans" cxnId="{67E49CE9-FC2B-475D-90B7-209B5CF9A1E9}">
      <dgm:prSet/>
      <dgm:spPr/>
      <dgm:t>
        <a:bodyPr/>
        <a:lstStyle/>
        <a:p>
          <a:endParaRPr lang="en-US"/>
        </a:p>
      </dgm:t>
    </dgm:pt>
    <dgm:pt modelId="{6DD6601B-F0A5-4FE2-A1C2-74D7300D2F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i="1" dirty="0"/>
            <a:t>Align with USCDI where possible</a:t>
          </a:r>
        </a:p>
        <a:p>
          <a:pPr>
            <a:lnSpc>
              <a:spcPct val="100000"/>
            </a:lnSpc>
          </a:pPr>
          <a:r>
            <a:rPr lang="en-US" sz="1800" i="1" dirty="0"/>
            <a:t>FHIR </a:t>
          </a:r>
        </a:p>
        <a:p>
          <a:pPr>
            <a:lnSpc>
              <a:spcPct val="100000"/>
            </a:lnSpc>
          </a:pPr>
          <a:r>
            <a:rPr lang="en-US" sz="1800" i="1" dirty="0"/>
            <a:t>Common data sharing agreement across CDC</a:t>
          </a:r>
        </a:p>
        <a:p>
          <a:pPr>
            <a:lnSpc>
              <a:spcPct val="100000"/>
            </a:lnSpc>
          </a:pPr>
          <a:r>
            <a:rPr lang="en-US" sz="1800" i="1" dirty="0"/>
            <a:t>Establish value of TEFCA</a:t>
          </a:r>
        </a:p>
      </dgm:t>
    </dgm:pt>
    <dgm:pt modelId="{C59E24C8-24D2-41B2-AAF8-AD572FD82EBF}" type="parTrans" cxnId="{B90317EA-0B60-4443-8538-CD6DD51F3050}">
      <dgm:prSet/>
      <dgm:spPr/>
      <dgm:t>
        <a:bodyPr/>
        <a:lstStyle/>
        <a:p>
          <a:endParaRPr lang="en-US"/>
        </a:p>
      </dgm:t>
    </dgm:pt>
    <dgm:pt modelId="{13703BC9-5BFC-44AB-A7C2-447744E3FE00}" type="sibTrans" cxnId="{B90317EA-0B60-4443-8538-CD6DD51F3050}">
      <dgm:prSet/>
      <dgm:spPr/>
      <dgm:t>
        <a:bodyPr/>
        <a:lstStyle/>
        <a:p>
          <a:endParaRPr lang="en-US"/>
        </a:p>
      </dgm:t>
    </dgm:pt>
    <dgm:pt modelId="{506EFE78-8B9A-492B-801E-E8B871AA49C4}" type="pres">
      <dgm:prSet presAssocID="{48A56344-D343-4A87-AC9F-132C65436F25}" presName="root" presStyleCnt="0">
        <dgm:presLayoutVars>
          <dgm:dir/>
          <dgm:resizeHandles val="exact"/>
        </dgm:presLayoutVars>
      </dgm:prSet>
      <dgm:spPr/>
    </dgm:pt>
    <dgm:pt modelId="{324A6425-2989-4FCC-995C-C56FCBE503B2}" type="pres">
      <dgm:prSet presAssocID="{D43D0C70-06F3-4AFC-94A6-14A6DAE6AAC2}" presName="compNode" presStyleCnt="0"/>
      <dgm:spPr/>
    </dgm:pt>
    <dgm:pt modelId="{E0E6EE36-57CD-48F3-9993-A9A178C62767}" type="pres">
      <dgm:prSet presAssocID="{D43D0C70-06F3-4AFC-94A6-14A6DAE6AAC2}" presName="bgRect" presStyleLbl="bgShp" presStyleIdx="0" presStyleCnt="2" custScaleY="147772"/>
      <dgm:spPr>
        <a:solidFill>
          <a:srgbClr val="00B0F0"/>
        </a:solidFill>
      </dgm:spPr>
    </dgm:pt>
    <dgm:pt modelId="{73540731-F984-4DD3-A5AA-E396B2B2918D}" type="pres">
      <dgm:prSet presAssocID="{D43D0C70-06F3-4AFC-94A6-14A6DAE6AAC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C69395E3-7B7F-46EB-8FC9-BFF80A37C446}" type="pres">
      <dgm:prSet presAssocID="{D43D0C70-06F3-4AFC-94A6-14A6DAE6AAC2}" presName="spaceRect" presStyleCnt="0"/>
      <dgm:spPr/>
    </dgm:pt>
    <dgm:pt modelId="{630FBA0A-4409-46CE-937F-A46F49FFD22A}" type="pres">
      <dgm:prSet presAssocID="{D43D0C70-06F3-4AFC-94A6-14A6DAE6AAC2}" presName="parTx" presStyleLbl="revTx" presStyleIdx="0" presStyleCnt="4">
        <dgm:presLayoutVars>
          <dgm:chMax val="0"/>
          <dgm:chPref val="0"/>
        </dgm:presLayoutVars>
      </dgm:prSet>
      <dgm:spPr/>
    </dgm:pt>
    <dgm:pt modelId="{20A72320-FAD3-4480-AC1B-6FE84180BEA3}" type="pres">
      <dgm:prSet presAssocID="{D43D0C70-06F3-4AFC-94A6-14A6DAE6AAC2}" presName="desTx" presStyleLbl="revTx" presStyleIdx="1" presStyleCnt="4" custScaleY="138702">
        <dgm:presLayoutVars/>
      </dgm:prSet>
      <dgm:spPr/>
    </dgm:pt>
    <dgm:pt modelId="{99C05EF6-9A60-4FDD-BC50-DD7BE5FBA3D5}" type="pres">
      <dgm:prSet presAssocID="{DA4ADA4F-9D57-4146-AF22-A89CFE8234CE}" presName="sibTrans" presStyleCnt="0"/>
      <dgm:spPr/>
    </dgm:pt>
    <dgm:pt modelId="{F3F42693-5418-472A-866A-23C4EFFF53E0}" type="pres">
      <dgm:prSet presAssocID="{11B8F913-4310-465B-B89F-02F21395B52F}" presName="compNode" presStyleCnt="0"/>
      <dgm:spPr/>
    </dgm:pt>
    <dgm:pt modelId="{BE32F1D8-D7E8-4024-805A-005C7ED8BE5A}" type="pres">
      <dgm:prSet presAssocID="{11B8F913-4310-465B-B89F-02F21395B52F}" presName="bgRect" presStyleLbl="bgShp" presStyleIdx="1" presStyleCnt="2" custScaleY="147772" custLinFactNeighborX="-58" custLinFactNeighborY="1217"/>
      <dgm:spPr>
        <a:solidFill>
          <a:schemeClr val="accent5">
            <a:lumMod val="75000"/>
          </a:schemeClr>
        </a:solidFill>
      </dgm:spPr>
    </dgm:pt>
    <dgm:pt modelId="{8CBE7A0E-C954-4DA8-84D3-B07197F57E4D}" type="pres">
      <dgm:prSet presAssocID="{11B8F913-4310-465B-B89F-02F21395B52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1BD72B0-ACF5-4C8E-8744-4AA7F599A7EE}" type="pres">
      <dgm:prSet presAssocID="{11B8F913-4310-465B-B89F-02F21395B52F}" presName="spaceRect" presStyleCnt="0"/>
      <dgm:spPr/>
    </dgm:pt>
    <dgm:pt modelId="{E90F98E4-2577-4FD0-B6AB-DFE6EAC8020F}" type="pres">
      <dgm:prSet presAssocID="{11B8F913-4310-465B-B89F-02F21395B52F}" presName="parTx" presStyleLbl="revTx" presStyleIdx="2" presStyleCnt="4">
        <dgm:presLayoutVars>
          <dgm:chMax val="0"/>
          <dgm:chPref val="0"/>
        </dgm:presLayoutVars>
      </dgm:prSet>
      <dgm:spPr/>
    </dgm:pt>
    <dgm:pt modelId="{8D73C7B6-3E45-4603-934D-B2F77DF2F589}" type="pres">
      <dgm:prSet presAssocID="{11B8F913-4310-465B-B89F-02F21395B52F}" presName="desTx" presStyleLbl="revTx" presStyleIdx="3" presStyleCnt="4" custScaleY="146318">
        <dgm:presLayoutVars/>
      </dgm:prSet>
      <dgm:spPr/>
    </dgm:pt>
  </dgm:ptLst>
  <dgm:cxnLst>
    <dgm:cxn modelId="{118C0304-2D9D-468B-800C-07F8BC8375FB}" type="presOf" srcId="{D43D0C70-06F3-4AFC-94A6-14A6DAE6AAC2}" destId="{630FBA0A-4409-46CE-937F-A46F49FFD22A}" srcOrd="0" destOrd="0" presId="urn:microsoft.com/office/officeart/2018/2/layout/IconVerticalSolidList"/>
    <dgm:cxn modelId="{B8723017-C1E5-49E4-8C45-1520A9F5602F}" srcId="{48A56344-D343-4A87-AC9F-132C65436F25}" destId="{D43D0C70-06F3-4AFC-94A6-14A6DAE6AAC2}" srcOrd="0" destOrd="0" parTransId="{BDD2EB8A-6FB0-4E4C-9098-3500D62957C0}" sibTransId="{DA4ADA4F-9D57-4146-AF22-A89CFE8234CE}"/>
    <dgm:cxn modelId="{D5429C46-2C69-4BF7-8ECF-9B5608DED1C8}" type="presOf" srcId="{36362943-8AAA-4E4A-8E01-A2DB36F6B494}" destId="{20A72320-FAD3-4480-AC1B-6FE84180BEA3}" srcOrd="0" destOrd="0" presId="urn:microsoft.com/office/officeart/2018/2/layout/IconVerticalSolidList"/>
    <dgm:cxn modelId="{428A9075-9CAD-451A-A866-3371F6098BC2}" type="presOf" srcId="{48A56344-D343-4A87-AC9F-132C65436F25}" destId="{506EFE78-8B9A-492B-801E-E8B871AA49C4}" srcOrd="0" destOrd="0" presId="urn:microsoft.com/office/officeart/2018/2/layout/IconVerticalSolidList"/>
    <dgm:cxn modelId="{EA520C84-8453-40B6-8B9D-B1454D92EA88}" type="presOf" srcId="{6DD6601B-F0A5-4FE2-A1C2-74D7300D2FD9}" destId="{8D73C7B6-3E45-4603-934D-B2F77DF2F589}" srcOrd="0" destOrd="0" presId="urn:microsoft.com/office/officeart/2018/2/layout/IconVerticalSolidList"/>
    <dgm:cxn modelId="{4994DD85-1592-464C-BF17-4896CFC7EBD3}" srcId="{48A56344-D343-4A87-AC9F-132C65436F25}" destId="{11B8F913-4310-465B-B89F-02F21395B52F}" srcOrd="1" destOrd="0" parTransId="{2316E7F7-9AA4-4868-9F7C-FCEDBC12819C}" sibTransId="{98D812A7-DE20-42B2-BBCD-7F447064AA8B}"/>
    <dgm:cxn modelId="{AC64D9AA-838E-49B1-B0CB-A491716EEA01}" type="presOf" srcId="{11B8F913-4310-465B-B89F-02F21395B52F}" destId="{E90F98E4-2577-4FD0-B6AB-DFE6EAC8020F}" srcOrd="0" destOrd="0" presId="urn:microsoft.com/office/officeart/2018/2/layout/IconVerticalSolidList"/>
    <dgm:cxn modelId="{67E49CE9-FC2B-475D-90B7-209B5CF9A1E9}" srcId="{D43D0C70-06F3-4AFC-94A6-14A6DAE6AAC2}" destId="{36362943-8AAA-4E4A-8E01-A2DB36F6B494}" srcOrd="0" destOrd="0" parTransId="{4ECC49FA-87F2-4A73-81F0-2EAC4D74F096}" sibTransId="{67F21BA2-8315-4F1F-8ADF-245F6E44A841}"/>
    <dgm:cxn modelId="{B90317EA-0B60-4443-8538-CD6DD51F3050}" srcId="{11B8F913-4310-465B-B89F-02F21395B52F}" destId="{6DD6601B-F0A5-4FE2-A1C2-74D7300D2FD9}" srcOrd="0" destOrd="0" parTransId="{C59E24C8-24D2-41B2-AAF8-AD572FD82EBF}" sibTransId="{13703BC9-5BFC-44AB-A7C2-447744E3FE00}"/>
    <dgm:cxn modelId="{71F7E20A-DF11-48CC-94F2-C30546279216}" type="presParOf" srcId="{506EFE78-8B9A-492B-801E-E8B871AA49C4}" destId="{324A6425-2989-4FCC-995C-C56FCBE503B2}" srcOrd="0" destOrd="0" presId="urn:microsoft.com/office/officeart/2018/2/layout/IconVerticalSolidList"/>
    <dgm:cxn modelId="{24702855-C5FA-4732-A9AA-8AB0D3DF47F6}" type="presParOf" srcId="{324A6425-2989-4FCC-995C-C56FCBE503B2}" destId="{E0E6EE36-57CD-48F3-9993-A9A178C62767}" srcOrd="0" destOrd="0" presId="urn:microsoft.com/office/officeart/2018/2/layout/IconVerticalSolidList"/>
    <dgm:cxn modelId="{387338BA-2222-4737-9D1D-61F2F486C0D9}" type="presParOf" srcId="{324A6425-2989-4FCC-995C-C56FCBE503B2}" destId="{73540731-F984-4DD3-A5AA-E396B2B2918D}" srcOrd="1" destOrd="0" presId="urn:microsoft.com/office/officeart/2018/2/layout/IconVerticalSolidList"/>
    <dgm:cxn modelId="{FAA15F9A-719E-4C44-8303-06B9601611A3}" type="presParOf" srcId="{324A6425-2989-4FCC-995C-C56FCBE503B2}" destId="{C69395E3-7B7F-46EB-8FC9-BFF80A37C446}" srcOrd="2" destOrd="0" presId="urn:microsoft.com/office/officeart/2018/2/layout/IconVerticalSolidList"/>
    <dgm:cxn modelId="{F48BB756-817E-4A7E-82F6-CC8A35A6767D}" type="presParOf" srcId="{324A6425-2989-4FCC-995C-C56FCBE503B2}" destId="{630FBA0A-4409-46CE-937F-A46F49FFD22A}" srcOrd="3" destOrd="0" presId="urn:microsoft.com/office/officeart/2018/2/layout/IconVerticalSolidList"/>
    <dgm:cxn modelId="{F92F14A7-FA21-497B-9CA5-E62833B8787A}" type="presParOf" srcId="{324A6425-2989-4FCC-995C-C56FCBE503B2}" destId="{20A72320-FAD3-4480-AC1B-6FE84180BEA3}" srcOrd="4" destOrd="0" presId="urn:microsoft.com/office/officeart/2018/2/layout/IconVerticalSolidList"/>
    <dgm:cxn modelId="{FAA9DBC9-FBE4-465D-ADA4-394CBD878118}" type="presParOf" srcId="{506EFE78-8B9A-492B-801E-E8B871AA49C4}" destId="{99C05EF6-9A60-4FDD-BC50-DD7BE5FBA3D5}" srcOrd="1" destOrd="0" presId="urn:microsoft.com/office/officeart/2018/2/layout/IconVerticalSolidList"/>
    <dgm:cxn modelId="{D69599E9-0BA9-46AC-9B5B-6A55F700C6B4}" type="presParOf" srcId="{506EFE78-8B9A-492B-801E-E8B871AA49C4}" destId="{F3F42693-5418-472A-866A-23C4EFFF53E0}" srcOrd="2" destOrd="0" presId="urn:microsoft.com/office/officeart/2018/2/layout/IconVerticalSolidList"/>
    <dgm:cxn modelId="{322AD811-C77D-43EC-BCEE-050CEF4DDE55}" type="presParOf" srcId="{F3F42693-5418-472A-866A-23C4EFFF53E0}" destId="{BE32F1D8-D7E8-4024-805A-005C7ED8BE5A}" srcOrd="0" destOrd="0" presId="urn:microsoft.com/office/officeart/2018/2/layout/IconVerticalSolidList"/>
    <dgm:cxn modelId="{53BFC782-90F9-4FB2-A9AF-3F00F41DD0EB}" type="presParOf" srcId="{F3F42693-5418-472A-866A-23C4EFFF53E0}" destId="{8CBE7A0E-C954-4DA8-84D3-B07197F57E4D}" srcOrd="1" destOrd="0" presId="urn:microsoft.com/office/officeart/2018/2/layout/IconVerticalSolidList"/>
    <dgm:cxn modelId="{DDF3AD98-8E40-4770-9EFA-60F06F5BDBDA}" type="presParOf" srcId="{F3F42693-5418-472A-866A-23C4EFFF53E0}" destId="{41BD72B0-ACF5-4C8E-8744-4AA7F599A7EE}" srcOrd="2" destOrd="0" presId="urn:microsoft.com/office/officeart/2018/2/layout/IconVerticalSolidList"/>
    <dgm:cxn modelId="{E77E4634-9BA1-4D01-8B29-D5C3F3F499C3}" type="presParOf" srcId="{F3F42693-5418-472A-866A-23C4EFFF53E0}" destId="{E90F98E4-2577-4FD0-B6AB-DFE6EAC8020F}" srcOrd="3" destOrd="0" presId="urn:microsoft.com/office/officeart/2018/2/layout/IconVerticalSolidList"/>
    <dgm:cxn modelId="{B9BA5041-122A-4045-BF20-360650D64CF4}" type="presParOf" srcId="{F3F42693-5418-472A-866A-23C4EFFF53E0}" destId="{8D73C7B6-3E45-4603-934D-B2F77DF2F58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2658F-2864-45AD-9344-93EA8297F7D5}">
      <dsp:nvSpPr>
        <dsp:cNvPr id="0" name=""/>
        <dsp:cNvSpPr/>
      </dsp:nvSpPr>
      <dsp:spPr>
        <a:xfrm rot="5400000">
          <a:off x="1563728" y="1139490"/>
          <a:ext cx="414291" cy="4716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8D037-FF5D-4943-94B2-19765B74DF77}">
      <dsp:nvSpPr>
        <dsp:cNvPr id="0" name=""/>
        <dsp:cNvSpPr/>
      </dsp:nvSpPr>
      <dsp:spPr>
        <a:xfrm>
          <a:off x="3135" y="476742"/>
          <a:ext cx="3599085" cy="89516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Co-creating</a:t>
          </a:r>
        </a:p>
      </dsp:txBody>
      <dsp:txXfrm>
        <a:off x="46841" y="520448"/>
        <a:ext cx="3511673" cy="807756"/>
      </dsp:txXfrm>
    </dsp:sp>
    <dsp:sp modelId="{DDDD1DF5-5326-4B8B-BC52-8E14D3A375FB}">
      <dsp:nvSpPr>
        <dsp:cNvPr id="0" name=""/>
        <dsp:cNvSpPr/>
      </dsp:nvSpPr>
      <dsp:spPr>
        <a:xfrm>
          <a:off x="2151389" y="726798"/>
          <a:ext cx="507238" cy="394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9E1A7-9262-4E5B-8CBC-3A42F00DED6B}">
      <dsp:nvSpPr>
        <dsp:cNvPr id="0" name=""/>
        <dsp:cNvSpPr/>
      </dsp:nvSpPr>
      <dsp:spPr>
        <a:xfrm rot="5400000">
          <a:off x="3291289" y="1891367"/>
          <a:ext cx="414291" cy="4716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2071224"/>
            <a:satOff val="-11097"/>
            <a:lumOff val="31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F50D0-D972-40F8-B317-AEAEA8BEB37E}">
      <dsp:nvSpPr>
        <dsp:cNvPr id="0" name=""/>
        <dsp:cNvSpPr/>
      </dsp:nvSpPr>
      <dsp:spPr>
        <a:xfrm>
          <a:off x="1730696" y="1228620"/>
          <a:ext cx="3599085" cy="895168"/>
        </a:xfrm>
        <a:prstGeom prst="roundRect">
          <a:avLst>
            <a:gd name="adj" fmla="val 16670"/>
          </a:avLst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Big picture</a:t>
          </a:r>
        </a:p>
      </dsp:txBody>
      <dsp:txXfrm>
        <a:off x="1774402" y="1272326"/>
        <a:ext cx="3511673" cy="807756"/>
      </dsp:txXfrm>
    </dsp:sp>
    <dsp:sp modelId="{FE1447AE-1FB6-42D5-9B2D-7FEACAA402DC}">
      <dsp:nvSpPr>
        <dsp:cNvPr id="0" name=""/>
        <dsp:cNvSpPr/>
      </dsp:nvSpPr>
      <dsp:spPr>
        <a:xfrm>
          <a:off x="3878950" y="1478675"/>
          <a:ext cx="507238" cy="394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96D5D-1BD7-4F3C-9884-3B310AA3BD5C}">
      <dsp:nvSpPr>
        <dsp:cNvPr id="0" name=""/>
        <dsp:cNvSpPr/>
      </dsp:nvSpPr>
      <dsp:spPr>
        <a:xfrm rot="5400000">
          <a:off x="5018850" y="2643245"/>
          <a:ext cx="414291" cy="4716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4142448"/>
            <a:satOff val="-22195"/>
            <a:lumOff val="63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B3BF0-2705-4D18-B3CA-56A3CF7E227D}">
      <dsp:nvSpPr>
        <dsp:cNvPr id="0" name=""/>
        <dsp:cNvSpPr/>
      </dsp:nvSpPr>
      <dsp:spPr>
        <a:xfrm>
          <a:off x="3458257" y="1980497"/>
          <a:ext cx="3599085" cy="895168"/>
        </a:xfrm>
        <a:prstGeom prst="roundRect">
          <a:avLst>
            <a:gd name="adj" fmla="val 16670"/>
          </a:avLst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CDC and NC goals</a:t>
          </a:r>
        </a:p>
      </dsp:txBody>
      <dsp:txXfrm>
        <a:off x="3501963" y="2024203"/>
        <a:ext cx="3511673" cy="807756"/>
      </dsp:txXfrm>
    </dsp:sp>
    <dsp:sp modelId="{4A872E61-6995-457A-9D0A-375E6A752D92}">
      <dsp:nvSpPr>
        <dsp:cNvPr id="0" name=""/>
        <dsp:cNvSpPr/>
      </dsp:nvSpPr>
      <dsp:spPr>
        <a:xfrm>
          <a:off x="5606511" y="2230553"/>
          <a:ext cx="507238" cy="394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1F1FC-DC04-4055-9AAF-DC8C87CEFA80}">
      <dsp:nvSpPr>
        <dsp:cNvPr id="0" name=""/>
        <dsp:cNvSpPr/>
      </dsp:nvSpPr>
      <dsp:spPr>
        <a:xfrm rot="5400000">
          <a:off x="6746411" y="3395122"/>
          <a:ext cx="414291" cy="4716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6213672"/>
            <a:satOff val="-33292"/>
            <a:lumOff val="94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CF9DF-98B9-448B-84CB-6102109561BF}">
      <dsp:nvSpPr>
        <dsp:cNvPr id="0" name=""/>
        <dsp:cNvSpPr/>
      </dsp:nvSpPr>
      <dsp:spPr>
        <a:xfrm>
          <a:off x="5185818" y="2732374"/>
          <a:ext cx="3599085" cy="895168"/>
        </a:xfrm>
        <a:prstGeom prst="roundRect">
          <a:avLst>
            <a:gd name="adj" fmla="val 16670"/>
          </a:avLst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Some CDB modernization that serves community and lessons learned</a:t>
          </a:r>
        </a:p>
      </dsp:txBody>
      <dsp:txXfrm>
        <a:off x="5229524" y="2776080"/>
        <a:ext cx="3511673" cy="807756"/>
      </dsp:txXfrm>
    </dsp:sp>
    <dsp:sp modelId="{27F53DD7-76A1-4363-ADDC-6A51DECE3CE9}">
      <dsp:nvSpPr>
        <dsp:cNvPr id="0" name=""/>
        <dsp:cNvSpPr/>
      </dsp:nvSpPr>
      <dsp:spPr>
        <a:xfrm>
          <a:off x="7334072" y="2982430"/>
          <a:ext cx="507238" cy="394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5F954-A5D0-4B31-BE62-A7AF6A76FFBA}">
      <dsp:nvSpPr>
        <dsp:cNvPr id="0" name=""/>
        <dsp:cNvSpPr/>
      </dsp:nvSpPr>
      <dsp:spPr>
        <a:xfrm>
          <a:off x="6913379" y="3484251"/>
          <a:ext cx="3599085" cy="895168"/>
        </a:xfrm>
        <a:prstGeom prst="roundRect">
          <a:avLst>
            <a:gd name="adj" fmla="val 1667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Workshopping data modernization</a:t>
          </a:r>
        </a:p>
      </dsp:txBody>
      <dsp:txXfrm>
        <a:off x="6957085" y="3527957"/>
        <a:ext cx="3511673" cy="807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F8310-69B9-4B87-8531-0992D7225D69}">
      <dsp:nvSpPr>
        <dsp:cNvPr id="0" name=""/>
        <dsp:cNvSpPr/>
      </dsp:nvSpPr>
      <dsp:spPr>
        <a:xfrm>
          <a:off x="0" y="267587"/>
          <a:ext cx="11329638" cy="19814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B97C2-20E8-4600-B71A-B3EEE11DAF0F}">
      <dsp:nvSpPr>
        <dsp:cNvPr id="0" name=""/>
        <dsp:cNvSpPr/>
      </dsp:nvSpPr>
      <dsp:spPr>
        <a:xfrm>
          <a:off x="440358" y="857967"/>
          <a:ext cx="800652" cy="8006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B1515-877E-4CB7-9693-8829876415A1}">
      <dsp:nvSpPr>
        <dsp:cNvPr id="0" name=""/>
        <dsp:cNvSpPr/>
      </dsp:nvSpPr>
      <dsp:spPr>
        <a:xfrm>
          <a:off x="1681370" y="530427"/>
          <a:ext cx="5098337" cy="1455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65" tIns="154065" rIns="154065" bIns="15406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Goal 1</a:t>
          </a:r>
          <a:r>
            <a:rPr lang="en-US" sz="2400" kern="1200" dirty="0"/>
            <a:t>: Strengthen the core of public health data: </a:t>
          </a:r>
          <a:r>
            <a:rPr lang="en-US" sz="2400" i="1" kern="1200" dirty="0"/>
            <a:t>more sources, more efficient</a:t>
          </a:r>
        </a:p>
      </dsp:txBody>
      <dsp:txXfrm>
        <a:off x="1681370" y="530427"/>
        <a:ext cx="5098337" cy="1455731"/>
      </dsp:txXfrm>
    </dsp:sp>
    <dsp:sp modelId="{94D2AA8D-CDD5-4A3D-9EA3-7A1483A368AB}">
      <dsp:nvSpPr>
        <dsp:cNvPr id="0" name=""/>
        <dsp:cNvSpPr/>
      </dsp:nvSpPr>
      <dsp:spPr>
        <a:xfrm>
          <a:off x="6779707" y="346422"/>
          <a:ext cx="4548286" cy="1823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65" tIns="154065" rIns="154065" bIns="1540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More ED,  in-patient, and hospital bed capacity data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Electronic case reporting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Modernize case and mortality reporting e.g. via API, FHIR, unify case data standards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Improvements to electronic laboratory reporting</a:t>
          </a:r>
        </a:p>
      </dsp:txBody>
      <dsp:txXfrm>
        <a:off x="6779707" y="346422"/>
        <a:ext cx="4548286" cy="1823740"/>
      </dsp:txXfrm>
    </dsp:sp>
    <dsp:sp modelId="{F6B6A532-305D-4D28-BA57-4DB3B8D1E73C}">
      <dsp:nvSpPr>
        <dsp:cNvPr id="0" name=""/>
        <dsp:cNvSpPr/>
      </dsp:nvSpPr>
      <dsp:spPr>
        <a:xfrm>
          <a:off x="0" y="2612931"/>
          <a:ext cx="11329638" cy="19814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48ABA-3FA8-4709-A59B-7518B18FFEC1}">
      <dsp:nvSpPr>
        <dsp:cNvPr id="0" name=""/>
        <dsp:cNvSpPr/>
      </dsp:nvSpPr>
      <dsp:spPr>
        <a:xfrm>
          <a:off x="440358" y="3203311"/>
          <a:ext cx="800652" cy="8006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37D2C-EA23-4447-8E1A-2D3AF0CB810C}">
      <dsp:nvSpPr>
        <dsp:cNvPr id="0" name=""/>
        <dsp:cNvSpPr/>
      </dsp:nvSpPr>
      <dsp:spPr>
        <a:xfrm>
          <a:off x="1681370" y="2875771"/>
          <a:ext cx="5098337" cy="1455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65" tIns="154065" rIns="154065" bIns="1540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Goal 2</a:t>
          </a:r>
          <a:r>
            <a:rPr lang="en-US" sz="1800" kern="1200" dirty="0"/>
            <a:t>: Accelerate access to analytic and automated solutions to support public health investigations and advance opportunities for all people to attain their highest level of health</a:t>
          </a:r>
        </a:p>
      </dsp:txBody>
      <dsp:txXfrm>
        <a:off x="1681370" y="2875771"/>
        <a:ext cx="5098337" cy="1455731"/>
      </dsp:txXfrm>
    </dsp:sp>
    <dsp:sp modelId="{F9E748A1-C8B9-4923-A340-D48169BCED6A}">
      <dsp:nvSpPr>
        <dsp:cNvPr id="0" name=""/>
        <dsp:cNvSpPr/>
      </dsp:nvSpPr>
      <dsp:spPr>
        <a:xfrm>
          <a:off x="6779707" y="2643582"/>
          <a:ext cx="4548286" cy="1920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65" tIns="154065" rIns="154065" bIns="1540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Increasing automation of data handling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Modernize CDC’s communicable disease software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Internal central data pool for CDC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Expand non-medical information in data reports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Leverage AI at scale</a:t>
          </a:r>
        </a:p>
      </dsp:txBody>
      <dsp:txXfrm>
        <a:off x="6779707" y="2643582"/>
        <a:ext cx="4548286" cy="1920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6EE36-57CD-48F3-9993-A9A178C62767}">
      <dsp:nvSpPr>
        <dsp:cNvPr id="0" name=""/>
        <dsp:cNvSpPr/>
      </dsp:nvSpPr>
      <dsp:spPr>
        <a:xfrm>
          <a:off x="0" y="97834"/>
          <a:ext cx="11329638" cy="2151164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40731-F984-4DD3-A5AA-E396B2B2918D}">
      <dsp:nvSpPr>
        <dsp:cNvPr id="0" name=""/>
        <dsp:cNvSpPr/>
      </dsp:nvSpPr>
      <dsp:spPr>
        <a:xfrm>
          <a:off x="440358" y="773090"/>
          <a:ext cx="800652" cy="8006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FBA0A-4409-46CE-937F-A46F49FFD22A}">
      <dsp:nvSpPr>
        <dsp:cNvPr id="0" name=""/>
        <dsp:cNvSpPr/>
      </dsp:nvSpPr>
      <dsp:spPr>
        <a:xfrm>
          <a:off x="1681370" y="445550"/>
          <a:ext cx="5098337" cy="1455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65" tIns="154065" rIns="154065" bIns="15406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Goal 3</a:t>
          </a:r>
          <a:r>
            <a:rPr lang="en-US" sz="2400" kern="1200" dirty="0"/>
            <a:t>: Visualize and share insights to inform public health action: </a:t>
          </a:r>
          <a:r>
            <a:rPr lang="en-US" sz="2400" i="1" kern="1200" dirty="0"/>
            <a:t>dashboards and models</a:t>
          </a:r>
        </a:p>
      </dsp:txBody>
      <dsp:txXfrm>
        <a:off x="1681370" y="445550"/>
        <a:ext cx="5098337" cy="1455731"/>
      </dsp:txXfrm>
    </dsp:sp>
    <dsp:sp modelId="{20A72320-FAD3-4480-AC1B-6FE84180BEA3}">
      <dsp:nvSpPr>
        <dsp:cNvPr id="0" name=""/>
        <dsp:cNvSpPr/>
      </dsp:nvSpPr>
      <dsp:spPr>
        <a:xfrm>
          <a:off x="6779707" y="163852"/>
          <a:ext cx="4548286" cy="2019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65" tIns="154065" rIns="154065" bIns="1540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Use CDC central data system to share with us to decrease conflicting data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Offer outbreak forecasting tools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Governance for data sharing with Tribal bodies</a:t>
          </a:r>
        </a:p>
      </dsp:txBody>
      <dsp:txXfrm>
        <a:off x="6779707" y="163852"/>
        <a:ext cx="4548286" cy="2019129"/>
      </dsp:txXfrm>
    </dsp:sp>
    <dsp:sp modelId="{BE32F1D8-D7E8-4024-805A-005C7ED8BE5A}">
      <dsp:nvSpPr>
        <dsp:cNvPr id="0" name=""/>
        <dsp:cNvSpPr/>
      </dsp:nvSpPr>
      <dsp:spPr>
        <a:xfrm>
          <a:off x="0" y="2630648"/>
          <a:ext cx="11329638" cy="215116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E7A0E-C954-4DA8-84D3-B07197F57E4D}">
      <dsp:nvSpPr>
        <dsp:cNvPr id="0" name=""/>
        <dsp:cNvSpPr/>
      </dsp:nvSpPr>
      <dsp:spPr>
        <a:xfrm>
          <a:off x="440358" y="3288187"/>
          <a:ext cx="800652" cy="8006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F98E4-2577-4FD0-B6AB-DFE6EAC8020F}">
      <dsp:nvSpPr>
        <dsp:cNvPr id="0" name=""/>
        <dsp:cNvSpPr/>
      </dsp:nvSpPr>
      <dsp:spPr>
        <a:xfrm>
          <a:off x="1681370" y="2960648"/>
          <a:ext cx="5098337" cy="1455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65" tIns="154065" rIns="154065" bIns="15406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Goal 4</a:t>
          </a:r>
          <a:r>
            <a:rPr lang="en-US" sz="2400" kern="1200" dirty="0"/>
            <a:t>: Advance more open and interoperable public health data: </a:t>
          </a:r>
          <a:r>
            <a:rPr lang="en-US" sz="2400" i="1" kern="1200" dirty="0"/>
            <a:t>TEFCA, data exchange </a:t>
          </a:r>
        </a:p>
      </dsp:txBody>
      <dsp:txXfrm>
        <a:off x="1681370" y="2960648"/>
        <a:ext cx="5098337" cy="1455731"/>
      </dsp:txXfrm>
    </dsp:sp>
    <dsp:sp modelId="{8D73C7B6-3E45-4603-934D-B2F77DF2F589}">
      <dsp:nvSpPr>
        <dsp:cNvPr id="0" name=""/>
        <dsp:cNvSpPr/>
      </dsp:nvSpPr>
      <dsp:spPr>
        <a:xfrm>
          <a:off x="6779707" y="2623515"/>
          <a:ext cx="4548286" cy="2129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65" tIns="154065" rIns="154065" bIns="1540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Align with USCDI where possible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FHIR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Common data sharing agreement across CDC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Establish value of TEFCA</a:t>
          </a:r>
        </a:p>
      </dsp:txBody>
      <dsp:txXfrm>
        <a:off x="6779707" y="2623515"/>
        <a:ext cx="4548286" cy="2129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5D400-1D99-476B-9DDB-4F61AF437C48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BDAE0-7D52-405A-8EFE-6F1BAFE5DB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7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respiratory-viruses/data/index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group is small enough, get everyone to introduce themselves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DAE0-7D52-405A-8EFE-6F1BAFE5DB1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9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DAE0-7D52-405A-8EFE-6F1BAFE5DB1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3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our staff time as efficiently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DAE0-7D52-405A-8EFE-6F1BAFE5DB1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7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HTI-2 is part of a larger strategy that wants to create a highly-interoperable network for health information (“Like ATMs”)</a:t>
            </a:r>
          </a:p>
          <a:p>
            <a:endParaRPr lang="en-US" dirty="0"/>
          </a:p>
          <a:p>
            <a:r>
              <a:rPr lang="en-US" dirty="0"/>
              <a:t>It addresses itself in particular to APIs and structured communication frameworks</a:t>
            </a:r>
          </a:p>
          <a:p>
            <a:pPr lvl="1"/>
            <a:r>
              <a:rPr lang="en-US" dirty="0"/>
              <a:t>APIs allow for ongoing or batch data queries, so flow is more immediate and data are more available</a:t>
            </a:r>
          </a:p>
          <a:p>
            <a:pPr lvl="1"/>
            <a:r>
              <a:rPr lang="en-US" dirty="0"/>
              <a:t>FIHR-oriented but not requiring FIHR for PH except for eCR as of Jan 1 2028</a:t>
            </a:r>
          </a:p>
          <a:p>
            <a:endParaRPr lang="en-US" dirty="0"/>
          </a:p>
          <a:p>
            <a:r>
              <a:rPr lang="en-US" dirty="0"/>
              <a:t>Certification is offered for</a:t>
            </a:r>
          </a:p>
          <a:p>
            <a:pPr lvl="1"/>
            <a:r>
              <a:rPr lang="en-US" dirty="0"/>
              <a:t>Healthcare systems</a:t>
            </a:r>
          </a:p>
          <a:p>
            <a:pPr lvl="1"/>
            <a:r>
              <a:rPr lang="en-US" dirty="0"/>
              <a:t>Public health systems</a:t>
            </a:r>
          </a:p>
          <a:p>
            <a:pPr lvl="1"/>
            <a:r>
              <a:rPr lang="en-US" dirty="0"/>
              <a:t>Payer systems??</a:t>
            </a:r>
          </a:p>
          <a:p>
            <a:pPr lvl="1"/>
            <a:endParaRPr lang="en-US" dirty="0"/>
          </a:p>
          <a:p>
            <a:r>
              <a:rPr lang="en-US" dirty="0"/>
              <a:t>No carrots/sticks are identified for public health certification and it’s not clear who would offer them, maybe CDC via grants?</a:t>
            </a:r>
          </a:p>
          <a:p>
            <a:pPr lvl="1"/>
            <a:r>
              <a:rPr lang="en-US" dirty="0"/>
              <a:t>Would Conduent pursue certification? </a:t>
            </a:r>
          </a:p>
          <a:p>
            <a:pPr lvl="1"/>
            <a:r>
              <a:rPr lang="en-US" dirty="0"/>
              <a:t>Could accreditation require it?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DAE0-7D52-405A-8EFE-6F1BAFE5DB1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32 total objectives, below are the ones that are specific to communicable diseases or run through the communicable disease branch in NC</a:t>
            </a:r>
          </a:p>
          <a:p>
            <a:r>
              <a:rPr lang="en-US" dirty="0"/>
              <a:t>Expand real-time access to emergency department data</a:t>
            </a:r>
          </a:p>
          <a:p>
            <a:r>
              <a:rPr lang="en-US" b="0" i="0" dirty="0">
                <a:solidFill>
                  <a:srgbClr val="1C1D1F"/>
                </a:solidFill>
                <a:effectLst/>
              </a:rPr>
              <a:t>Electronic case reporting (eCR) reduces manual reporting from health care</a:t>
            </a:r>
          </a:p>
          <a:p>
            <a:r>
              <a:rPr lang="en-US" b="0" i="0" dirty="0">
                <a:solidFill>
                  <a:srgbClr val="1C1D1F"/>
                </a:solidFill>
                <a:effectLst/>
              </a:rPr>
              <a:t>Reportable Conditions Knowledge Management System (RCKMS) for lab data</a:t>
            </a:r>
          </a:p>
          <a:p>
            <a:r>
              <a:rPr lang="en-US" b="0" i="0" dirty="0">
                <a:solidFill>
                  <a:srgbClr val="1C1D1F"/>
                </a:solidFill>
                <a:effectLst/>
              </a:rPr>
              <a:t>Sustainable and flexible case data transmission methods</a:t>
            </a:r>
          </a:p>
          <a:p>
            <a:r>
              <a:rPr lang="en-US" b="0" i="0" dirty="0">
                <a:solidFill>
                  <a:srgbClr val="1C1D1F"/>
                </a:solidFill>
                <a:effectLst/>
              </a:rPr>
              <a:t>Expanded and timely collection of wastewater results</a:t>
            </a:r>
          </a:p>
          <a:p>
            <a:r>
              <a:rPr lang="en-US" b="0" i="0" dirty="0">
                <a:solidFill>
                  <a:srgbClr val="1C1D1F"/>
                </a:solidFill>
                <a:effectLst/>
              </a:rPr>
              <a:t>Expanded public health laboratory data exchange</a:t>
            </a:r>
          </a:p>
          <a:p>
            <a:r>
              <a:rPr lang="en-US" b="0" i="0" dirty="0">
                <a:solidFill>
                  <a:srgbClr val="1C1D1F"/>
                </a:solidFill>
                <a:effectLst/>
              </a:rPr>
              <a:t>Modernized integrated disease surveillance system to better receive, use and share data</a:t>
            </a:r>
          </a:p>
          <a:p>
            <a:r>
              <a:rPr lang="en-US" b="0" i="0" dirty="0">
                <a:solidFill>
                  <a:srgbClr val="1C1D1F"/>
                </a:solidFill>
                <a:effectLst/>
              </a:rPr>
              <a:t>Combine core data sources to improve integrated surveillance</a:t>
            </a:r>
          </a:p>
          <a:p>
            <a:r>
              <a:rPr lang="en-US" b="0" i="0" dirty="0">
                <a:solidFill>
                  <a:srgbClr val="1C1D1F"/>
                </a:solidFill>
                <a:effectLst/>
              </a:rPr>
              <a:t>Sophisticated outbreak analytical tools available to STLT partners</a:t>
            </a:r>
          </a:p>
          <a:p>
            <a:r>
              <a:rPr lang="en-US" b="0" i="0" dirty="0">
                <a:solidFill>
                  <a:srgbClr val="1C1D1F"/>
                </a:solidFill>
                <a:effectLst/>
              </a:rPr>
              <a:t>Disseminate integrated data and visualizations - Building upon the success of the </a:t>
            </a:r>
            <a:r>
              <a:rPr lang="en-US" b="0" i="0" dirty="0">
                <a:solidFill>
                  <a:srgbClr val="005EA2"/>
                </a:solidFill>
                <a:effectLst/>
                <a:hlinkClick r:id="rId3"/>
              </a:rPr>
              <a:t>Respiratory Illnesses Data Channel</a:t>
            </a:r>
            <a:r>
              <a:rPr lang="en-US" b="0" i="0" dirty="0">
                <a:solidFill>
                  <a:srgbClr val="1C1D1F"/>
                </a:solidFill>
                <a:effectLst/>
              </a:rPr>
              <a:t>, expand public access to dashboards for five of the nation's most urgent public health threats</a:t>
            </a:r>
          </a:p>
          <a:p>
            <a:r>
              <a:rPr lang="en-US" b="0" i="0" dirty="0">
                <a:solidFill>
                  <a:srgbClr val="1C1D1F"/>
                </a:solidFill>
                <a:effectLst/>
              </a:rPr>
              <a:t>Reportable Conditions Knowledge Management System (RCKMS) for lab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DAE0-7D52-405A-8EFE-6F1BAFE5DB1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09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E0BD8-6FA7-45FA-B0D5-4839A98ECAA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9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in electronic laboratory reporting</a:t>
            </a:r>
          </a:p>
          <a:p>
            <a:r>
              <a:rPr lang="en-US" dirty="0"/>
              <a:t>Improved race/ethnicity data (may appear as increases among Hispanic/Latino people; compare to unknown)</a:t>
            </a:r>
          </a:p>
          <a:p>
            <a:r>
              <a:rPr lang="en-US" dirty="0"/>
              <a:t>Electronic case reporting</a:t>
            </a:r>
          </a:p>
          <a:p>
            <a:r>
              <a:rPr lang="en-US" dirty="0"/>
              <a:t>Automated interstate routing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DAE0-7D52-405A-8EFE-6F1BAFE5DB1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38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through: annual, quarterly + increase/decrease, prelim annual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DAE0-7D52-405A-8EFE-6F1BAFE5DB1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14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8702C-D924-E6E3-7B98-1FA80815F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942791-DC66-0C45-378E-4DE38D966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B022BF-431F-63BA-5038-0EA51D11F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in electronic laboratory reporting</a:t>
            </a:r>
          </a:p>
          <a:p>
            <a:r>
              <a:rPr lang="en-US" dirty="0"/>
              <a:t>Improved race/ethnicity data (may appear as increases among Hispanic/Latino people; compare to unknown)</a:t>
            </a:r>
          </a:p>
          <a:p>
            <a:r>
              <a:rPr lang="en-US" dirty="0"/>
              <a:t>Electronic case reporting</a:t>
            </a:r>
          </a:p>
          <a:p>
            <a:r>
              <a:rPr lang="en-US" dirty="0"/>
              <a:t>Automated interstate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292D2-0F31-5A47-D3D8-DCA18BB8C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DAE0-7D52-405A-8EFE-6F1BAFE5DB1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53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DF536-B265-A17E-EBE4-20BB37473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D9C82E-A254-C2D1-4111-16089CB7E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605940-C198-8F8C-E2B3-9C51F60A2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in electronic laboratory reporting</a:t>
            </a:r>
          </a:p>
          <a:p>
            <a:r>
              <a:rPr lang="en-US" dirty="0"/>
              <a:t>Improved race/ethnicity data (may appear as increases among Hispanic/Latino people; compare to unknown)</a:t>
            </a:r>
          </a:p>
          <a:p>
            <a:r>
              <a:rPr lang="en-US" dirty="0"/>
              <a:t>Electronic case reporting</a:t>
            </a:r>
          </a:p>
          <a:p>
            <a:r>
              <a:rPr lang="en-US" dirty="0"/>
              <a:t>Automated interstate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5C062-5D35-FA3F-E4A6-2895BF03D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DAE0-7D52-405A-8EFE-6F1BAFE5DB1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6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BA42-B2D4-0AE5-C171-9B1D1171A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B9527-882A-2134-EBAD-5D22407D8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C88FA-1B1D-7A88-964E-002E12C9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658E-CE97-4EDB-90DB-DFFB9626A328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7B1D-58F9-1FA6-0ACC-1F528264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ECD81-55D6-C971-2AD1-CAD2B271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44E-5396-42A1-BDEF-3E89719124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4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1D03-BB8C-0ABE-2B67-F48F57CF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891D4-32A3-0CD5-CD65-EAD4F1BBA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16B90-F6E2-49E1-1D9C-D1E06C860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658E-CE97-4EDB-90DB-DFFB9626A328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C9C57-B282-0723-1301-9C4DD54D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4A5B5-110A-D390-C71A-1ED9E597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44E-5396-42A1-BDEF-3E89719124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1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F1FEF-681C-D1A7-0BAC-CC1304809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F4E3B-A740-633A-8F40-CA6606296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8DD2-DBBB-70F8-2D86-340509FF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658E-CE97-4EDB-90DB-DFFB9626A328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D845E-8BA0-F7A1-C085-26C9C238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496A8-FFE8-6694-D12C-E5DC5DB2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44E-5396-42A1-BDEF-3E89719124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8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4B2A7-3C10-44C6-8E2C-D730D1BEF0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5" y="969264"/>
            <a:ext cx="11350752" cy="112338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050"/>
            </a:lvl4pPr>
            <a:lvl5pPr>
              <a:lnSpc>
                <a:spcPct val="10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624" y="185313"/>
            <a:ext cx="11350752" cy="592562"/>
          </a:xfrm>
        </p:spPr>
        <p:txBody>
          <a:bodyPr lIns="0" rIns="0" anchor="ctr"/>
          <a:lstStyle>
            <a:lvl1pPr>
              <a:defRPr sz="2000" b="1" cap="all" spc="130" baseline="0">
                <a:solidFill>
                  <a:srgbClr val="01437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2F2300-FD7F-49A2-AD1C-882AD5CF52CC}"/>
              </a:ext>
            </a:extLst>
          </p:cNvPr>
          <p:cNvCxnSpPr>
            <a:cxnSpLocks/>
          </p:cNvCxnSpPr>
          <p:nvPr userDrawn="1"/>
        </p:nvCxnSpPr>
        <p:spPr>
          <a:xfrm>
            <a:off x="420624" y="777875"/>
            <a:ext cx="1371600" cy="0"/>
          </a:xfrm>
          <a:prstGeom prst="straightConnector1">
            <a:avLst/>
          </a:prstGeom>
          <a:noFill/>
          <a:ln w="38100" cap="flat" cmpd="sng" algn="ctr">
            <a:solidFill>
              <a:srgbClr val="01437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3175851-4D12-4852-84F5-C13C561B8F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7"/>
          <a:stretch/>
        </p:blipFill>
        <p:spPr>
          <a:xfrm>
            <a:off x="420624" y="6229553"/>
            <a:ext cx="1131146" cy="518014"/>
          </a:xfrm>
          <a:prstGeom prst="rect">
            <a:avLst/>
          </a:prstGeom>
        </p:spPr>
      </p:pic>
      <p:sp>
        <p:nvSpPr>
          <p:cNvPr id="11" name="Holder 6">
            <a:extLst>
              <a:ext uri="{FF2B5EF4-FFF2-40B4-BE49-F238E27FC236}">
                <a16:creationId xmlns:a16="http://schemas.microsoft.com/office/drawing/2014/main" id="{183789D2-8A26-402D-8A27-DE00690B5BEC}"/>
              </a:ext>
            </a:extLst>
          </p:cNvPr>
          <p:cNvSpPr txBox="1">
            <a:spLocks/>
          </p:cNvSpPr>
          <p:nvPr userDrawn="1"/>
        </p:nvSpPr>
        <p:spPr>
          <a:xfrm>
            <a:off x="11352368" y="6411616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+mn-lt"/>
              </a:rPr>
              <a:pPr marL="19049" algn="r"/>
              <a:t>‹#›</a:t>
            </a:fld>
            <a:endParaRPr lang="en-US" sz="999" dirty="0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894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7E55-45B7-4CB4-BB5F-7F25B480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76022-BEB9-7A8C-091C-85BB84180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BAB81-DCA3-8407-DD9B-44278A4F5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658E-CE97-4EDB-90DB-DFFB9626A328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A8F88-E3C2-1A7D-380F-DB98466F5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9E6DF-2A4B-6582-2FFA-5BEB75A1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44E-5396-42A1-BDEF-3E89719124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7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5DAE-D186-61C1-C8D4-66113D5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FF131-32FD-1438-B1B7-E6A76A5F2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62546-0F05-7729-2821-5AE62F46E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658E-CE97-4EDB-90DB-DFFB9626A328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FDC8A-A0F7-3C23-C6F2-40035344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01905-C85C-E1A2-DFDE-4CDA91EC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44E-5396-42A1-BDEF-3E89719124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6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B4DF-CF1C-64EA-6379-E15083A1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862E-F6F2-1102-777C-9719032C2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5CC5B-C2AD-A30D-26EA-AF37A3B9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C5CAE-9F4A-DB14-A10B-FD857BEA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658E-CE97-4EDB-90DB-DFFB9626A328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C99F4-0D3F-2F96-4B2B-24F6B828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738A6-1E48-99F9-D7E7-D3A77158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44E-5396-42A1-BDEF-3E89719124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45E4-1B31-C93F-6C0E-77B83763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E8B15-3E67-C5E6-53AE-0F6196603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58249-3986-F92F-5A5C-699A5AEAD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9C771-7D1D-9CD0-5E16-4E6BCB8B5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5F56E-1B55-5168-5F5C-841D31C5C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FFB0D-B43F-F98B-6198-2826C2AD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658E-CE97-4EDB-90DB-DFFB9626A328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9599E1-3FBE-2F0E-51EE-FCB8B832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4E6D4-AB7D-EEB5-9272-0BA0D959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44E-5396-42A1-BDEF-3E89719124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9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0B1A-C146-E80A-791D-089CC17A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38AA6-D491-5C0A-B2BB-88FF0DB0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658E-CE97-4EDB-90DB-DFFB9626A328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FFED8-895C-8112-D9E2-2F3C0888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ADE43-A86D-1C5B-639A-B5FDFB23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44E-5396-42A1-BDEF-3E89719124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4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68314-A62C-AC4D-B907-78728233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658E-CE97-4EDB-90DB-DFFB9626A328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2D793-5B9A-3014-9205-39BDA86E0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7EF05-4C74-868D-CB89-99CC7070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44E-5396-42A1-BDEF-3E89719124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1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D98B-321C-F6FC-F0F2-DC6843B5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CEA57-0377-4925-621E-7D958DF49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F3B7F-4555-407E-8D85-1E17F328A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19D56-87F4-F0EE-1E8C-6850F02B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658E-CE97-4EDB-90DB-DFFB9626A328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E38B4-02A9-921F-002F-B91761C3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04078-33F6-92A0-6C41-326BFB8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44E-5396-42A1-BDEF-3E89719124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4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F102-4583-C670-11BA-0082D3D80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56270E-E7E5-A8F3-A2FA-85F911636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7E247-53C1-0232-39B2-0868CC138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0DACE-A51D-EEFD-3A51-9C854905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658E-CE97-4EDB-90DB-DFFB9626A328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A521E-0461-EF5A-45BC-63DCA82F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E9892-12CF-43A7-50F4-475E00AB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444E-5396-42A1-BDEF-3E89719124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5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C4651-8982-F6A0-AA54-1C1732EE9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175D1-D772-AE4E-141F-A58642646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BFADD-069A-982B-290C-224A176BD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31658E-CE97-4EDB-90DB-DFFB9626A328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6646-957C-7364-E9E1-857BA6B5A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77FBF-104C-1A33-8E01-2714AB5A2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1E444E-5396-42A1-BDEF-3E89719124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6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CR.Support.Services@dhhs.nc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public-health-data-strategy/php/about/phds-milestones-2025-and-2026.html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34D30-4223-FDE4-D4B5-BA8A10B4A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349" y="213952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2025 Data Modernization Planning: Communicable Disease Branch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E0D26-81F8-4E99-C7CE-54E27CD7E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544" y="4930783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Erika Samoff, Data Modernization Strategy Lead, Jennifer Stewart, Surveillance Systems Lead, Shima Idries, Data Modernization Coordinator</a:t>
            </a:r>
          </a:p>
          <a:p>
            <a:r>
              <a:rPr lang="en-US" dirty="0"/>
              <a:t>2025 NC Public Health Data Summit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A0230-7626-66E1-A109-47C30DE98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4" y="118242"/>
            <a:ext cx="5462927" cy="2021283"/>
          </a:xfrm>
          <a:prstGeom prst="rect">
            <a:avLst/>
          </a:prstGeom>
        </p:spPr>
      </p:pic>
      <p:pic>
        <p:nvPicPr>
          <p:cNvPr id="1030" name="Picture 6" descr="Image result for Data Modernization Icon">
            <a:extLst>
              <a:ext uri="{FF2B5EF4-FFF2-40B4-BE49-F238E27FC236}">
                <a16:creationId xmlns:a16="http://schemas.microsoft.com/office/drawing/2014/main" id="{110722AD-838D-B07A-2CBA-6C606B698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27" y="0"/>
            <a:ext cx="2741319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47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E439B-9BC8-2D79-4BA6-4C909FEC9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heard about these milestones?</a:t>
            </a:r>
          </a:p>
          <a:p>
            <a:r>
              <a:rPr lang="en-US" dirty="0"/>
              <a:t>Has your jurisdiction made any changes with this in mind?</a:t>
            </a:r>
          </a:p>
        </p:txBody>
      </p:sp>
    </p:spTree>
    <p:extLst>
      <p:ext uri="{BB962C8B-B14F-4D97-AF65-F5344CB8AC3E}">
        <p14:creationId xmlns:p14="http://schemas.microsoft.com/office/powerpoint/2010/main" val="198894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190E5E-B151-031D-159E-C0FB669F881A}"/>
              </a:ext>
            </a:extLst>
          </p:cNvPr>
          <p:cNvSpPr/>
          <p:nvPr/>
        </p:nvSpPr>
        <p:spPr>
          <a:xfrm>
            <a:off x="723882" y="3697403"/>
            <a:ext cx="1731997" cy="2123355"/>
          </a:xfrm>
          <a:prstGeom prst="roundRect">
            <a:avLst/>
          </a:prstGeom>
          <a:solidFill>
            <a:srgbClr val="E6A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Offer leadership for collaborative vision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10878E-7444-5F22-AFE8-98C017BA5475}"/>
              </a:ext>
            </a:extLst>
          </p:cNvPr>
          <p:cNvSpPr/>
          <p:nvPr/>
        </p:nvSpPr>
        <p:spPr>
          <a:xfrm>
            <a:off x="2462724" y="3677693"/>
            <a:ext cx="1278910" cy="212335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Maintain Current Strengths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F9C2BF-7BA2-A38F-8B85-DE11F34FFDF0}"/>
              </a:ext>
            </a:extLst>
          </p:cNvPr>
          <p:cNvSpPr/>
          <p:nvPr/>
        </p:nvSpPr>
        <p:spPr>
          <a:xfrm>
            <a:off x="6361381" y="3677693"/>
            <a:ext cx="1731998" cy="21233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Generate new insights via new data combinations</a:t>
            </a:r>
          </a:p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03B417-6D97-572E-4306-D9FA08965B3A}"/>
              </a:ext>
            </a:extLst>
          </p:cNvPr>
          <p:cNvSpPr/>
          <p:nvPr/>
        </p:nvSpPr>
        <p:spPr>
          <a:xfrm>
            <a:off x="3748479" y="3677693"/>
            <a:ext cx="1278910" cy="21233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Improve speed and efficiency of analysis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586F4C-747A-473E-DD59-C8F656E04957}"/>
              </a:ext>
            </a:extLst>
          </p:cNvPr>
          <p:cNvSpPr/>
          <p:nvPr/>
        </p:nvSpPr>
        <p:spPr>
          <a:xfrm>
            <a:off x="9256951" y="3677693"/>
            <a:ext cx="1381845" cy="212335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Make good data available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987D62-281F-F933-4CA2-43ECFC99D6BB}"/>
              </a:ext>
            </a:extLst>
          </p:cNvPr>
          <p:cNvSpPr/>
          <p:nvPr/>
        </p:nvSpPr>
        <p:spPr>
          <a:xfrm>
            <a:off x="5034234" y="3677693"/>
            <a:ext cx="1320302" cy="21233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Improve speed and efficiency of response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A35C726-253C-8D04-595F-20A050493463}"/>
              </a:ext>
            </a:extLst>
          </p:cNvPr>
          <p:cNvSpPr/>
          <p:nvPr/>
        </p:nvSpPr>
        <p:spPr>
          <a:xfrm>
            <a:off x="8100224" y="3677693"/>
            <a:ext cx="1149882" cy="21233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whole-person health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E455C5-5574-04BE-F99E-CC1E2AB47629}"/>
              </a:ext>
            </a:extLst>
          </p:cNvPr>
          <p:cNvSpPr/>
          <p:nvPr/>
        </p:nvSpPr>
        <p:spPr>
          <a:xfrm>
            <a:off x="2217669" y="2041949"/>
            <a:ext cx="1530810" cy="1314419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Strengthen core of public health data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C2DA27-FCF1-B7B1-1D4F-2F2614A42A97}"/>
              </a:ext>
            </a:extLst>
          </p:cNvPr>
          <p:cNvSpPr/>
          <p:nvPr/>
        </p:nvSpPr>
        <p:spPr>
          <a:xfrm>
            <a:off x="3748479" y="2044012"/>
            <a:ext cx="5281221" cy="13102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/>
              <a:t>Accelerate access to analytic and automated solutions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9B1374-B00E-F26A-3456-2A4F332140F7}"/>
              </a:ext>
            </a:extLst>
          </p:cNvPr>
          <p:cNvSpPr/>
          <p:nvPr/>
        </p:nvSpPr>
        <p:spPr>
          <a:xfrm>
            <a:off x="9135360" y="2044012"/>
            <a:ext cx="1503436" cy="1310294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/>
              <a:t>Visualize and share insights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48AD0C-99D2-B43E-A36E-5FE5B35B96B3}"/>
              </a:ext>
            </a:extLst>
          </p:cNvPr>
          <p:cNvSpPr/>
          <p:nvPr/>
        </p:nvSpPr>
        <p:spPr>
          <a:xfrm>
            <a:off x="10638796" y="2041949"/>
            <a:ext cx="1530810" cy="140065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/>
              <a:t>Advance interoperable public health data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45B65-62DD-7C91-B34A-6BE77173E572}"/>
              </a:ext>
            </a:extLst>
          </p:cNvPr>
          <p:cNvSpPr txBox="1"/>
          <p:nvPr/>
        </p:nvSpPr>
        <p:spPr>
          <a:xfrm>
            <a:off x="191284" y="2226169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CDC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55D2A-2F8A-E59D-69AD-584B1224FA22}"/>
              </a:ext>
            </a:extLst>
          </p:cNvPr>
          <p:cNvSpPr txBox="1"/>
          <p:nvPr/>
        </p:nvSpPr>
        <p:spPr>
          <a:xfrm>
            <a:off x="0" y="449747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E8DF5-79E4-346D-11AF-9A9EB6FC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03" y="523240"/>
            <a:ext cx="10506456" cy="696468"/>
          </a:xfrm>
        </p:spPr>
        <p:txBody>
          <a:bodyPr anchor="b">
            <a:normAutofit/>
          </a:bodyPr>
          <a:lstStyle/>
          <a:p>
            <a:r>
              <a:rPr lang="en-US" sz="4000" dirty="0"/>
              <a:t>Communicable Disease Branch/CDC alignment</a:t>
            </a:r>
            <a:endParaRPr lang="en-US" sz="37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441D6C-0AE3-67BC-73CA-C85E830544D0}"/>
              </a:ext>
            </a:extLst>
          </p:cNvPr>
          <p:cNvSpPr/>
          <p:nvPr/>
        </p:nvSpPr>
        <p:spPr>
          <a:xfrm>
            <a:off x="10645640" y="3711973"/>
            <a:ext cx="1530810" cy="205479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/>
              <a:t>Advance interoperable public health data?</a:t>
            </a:r>
          </a:p>
        </p:txBody>
      </p:sp>
    </p:spTree>
    <p:extLst>
      <p:ext uri="{BB962C8B-B14F-4D97-AF65-F5344CB8AC3E}">
        <p14:creationId xmlns:p14="http://schemas.microsoft.com/office/powerpoint/2010/main" val="246580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2BCB-040B-FACA-EF48-96355EEC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E007F-973B-7D5E-58F8-A78CCF5AB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LHD staff engaged in strategic planning workgroups that generated our first round of priorities and our first data modernization plans</a:t>
            </a:r>
          </a:p>
          <a:p>
            <a:pPr lvl="1"/>
            <a:r>
              <a:rPr lang="en-US" dirty="0"/>
              <a:t>Reps from Mecklenburg, MTW/Pitt, Catawba, Cabarrus, Buncombe</a:t>
            </a:r>
          </a:p>
          <a:p>
            <a:r>
              <a:rPr lang="en-US" dirty="0"/>
              <a:t>Collaborative planning also engaged SLPH, Immunization</a:t>
            </a:r>
          </a:p>
          <a:p>
            <a:r>
              <a:rPr lang="en-US" dirty="0"/>
              <a:t>Haven’t done a further round of strategic planning </a:t>
            </a:r>
          </a:p>
          <a:p>
            <a:r>
              <a:rPr lang="en-US" dirty="0"/>
              <a:t>Ongoing LHD engagement via</a:t>
            </a:r>
          </a:p>
          <a:p>
            <a:pPr lvl="1"/>
            <a:r>
              <a:rPr lang="en-US" dirty="0"/>
              <a:t>Information sharing and engagement at Data Summits</a:t>
            </a:r>
          </a:p>
          <a:p>
            <a:pPr lvl="1"/>
            <a:r>
              <a:rPr lang="en-US" dirty="0"/>
              <a:t>CDB local epidemiologist meetings</a:t>
            </a:r>
          </a:p>
          <a:p>
            <a:pPr lvl="1"/>
            <a:r>
              <a:rPr lang="en-US" dirty="0"/>
              <a:t>Surveys at Communicable Disease Conference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08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65CC4-F7ED-5A97-8A0A-861C8B128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A064-7890-7B9D-C91B-A1F73EA2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48" y="-11422"/>
            <a:ext cx="10378115" cy="622073"/>
          </a:xfrm>
        </p:spPr>
        <p:txBody>
          <a:bodyPr>
            <a:normAutofit/>
          </a:bodyPr>
          <a:lstStyle/>
          <a:p>
            <a:r>
              <a:rPr lang="en-US" sz="3200" dirty="0"/>
              <a:t>Completed data modernization tasks as of December 2024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E8AB9C-18A6-D886-D39F-45B7B13F840D}"/>
              </a:ext>
            </a:extLst>
          </p:cNvPr>
          <p:cNvSpPr/>
          <p:nvPr/>
        </p:nvSpPr>
        <p:spPr>
          <a:xfrm>
            <a:off x="325143" y="2517484"/>
            <a:ext cx="3617735" cy="139425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 overlapping data needs and start to pursue linkages across data systems. Examples: HIV/syphilis with vital records; HAI with Medicaid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875773-9871-0733-D2EE-ABE2B92206BF}"/>
              </a:ext>
            </a:extLst>
          </p:cNvPr>
          <p:cNvSpPr/>
          <p:nvPr/>
        </p:nvSpPr>
        <p:spPr>
          <a:xfrm>
            <a:off x="359638" y="895453"/>
            <a:ext cx="3591790" cy="6220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Establish ECR for gonorrhea, chlamydia, and measles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8F396C-2406-DB3C-971C-4D6DD170AA24}"/>
              </a:ext>
            </a:extLst>
          </p:cNvPr>
          <p:cNvSpPr/>
          <p:nvPr/>
        </p:nvSpPr>
        <p:spPr>
          <a:xfrm>
            <a:off x="306529" y="4036938"/>
            <a:ext cx="3641584" cy="9009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 and assess NC DETECT data quality reports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66EA74-EDF4-3B34-6670-7C42BF20ED34}"/>
              </a:ext>
            </a:extLst>
          </p:cNvPr>
          <p:cNvSpPr/>
          <p:nvPr/>
        </p:nvSpPr>
        <p:spPr>
          <a:xfrm>
            <a:off x="5020073" y="3820709"/>
            <a:ext cx="2493818" cy="139425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Bring new broader data into NC DETECT</a:t>
            </a:r>
          </a:p>
          <a:p>
            <a:pPr algn="ctr"/>
            <a:r>
              <a:rPr lang="en-US" dirty="0"/>
              <a:t>Example: Helene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39EC95-F6C4-70E6-A6C4-B332FFC133D1}"/>
              </a:ext>
            </a:extLst>
          </p:cNvPr>
          <p:cNvSpPr/>
          <p:nvPr/>
        </p:nvSpPr>
        <p:spPr>
          <a:xfrm>
            <a:off x="5020073" y="807833"/>
            <a:ext cx="2493818" cy="122043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Bring new capacities into NC EDSS e.g. texting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3DBED2-6AFA-9535-8C4E-479C12DD6E0D}"/>
              </a:ext>
            </a:extLst>
          </p:cNvPr>
          <p:cNvSpPr/>
          <p:nvPr/>
        </p:nvSpPr>
        <p:spPr>
          <a:xfrm>
            <a:off x="4973329" y="2120068"/>
            <a:ext cx="2587306" cy="161473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Upgrade tracking of outbreaks for foodborne diseases and measles in NC EDSS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1A8F63-C21D-B858-BEC4-71EB1F5448BB}"/>
              </a:ext>
            </a:extLst>
          </p:cNvPr>
          <p:cNvSpPr/>
          <p:nvPr/>
        </p:nvSpPr>
        <p:spPr>
          <a:xfrm>
            <a:off x="4991642" y="5299043"/>
            <a:ext cx="2550680" cy="147137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Automate interstate notifications for CDs within NCEDSS with SC, Virginia, and Maryland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77A33A7-1935-5A4A-8B58-3A9D89FC41A7}"/>
              </a:ext>
            </a:extLst>
          </p:cNvPr>
          <p:cNvSpPr/>
          <p:nvPr/>
        </p:nvSpPr>
        <p:spPr>
          <a:xfrm>
            <a:off x="331965" y="1610609"/>
            <a:ext cx="3617736" cy="82779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Onboard 12 additional systems or facilities to send eCR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9CD6C2-63EA-2704-EF32-4E252360C367}"/>
              </a:ext>
            </a:extLst>
          </p:cNvPr>
          <p:cNvSpPr txBox="1"/>
          <p:nvPr/>
        </p:nvSpPr>
        <p:spPr>
          <a:xfrm>
            <a:off x="780771" y="451201"/>
            <a:ext cx="221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Goal 1</a:t>
            </a:r>
            <a:r>
              <a:rPr lang="en-US" dirty="0"/>
              <a:t>: </a:t>
            </a:r>
            <a:r>
              <a:rPr lang="en-US" b="1" dirty="0">
                <a:solidFill>
                  <a:schemeClr val="accent2"/>
                </a:solidFill>
              </a:rPr>
              <a:t>Strengthen</a:t>
            </a:r>
            <a:r>
              <a:rPr lang="en-US" b="1" dirty="0"/>
              <a:t> </a:t>
            </a:r>
            <a:r>
              <a:rPr lang="en-US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89E07A-890B-0F67-4CB5-97AA3849FB33}"/>
              </a:ext>
            </a:extLst>
          </p:cNvPr>
          <p:cNvSpPr txBox="1"/>
          <p:nvPr/>
        </p:nvSpPr>
        <p:spPr>
          <a:xfrm>
            <a:off x="5196753" y="438501"/>
            <a:ext cx="214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Goal 2</a:t>
            </a:r>
            <a:r>
              <a:rPr lang="en-US" dirty="0"/>
              <a:t>: </a:t>
            </a:r>
            <a:r>
              <a:rPr lang="en-US" b="1" dirty="0">
                <a:solidFill>
                  <a:schemeClr val="accent6"/>
                </a:solidFill>
              </a:rPr>
              <a:t>Accelerate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D85648-5A09-6C19-9ED4-33D635A1201C}"/>
              </a:ext>
            </a:extLst>
          </p:cNvPr>
          <p:cNvSpPr/>
          <p:nvPr/>
        </p:nvSpPr>
        <p:spPr>
          <a:xfrm>
            <a:off x="8087644" y="1288310"/>
            <a:ext cx="3617735" cy="380439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Support whole person health by training linkage to care staff to use NCCARE360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state linkage counselors and MMP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CCNC staff for exposed person and case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LHDs with higher HIV among Latino/a/x community, invite CBOs to join NCCARE360</a:t>
            </a:r>
          </a:p>
        </p:txBody>
      </p:sp>
    </p:spTree>
    <p:extLst>
      <p:ext uri="{BB962C8B-B14F-4D97-AF65-F5344CB8AC3E}">
        <p14:creationId xmlns:p14="http://schemas.microsoft.com/office/powerpoint/2010/main" val="175982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8450EC-5727-1802-7142-9C969B19AE6E}"/>
              </a:ext>
            </a:extLst>
          </p:cNvPr>
          <p:cNvSpPr/>
          <p:nvPr/>
        </p:nvSpPr>
        <p:spPr>
          <a:xfrm>
            <a:off x="1064697" y="1900237"/>
            <a:ext cx="4675051" cy="8613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Improve completeness of race and ethnicity data in NC EDSS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87A98C-301B-70E8-D098-7D5D3BF9F668}"/>
              </a:ext>
            </a:extLst>
          </p:cNvPr>
          <p:cNvSpPr/>
          <p:nvPr/>
        </p:nvSpPr>
        <p:spPr>
          <a:xfrm>
            <a:off x="977068" y="5137691"/>
            <a:ext cx="4850309" cy="8613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Make downloadable annual and quarterly data available in dashboard with added demographics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16135A-3F56-73B7-4A87-146B37536473}"/>
              </a:ext>
            </a:extLst>
          </p:cNvPr>
          <p:cNvSpPr/>
          <p:nvPr/>
        </p:nvSpPr>
        <p:spPr>
          <a:xfrm>
            <a:off x="6774291" y="3737207"/>
            <a:ext cx="4854706" cy="8613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Defined updated categories for sex/gender, race/ethnicity, and tribal affiliation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9AE9347-8AB9-C9E3-06A2-10E5547352FC}"/>
              </a:ext>
            </a:extLst>
          </p:cNvPr>
          <p:cNvSpPr/>
          <p:nvPr/>
        </p:nvSpPr>
        <p:spPr>
          <a:xfrm>
            <a:off x="1014588" y="4143733"/>
            <a:ext cx="4775268" cy="861378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Publish annual immunization compliance data to a public dashboard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58DDC3-BCC3-FEE6-A2E0-432EC61B4BA4}"/>
              </a:ext>
            </a:extLst>
          </p:cNvPr>
          <p:cNvSpPr/>
          <p:nvPr/>
        </p:nvSpPr>
        <p:spPr>
          <a:xfrm>
            <a:off x="1011398" y="2894197"/>
            <a:ext cx="4781648" cy="111695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 a dashboard template that can be rapidly adapted within 48 hours of an outbreak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DB125A-6025-A26B-F71B-33E17795F459}"/>
              </a:ext>
            </a:extLst>
          </p:cNvPr>
          <p:cNvSpPr/>
          <p:nvPr/>
        </p:nvSpPr>
        <p:spPr>
          <a:xfrm>
            <a:off x="6742246" y="2774316"/>
            <a:ext cx="4916354" cy="861378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 an aberration-detection algorithm to detect changes in disease incidence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98C063-8D38-7E99-50BC-A37AA8C1F68D}"/>
              </a:ext>
            </a:extLst>
          </p:cNvPr>
          <p:cNvSpPr txBox="1"/>
          <p:nvPr/>
        </p:nvSpPr>
        <p:spPr>
          <a:xfrm>
            <a:off x="1492981" y="1136752"/>
            <a:ext cx="190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Goal 3</a:t>
            </a:r>
            <a:r>
              <a:rPr lang="en-US" dirty="0"/>
              <a:t>: </a:t>
            </a:r>
            <a:r>
              <a:rPr lang="en-US" b="1" dirty="0">
                <a:solidFill>
                  <a:schemeClr val="accent4"/>
                </a:solidFill>
              </a:rPr>
              <a:t>Visualize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0A6006-986B-29CD-6119-83E1D1600E25}"/>
              </a:ext>
            </a:extLst>
          </p:cNvPr>
          <p:cNvSpPr txBox="1">
            <a:spLocks/>
          </p:cNvSpPr>
          <p:nvPr/>
        </p:nvSpPr>
        <p:spPr>
          <a:xfrm>
            <a:off x="317648" y="307390"/>
            <a:ext cx="10378115" cy="62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Completed data modernization tasks as of December 2024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4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5F27CF-75D7-28E0-F0BB-2882314AB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specific advances that serve community and lessons learned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841A5-DA19-20FC-7996-18CDDB876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8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19E4-E19B-770A-DFD5-50843B27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1" y="162502"/>
            <a:ext cx="10515600" cy="929410"/>
          </a:xfrm>
        </p:spPr>
        <p:txBody>
          <a:bodyPr/>
          <a:lstStyle/>
          <a:p>
            <a:r>
              <a:rPr lang="en-US" dirty="0"/>
              <a:t>Electronic Case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083A7-E57C-B9CC-A083-8A34375D3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04" y="5951336"/>
            <a:ext cx="10515600" cy="7257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cs typeface="Times New Roman" panose="02020603050405020304" pitchFamily="18" charset="0"/>
              </a:rPr>
              <a:t>Approximately </a:t>
            </a:r>
            <a:r>
              <a:rPr lang="en-US" sz="2800" b="1" dirty="0">
                <a:cs typeface="Times New Roman" panose="02020603050405020304" pitchFamily="18" charset="0"/>
              </a:rPr>
              <a:t>65%</a:t>
            </a:r>
            <a:r>
              <a:rPr lang="en-US" sz="2800" dirty="0">
                <a:cs typeface="Times New Roman" panose="02020603050405020304" pitchFamily="18" charset="0"/>
              </a:rPr>
              <a:t> of NC hospitals, along with thousands of practices and ambulatory clinics, are sending eCR data to the state.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13AA7C-A3E8-B32E-4C14-B4CEB5EB91F5}"/>
              </a:ext>
            </a:extLst>
          </p:cNvPr>
          <p:cNvGrpSpPr/>
          <p:nvPr/>
        </p:nvGrpSpPr>
        <p:grpSpPr>
          <a:xfrm>
            <a:off x="482600" y="1545497"/>
            <a:ext cx="5482642" cy="3140803"/>
            <a:chOff x="948169" y="1683977"/>
            <a:chExt cx="11161568" cy="4878098"/>
          </a:xfrm>
        </p:grpSpPr>
        <p:pic>
          <p:nvPicPr>
            <p:cNvPr id="5" name="Picture 4" descr="RCKMS">
              <a:extLst>
                <a:ext uri="{FF2B5EF4-FFF2-40B4-BE49-F238E27FC236}">
                  <a16:creationId xmlns:a16="http://schemas.microsoft.com/office/drawing/2014/main" id="{612961E6-C4C0-31BE-D394-1A01AE07C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0690" y="1683977"/>
              <a:ext cx="3415146" cy="1123085"/>
            </a:xfrm>
            <a:prstGeom prst="rect">
              <a:avLst/>
            </a:prstGeom>
          </p:spPr>
        </p:pic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144D0C9D-D219-74E8-FCA9-37E1222F956A}"/>
                </a:ext>
              </a:extLst>
            </p:cNvPr>
            <p:cNvSpPr txBox="1"/>
            <p:nvPr/>
          </p:nvSpPr>
          <p:spPr>
            <a:xfrm>
              <a:off x="948169" y="5485551"/>
              <a:ext cx="2987385" cy="69312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137160" tIns="68580" rIns="137160" bIns="6858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Lucida Sans Unicode"/>
                  <a:cs typeface="Clear Sans" panose="020B0604020202020204" charset="0"/>
                </a:rPr>
                <a:t>EMR</a:t>
              </a:r>
              <a:endParaRPr lang="en-US" sz="2000" dirty="0">
                <a:solidFill>
                  <a:schemeClr val="bg1"/>
                </a:solidFill>
                <a:latin typeface="Lucida Sans Unicode"/>
                <a:cs typeface="Clear Sans" panose="020B0604020202020204" charset="0"/>
              </a:endParaRPr>
            </a:p>
          </p:txBody>
        </p:sp>
        <p:pic>
          <p:nvPicPr>
            <p:cNvPr id="7" name="Picture 6" descr="Line icon for hospital 2212902 Vector Art at Vecteezy">
              <a:extLst>
                <a:ext uri="{FF2B5EF4-FFF2-40B4-BE49-F238E27FC236}">
                  <a16:creationId xmlns:a16="http://schemas.microsoft.com/office/drawing/2014/main" id="{7F6CED9E-A38A-130A-B0DF-DC1B1F3A3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3793" y="3852444"/>
              <a:ext cx="2381250" cy="1511013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0044C21-D0AB-AD7E-C112-B285F7BE6CE8}"/>
                </a:ext>
              </a:extLst>
            </p:cNvPr>
            <p:cNvCxnSpPr/>
            <p:nvPr/>
          </p:nvCxnSpPr>
          <p:spPr>
            <a:xfrm flipV="1">
              <a:off x="4045528" y="2823947"/>
              <a:ext cx="2074718" cy="23240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B7F8B73-902D-92CE-E053-4A37F7436A6B}"/>
                </a:ext>
              </a:extLst>
            </p:cNvPr>
            <p:cNvSpPr txBox="1"/>
            <p:nvPr/>
          </p:nvSpPr>
          <p:spPr>
            <a:xfrm>
              <a:off x="8620126" y="5485551"/>
              <a:ext cx="3489611" cy="6931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137160" tIns="68580" rIns="137160" bIns="6858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Lucida Sans Unicode"/>
                  <a:cs typeface="Clear Sans" panose="020B0604020202020204" charset="0"/>
                </a:rPr>
                <a:t>NCEDSS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76EC554-3BE1-F014-B501-91BA14294BC2}"/>
                </a:ext>
              </a:extLst>
            </p:cNvPr>
            <p:cNvCxnSpPr>
              <a:cxnSpLocks/>
            </p:cNvCxnSpPr>
            <p:nvPr/>
          </p:nvCxnSpPr>
          <p:spPr>
            <a:xfrm>
              <a:off x="6478733" y="2862045"/>
              <a:ext cx="1988124" cy="22305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EA6C8E5F-0FC0-3056-A839-0B3327B21169}"/>
                </a:ext>
              </a:extLst>
            </p:cNvPr>
            <p:cNvSpPr txBox="1"/>
            <p:nvPr/>
          </p:nvSpPr>
          <p:spPr>
            <a:xfrm rot="18660000">
              <a:off x="3097538" y="2819773"/>
              <a:ext cx="2548325" cy="1503773"/>
            </a:xfrm>
            <a:prstGeom prst="rect">
              <a:avLst/>
            </a:prstGeom>
            <a:noFill/>
          </p:spPr>
          <p:txBody>
            <a:bodyPr rot="0" spcFirstLastPara="0" vert="horz" wrap="square" lIns="137160" tIns="68580" rIns="137160" bIns="6858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atin typeface="Lucida Sans Unicode"/>
                  <a:cs typeface="Clear Sans" panose="020B0604020202020204" charset="0"/>
                </a:rPr>
                <a:t>eICR</a:t>
              </a:r>
              <a:endParaRPr lang="en-US" sz="1200" dirty="0">
                <a:latin typeface="Lucida Sans Unicode"/>
                <a:cs typeface="Clear Sans" panose="020B0604020202020204" charset="0"/>
              </a:endParaRPr>
            </a:p>
            <a:p>
              <a:pPr algn="ctr"/>
              <a:r>
                <a:rPr lang="en-US" sz="1050" dirty="0">
                  <a:latin typeface="Lucida Sans Unicode"/>
                  <a:cs typeface="Clear Sans" panose="020B0604020202020204" charset="0"/>
                </a:rPr>
                <a:t>(electronic Initial Case Report)</a:t>
              </a:r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98CFF085-067F-2E6F-8AD7-9684C360B6A2}"/>
                </a:ext>
              </a:extLst>
            </p:cNvPr>
            <p:cNvSpPr txBox="1"/>
            <p:nvPr/>
          </p:nvSpPr>
          <p:spPr>
            <a:xfrm rot="3255549">
              <a:off x="7846365" y="2231123"/>
              <a:ext cx="2719062" cy="2850901"/>
            </a:xfrm>
            <a:prstGeom prst="rect">
              <a:avLst/>
            </a:prstGeom>
            <a:noFill/>
          </p:spPr>
          <p:txBody>
            <a:bodyPr rot="0" spcFirstLastPara="0" vert="horz" wrap="square" lIns="137160" tIns="68580" rIns="137160" bIns="6858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atin typeface="Lucida Sans Unicode"/>
                  <a:cs typeface="Clear Sans" panose="020B0604020202020204" charset="0"/>
                </a:rPr>
                <a:t>eCR and RR</a:t>
              </a:r>
              <a:endParaRPr lang="en-US" sz="1100" dirty="0">
                <a:latin typeface="Lucida Sans Unicode"/>
                <a:cs typeface="Clear Sans" panose="020B0604020202020204" charset="0"/>
              </a:endParaRPr>
            </a:p>
            <a:p>
              <a:pPr algn="ctr"/>
              <a:r>
                <a:rPr lang="en-US" sz="1100" dirty="0">
                  <a:latin typeface="Lucida Sans Unicode"/>
                  <a:cs typeface="Clear Sans" panose="020B0604020202020204" charset="0"/>
                </a:rPr>
                <a:t>(electronic Case Report and Reportability Response)</a:t>
              </a:r>
            </a:p>
            <a:p>
              <a:endParaRPr lang="en-US" sz="2000" dirty="0">
                <a:latin typeface="Lucida Sans Unicode"/>
                <a:cs typeface="Clear Sans" panose="020B060402020202020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29FF2C2-166D-4F42-CC60-DF3B5B9F6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0663" y="5819992"/>
              <a:ext cx="4023013" cy="121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Multiplication Sign 13">
              <a:extLst>
                <a:ext uri="{FF2B5EF4-FFF2-40B4-BE49-F238E27FC236}">
                  <a16:creationId xmlns:a16="http://schemas.microsoft.com/office/drawing/2014/main" id="{6A82A0C2-7143-15AC-BAE4-FED6A36CEB84}"/>
                </a:ext>
              </a:extLst>
            </p:cNvPr>
            <p:cNvSpPr/>
            <p:nvPr/>
          </p:nvSpPr>
          <p:spPr>
            <a:xfrm>
              <a:off x="5554806" y="5090030"/>
              <a:ext cx="1446068" cy="1472045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/>
            </a:p>
          </p:txBody>
        </p:sp>
      </p:grpSp>
      <p:graphicFrame>
        <p:nvGraphicFramePr>
          <p:cNvPr id="16" name="Table 15" descr="Research with solid fill">
            <a:extLst>
              <a:ext uri="{FF2B5EF4-FFF2-40B4-BE49-F238E27FC236}">
                <a16:creationId xmlns:a16="http://schemas.microsoft.com/office/drawing/2014/main" id="{DCF277EC-262F-CA52-B455-1BB195A5F161}"/>
              </a:ext>
            </a:extLst>
          </p:cNvPr>
          <p:cNvGraphicFramePr>
            <a:graphicFrameLocks noGrp="1"/>
          </p:cNvGraphicFramePr>
          <p:nvPr/>
        </p:nvGraphicFramePr>
        <p:xfrm>
          <a:off x="8168164" y="562214"/>
          <a:ext cx="3446575" cy="5091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6575">
                  <a:extLst>
                    <a:ext uri="{9D8B030D-6E8A-4147-A177-3AD203B41FA5}">
                      <a16:colId xmlns:a16="http://schemas.microsoft.com/office/drawing/2014/main" val="1261047211"/>
                    </a:ext>
                  </a:extLst>
                </a:gridCol>
              </a:tblGrid>
              <a:tr h="1072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6091192"/>
                  </a:ext>
                </a:extLst>
              </a:tr>
              <a:tr h="1074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Can reduce manual data entry and provide more complete data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8151373"/>
                  </a:ext>
                </a:extLst>
              </a:tr>
              <a:tr h="1047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Provides critical clinical data from healthcare for better surveillance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4118872"/>
                  </a:ext>
                </a:extLst>
              </a:tr>
              <a:tr h="13985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Accelerates information transfer and response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4324304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B9C70D6A-E72B-D25F-F254-278EC19958B8}"/>
              </a:ext>
            </a:extLst>
          </p:cNvPr>
          <p:cNvSpPr/>
          <p:nvPr/>
        </p:nvSpPr>
        <p:spPr>
          <a:xfrm>
            <a:off x="-2212545" y="2750344"/>
            <a:ext cx="1800903" cy="1101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7" descr="Clipboard Checked with solid fill">
            <a:extLst>
              <a:ext uri="{FF2B5EF4-FFF2-40B4-BE49-F238E27FC236}">
                <a16:creationId xmlns:a16="http://schemas.microsoft.com/office/drawing/2014/main" id="{89382EA9-3DD8-B633-C21A-08F26F73E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7483" y="1696084"/>
            <a:ext cx="914400" cy="914400"/>
          </a:xfrm>
          <a:prstGeom prst="rect">
            <a:avLst/>
          </a:prstGeom>
        </p:spPr>
      </p:pic>
      <p:pic>
        <p:nvPicPr>
          <p:cNvPr id="44" name="Graphic 43" descr="Run with solid fill">
            <a:extLst>
              <a:ext uri="{FF2B5EF4-FFF2-40B4-BE49-F238E27FC236}">
                <a16:creationId xmlns:a16="http://schemas.microsoft.com/office/drawing/2014/main" id="{B7BA5311-5E80-0779-8FFE-7056E5ED6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2124" y="4025070"/>
            <a:ext cx="914400" cy="914400"/>
          </a:xfrm>
          <a:prstGeom prst="rect">
            <a:avLst/>
          </a:prstGeom>
        </p:spPr>
      </p:pic>
      <p:pic>
        <p:nvPicPr>
          <p:cNvPr id="46" name="Graphic 45" descr="Bar chart with solid fill">
            <a:extLst>
              <a:ext uri="{FF2B5EF4-FFF2-40B4-BE49-F238E27FC236}">
                <a16:creationId xmlns:a16="http://schemas.microsoft.com/office/drawing/2014/main" id="{F9CA1A35-995E-E92B-F8B7-6B861841D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10484" y="28605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8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32F11EE-03D6-81C8-6589-03F953344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013115"/>
              </p:ext>
            </p:extLst>
          </p:nvPr>
        </p:nvGraphicFramePr>
        <p:xfrm>
          <a:off x="838200" y="2820352"/>
          <a:ext cx="5759071" cy="37185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83076">
                  <a:extLst>
                    <a:ext uri="{9D8B030D-6E8A-4147-A177-3AD203B41FA5}">
                      <a16:colId xmlns:a16="http://schemas.microsoft.com/office/drawing/2014/main" val="982560061"/>
                    </a:ext>
                  </a:extLst>
                </a:gridCol>
                <a:gridCol w="2775995">
                  <a:extLst>
                    <a:ext uri="{9D8B030D-6E8A-4147-A177-3AD203B41FA5}">
                      <a16:colId xmlns:a16="http://schemas.microsoft.com/office/drawing/2014/main" val="384463243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/>
                        <a:t>What is included in an eCR?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36681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An eCR typically includes a combination of the following elements: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104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dirty="0"/>
                        <a:t>Demographics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dirty="0"/>
                        <a:t>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983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dirty="0"/>
                        <a:t>Clinical Notes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dirty="0"/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300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dirty="0"/>
                        <a:t>Reason for Visit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dirty="0"/>
                        <a:t>Medications/Treatment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999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dirty="0"/>
                        <a:t>Encounter Details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dirty="0"/>
                        <a:t>Vaccine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26457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385C2A-BF4F-18A4-4E59-0AD518E9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BEC-3686-4C79-BBD2-1834CE2FF09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A70DE-E83B-264E-F5A7-5B5B5C625886}"/>
              </a:ext>
            </a:extLst>
          </p:cNvPr>
          <p:cNvSpPr txBox="1"/>
          <p:nvPr/>
        </p:nvSpPr>
        <p:spPr>
          <a:xfrm>
            <a:off x="7607300" y="1130300"/>
            <a:ext cx="4292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to use eCR</a:t>
            </a:r>
          </a:p>
          <a:p>
            <a:r>
              <a:rPr lang="en-US" dirty="0"/>
              <a:t>Information regarding the person will update person and demographic packages</a:t>
            </a:r>
          </a:p>
          <a:p>
            <a:endParaRPr lang="en-US" dirty="0"/>
          </a:p>
          <a:p>
            <a:r>
              <a:rPr lang="en-US" dirty="0"/>
              <a:t>Report Events with eCR Activity can be used to see a list of events</a:t>
            </a:r>
          </a:p>
          <a:p>
            <a:endParaRPr lang="en-US" dirty="0"/>
          </a:p>
          <a:p>
            <a:r>
              <a:rPr lang="en-US" sz="1800" dirty="0"/>
              <a:t>For NC EDSS questions, contact the NC EDSS help desk</a:t>
            </a:r>
          </a:p>
          <a:p>
            <a:endParaRPr lang="en-US" sz="1800" dirty="0"/>
          </a:p>
          <a:p>
            <a:r>
              <a:rPr lang="en-US" sz="1800" dirty="0"/>
              <a:t>For questions about adding facilities for eCR, contact </a:t>
            </a:r>
          </a:p>
          <a:p>
            <a:r>
              <a:rPr lang="en-US" sz="1800" dirty="0"/>
              <a:t>eCR Core Team: </a:t>
            </a:r>
            <a:r>
              <a:rPr lang="en-US" sz="1800" dirty="0">
                <a:hlinkClick r:id="rId3"/>
              </a:rPr>
              <a:t>ECR.Support.Services@dhhs.nc.gov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C33D56-CF43-A4EB-A6E3-76298B2D02A0}"/>
              </a:ext>
            </a:extLst>
          </p:cNvPr>
          <p:cNvSpPr txBox="1"/>
          <p:nvPr/>
        </p:nvSpPr>
        <p:spPr>
          <a:xfrm>
            <a:off x="2047376" y="668454"/>
            <a:ext cx="42766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</a:rPr>
              <a:t>Diseases: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</a:rPr>
              <a:t>Chlamydia with medication mapping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</a:rPr>
              <a:t>Gonorrhea with medication mapping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</a:rPr>
              <a:t>Mpox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</a:rPr>
              <a:t>Measles</a:t>
            </a:r>
          </a:p>
        </p:txBody>
      </p:sp>
      <p:pic>
        <p:nvPicPr>
          <p:cNvPr id="42" name="Graphic 41" descr="Germ with solid fill">
            <a:extLst>
              <a:ext uri="{FF2B5EF4-FFF2-40B4-BE49-F238E27FC236}">
                <a16:creationId xmlns:a16="http://schemas.microsoft.com/office/drawing/2014/main" id="{5BDE00BC-41D7-D44F-649C-486ED4BC3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8645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23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921F-6152-4B6D-A84D-749D19BB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NC EDSS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351B-8DD5-76B0-BFD5-2F26AC45CC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Challenges </a:t>
            </a:r>
          </a:p>
          <a:p>
            <a:pPr marL="0" indent="0">
              <a:buNone/>
            </a:pPr>
            <a:r>
              <a:rPr lang="en-US" dirty="0"/>
              <a:t>Staffing/Money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Prioritizing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Losing funding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25E7B-506D-8711-A645-1F8CDA4CEB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Lessons</a:t>
            </a:r>
          </a:p>
          <a:p>
            <a:pPr marL="0" indent="0">
              <a:buNone/>
            </a:pPr>
            <a:r>
              <a:rPr lang="en-US" dirty="0"/>
              <a:t>Take advantage of crises</a:t>
            </a:r>
          </a:p>
          <a:p>
            <a:r>
              <a:rPr lang="en-US" dirty="0"/>
              <a:t>Temp hiring</a:t>
            </a:r>
          </a:p>
          <a:p>
            <a:r>
              <a:rPr lang="en-US" dirty="0"/>
              <a:t>Internal IT/developers</a:t>
            </a:r>
          </a:p>
          <a:p>
            <a:r>
              <a:rPr lang="en-US" dirty="0"/>
              <a:t>Role of business analysts</a:t>
            </a:r>
          </a:p>
          <a:p>
            <a:endParaRPr lang="en-US" dirty="0"/>
          </a:p>
          <a:p>
            <a:r>
              <a:rPr lang="en-US" dirty="0"/>
              <a:t>Identify group goals; everyone in the picture together</a:t>
            </a:r>
          </a:p>
          <a:p>
            <a:r>
              <a:rPr lang="en-US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928585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A6B5-4BC0-FCB2-FD41-A80E30A0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AC91B-0C59-6966-C95F-EF267897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7800" y="1533525"/>
            <a:ext cx="2781300" cy="4351338"/>
          </a:xfrm>
        </p:spPr>
        <p:txBody>
          <a:bodyPr>
            <a:normAutofit/>
          </a:bodyPr>
          <a:lstStyle/>
          <a:p>
            <a:r>
              <a:rPr lang="en-US" dirty="0"/>
              <a:t>Regions</a:t>
            </a:r>
          </a:p>
          <a:p>
            <a:endParaRPr lang="en-US" dirty="0"/>
          </a:p>
          <a:p>
            <a:r>
              <a:rPr lang="en-US" dirty="0"/>
              <a:t>Demographics</a:t>
            </a:r>
          </a:p>
          <a:p>
            <a:endParaRPr lang="en-US" dirty="0"/>
          </a:p>
          <a:p>
            <a:r>
              <a:rPr lang="en-US" dirty="0"/>
              <a:t>Quarterly data</a:t>
            </a:r>
          </a:p>
          <a:p>
            <a:endParaRPr lang="en-US" dirty="0"/>
          </a:p>
          <a:p>
            <a:r>
              <a:rPr lang="en-US" dirty="0"/>
              <a:t>Preliminary annual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E446F-6203-7B95-559C-F45B92774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67" y="1654175"/>
            <a:ext cx="8091042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0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54D8B-6687-7D15-B307-B908AB9D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Modernization: how to co-create?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E4826-8DC8-2856-F65D-8A0A16A9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“Data Modernization” is named for a CDC strategy and funding stream</a:t>
            </a:r>
          </a:p>
          <a:p>
            <a:pPr lvl="1"/>
            <a:r>
              <a:rPr lang="en-US" dirty="0"/>
              <a:t>A big chunk is for things in the NC DPH epi section (communicable diseases, immunization, syndromic surveillance)</a:t>
            </a:r>
          </a:p>
          <a:p>
            <a:pPr lvl="1"/>
            <a:r>
              <a:rPr lang="en-US" dirty="0"/>
              <a:t>The rest is for overall infrastructure to the state</a:t>
            </a:r>
          </a:p>
          <a:p>
            <a:pPr lvl="1"/>
            <a:endParaRPr lang="en-US" dirty="0"/>
          </a:p>
          <a:p>
            <a:r>
              <a:rPr lang="en-US" dirty="0"/>
              <a:t>More broadly, we are all trying to learn the lessons of the pandemic and take advantage of software advances</a:t>
            </a:r>
          </a:p>
          <a:p>
            <a:endParaRPr lang="en-US" dirty="0"/>
          </a:p>
          <a:p>
            <a:r>
              <a:rPr lang="en-US" dirty="0"/>
              <a:t>Despite all our silos, we are working on the same project. So, how do we arrive at co-creating?</a:t>
            </a:r>
          </a:p>
        </p:txBody>
      </p:sp>
    </p:spTree>
    <p:extLst>
      <p:ext uri="{BB962C8B-B14F-4D97-AF65-F5344CB8AC3E}">
        <p14:creationId xmlns:p14="http://schemas.microsoft.com/office/powerpoint/2010/main" val="3773222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7E4B7-D58F-3963-DFD3-D8582229A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1034C-F16C-3270-AFBF-35015BAD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5EED-1B33-655E-A3C7-29DD8A6118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Challenges </a:t>
            </a:r>
          </a:p>
          <a:p>
            <a:pPr marL="0" indent="0">
              <a:buNone/>
            </a:pPr>
            <a:r>
              <a:rPr lang="en-US" dirty="0"/>
              <a:t>Staffing/Money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User feedback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EB52-220F-642C-72F0-A6C3C40ABA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Lessons</a:t>
            </a:r>
          </a:p>
          <a:p>
            <a:r>
              <a:rPr lang="en-US" dirty="0"/>
              <a:t>Most dashboarding can be learned by current staff </a:t>
            </a:r>
          </a:p>
          <a:p>
            <a:r>
              <a:rPr lang="en-US" dirty="0"/>
              <a:t>Big upfront effort, then maintenance is lower</a:t>
            </a:r>
          </a:p>
          <a:p>
            <a:endParaRPr lang="en-US" dirty="0"/>
          </a:p>
          <a:p>
            <a:r>
              <a:rPr lang="en-US" dirty="0"/>
              <a:t>Web support should provide access to click data</a:t>
            </a:r>
          </a:p>
          <a:p>
            <a:r>
              <a:rPr lang="en-US" dirty="0"/>
              <a:t>User testing </a:t>
            </a:r>
          </a:p>
        </p:txBody>
      </p:sp>
    </p:spTree>
    <p:extLst>
      <p:ext uri="{BB962C8B-B14F-4D97-AF65-F5344CB8AC3E}">
        <p14:creationId xmlns:p14="http://schemas.microsoft.com/office/powerpoint/2010/main" val="1680919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9623-3CA0-3CC2-F66F-4B9156093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Texting for communicable disease response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D4A1BC-8521-D5BF-8BDE-4AE9BC096825}"/>
              </a:ext>
            </a:extLst>
          </p:cNvPr>
          <p:cNvGrpSpPr/>
          <p:nvPr/>
        </p:nvGrpSpPr>
        <p:grpSpPr>
          <a:xfrm>
            <a:off x="450171" y="1707500"/>
            <a:ext cx="11625920" cy="4646120"/>
            <a:chOff x="450171" y="2852362"/>
            <a:chExt cx="11625920" cy="4646120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675B5BE6-7FDC-5A54-187B-638CCDDEDBD5}"/>
                </a:ext>
              </a:extLst>
            </p:cNvPr>
            <p:cNvSpPr/>
            <p:nvPr/>
          </p:nvSpPr>
          <p:spPr>
            <a:xfrm rot="20036744">
              <a:off x="4845050" y="2914405"/>
              <a:ext cx="3238500" cy="3376612"/>
            </a:xfrm>
            <a:prstGeom prst="arc">
              <a:avLst/>
            </a:prstGeom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64BAEA3-71D8-FBC5-D333-8EA75E621517}"/>
                </a:ext>
              </a:extLst>
            </p:cNvPr>
            <p:cNvGrpSpPr/>
            <p:nvPr/>
          </p:nvGrpSpPr>
          <p:grpSpPr>
            <a:xfrm>
              <a:off x="450171" y="2852362"/>
              <a:ext cx="11625920" cy="4646120"/>
              <a:chOff x="566080" y="2763462"/>
              <a:chExt cx="11625920" cy="464612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76B4C6-D305-212C-A20A-ACBD1BAC1647}"/>
                  </a:ext>
                </a:extLst>
              </p:cNvPr>
              <p:cNvSpPr txBox="1"/>
              <p:nvPr/>
            </p:nvSpPr>
            <p:spPr>
              <a:xfrm>
                <a:off x="4892303" y="4547260"/>
                <a:ext cx="28321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Non-specific automated message sent directing to website 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Eventually hoping to send survey with confidential data capture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9D10D86-B6DC-EE73-7ADA-F3FC2FE67B96}"/>
                  </a:ext>
                </a:extLst>
              </p:cNvPr>
              <p:cNvGrpSpPr/>
              <p:nvPr/>
            </p:nvGrpSpPr>
            <p:grpSpPr>
              <a:xfrm>
                <a:off x="566080" y="2763462"/>
                <a:ext cx="11625920" cy="4240053"/>
                <a:chOff x="464480" y="2742963"/>
                <a:chExt cx="11625920" cy="4240053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23296BA-0B19-9BEA-3244-76AFBF5E832E}"/>
                    </a:ext>
                  </a:extLst>
                </p:cNvPr>
                <p:cNvSpPr/>
                <p:nvPr/>
              </p:nvSpPr>
              <p:spPr>
                <a:xfrm>
                  <a:off x="464480" y="4748036"/>
                  <a:ext cx="1955800" cy="1755775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BD6380C-1B85-F3E9-A333-6A2C381DA250}"/>
                    </a:ext>
                  </a:extLst>
                </p:cNvPr>
                <p:cNvSpPr txBox="1"/>
                <p:nvPr/>
              </p:nvSpPr>
              <p:spPr>
                <a:xfrm>
                  <a:off x="1139137" y="2898448"/>
                  <a:ext cx="2871660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lvl="0" indent="-285750">
                    <a:buFont typeface="Arial" panose="020B0604020202020204" pitchFamily="34" charset="0"/>
                    <a:buChar char="•"/>
                  </a:pPr>
                  <a:r>
                    <a:rPr lang="en-US" sz="2000" dirty="0"/>
                    <a:t>Priority case of disease identified in NC EDSS</a:t>
                  </a:r>
                </a:p>
                <a:p>
                  <a:pPr marL="285750" lvl="0" indent="-285750">
                    <a:buFont typeface="Arial" panose="020B0604020202020204" pitchFamily="34" charset="0"/>
                    <a:buChar char="•"/>
                  </a:pPr>
                  <a:r>
                    <a:rPr lang="en-US" sz="2000" dirty="0"/>
                    <a:t>Phone number available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sz="2000" dirty="0"/>
                </a:p>
              </p:txBody>
            </p:sp>
            <p:sp>
              <p:nvSpPr>
                <p:cNvPr id="19" name="Arc 18">
                  <a:extLst>
                    <a:ext uri="{FF2B5EF4-FFF2-40B4-BE49-F238E27FC236}">
                      <a16:creationId xmlns:a16="http://schemas.microsoft.com/office/drawing/2014/main" id="{B1A3C27B-18BC-BFD9-11C9-A33D8C5A920C}"/>
                    </a:ext>
                  </a:extLst>
                </p:cNvPr>
                <p:cNvSpPr/>
                <p:nvPr/>
              </p:nvSpPr>
              <p:spPr>
                <a:xfrm rot="1188579" flipV="1">
                  <a:off x="1690170" y="2742963"/>
                  <a:ext cx="2771207" cy="2875853"/>
                </a:xfrm>
                <a:prstGeom prst="arc">
                  <a:avLst/>
                </a:prstGeom>
                <a:ln w="571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14F63387-D6B3-0BBB-0EEB-6AB76AFE7DD6}"/>
                    </a:ext>
                  </a:extLst>
                </p:cNvPr>
                <p:cNvSpPr/>
                <p:nvPr/>
              </p:nvSpPr>
              <p:spPr>
                <a:xfrm>
                  <a:off x="3870226" y="2830699"/>
                  <a:ext cx="1955800" cy="1755775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69B1AA9-E783-F948-A5F2-0BDFEEC5D7BB}"/>
                    </a:ext>
                  </a:extLst>
                </p:cNvPr>
                <p:cNvSpPr txBox="1"/>
                <p:nvPr/>
              </p:nvSpPr>
              <p:spPr>
                <a:xfrm>
                  <a:off x="9625194" y="4120694"/>
                  <a:ext cx="2465206" cy="286232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lvl="0" indent="-285750">
                    <a:buFont typeface="Arial" panose="020B0604020202020204" pitchFamily="34" charset="0"/>
                    <a:buChar char="•"/>
                  </a:pPr>
                  <a:r>
                    <a:rPr lang="en-US" sz="2000" dirty="0"/>
                    <a:t>Patient accesses information resources including how to access treatment</a:t>
                  </a:r>
                </a:p>
                <a:p>
                  <a:pPr marL="285750" lvl="0" indent="-285750">
                    <a:buFont typeface="Arial" panose="020B0604020202020204" pitchFamily="34" charset="0"/>
                    <a:buChar char="•"/>
                  </a:pPr>
                  <a:r>
                    <a:rPr lang="en-US" sz="2000" dirty="0"/>
                    <a:t>Eventually hoping to capture patient exposures in NC EDSS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C2CD617-7CF2-D971-FC3A-8C841FD6C891}"/>
                    </a:ext>
                  </a:extLst>
                </p:cNvPr>
                <p:cNvSpPr/>
                <p:nvPr/>
              </p:nvSpPr>
              <p:spPr>
                <a:xfrm>
                  <a:off x="7682641" y="3870149"/>
                  <a:ext cx="1955800" cy="1755775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D04CC0"/>
                    </a:solidFill>
                  </a:endParaRPr>
                </a:p>
              </p:txBody>
            </p:sp>
          </p:grp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F10C83-2A4A-4EE1-E030-B0FFDBBD1CC8}"/>
              </a:ext>
            </a:extLst>
          </p:cNvPr>
          <p:cNvSpPr txBox="1"/>
          <p:nvPr/>
        </p:nvSpPr>
        <p:spPr>
          <a:xfrm>
            <a:off x="196171" y="602021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Anyone doing this locally? </a:t>
            </a:r>
          </a:p>
        </p:txBody>
      </p:sp>
      <p:pic>
        <p:nvPicPr>
          <p:cNvPr id="32" name="Graphic 31" descr="Germ with solid fill">
            <a:extLst>
              <a:ext uri="{FF2B5EF4-FFF2-40B4-BE49-F238E27FC236}">
                <a16:creationId xmlns:a16="http://schemas.microsoft.com/office/drawing/2014/main" id="{66B325F8-55DC-21F6-5D48-2F318E8B9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539" y="4109655"/>
            <a:ext cx="914400" cy="914400"/>
          </a:xfrm>
          <a:prstGeom prst="rect">
            <a:avLst/>
          </a:prstGeom>
        </p:spPr>
      </p:pic>
      <p:pic>
        <p:nvPicPr>
          <p:cNvPr id="34" name="Graphic 33" descr="Chat bubble with solid fill">
            <a:extLst>
              <a:ext uri="{FF2B5EF4-FFF2-40B4-BE49-F238E27FC236}">
                <a16:creationId xmlns:a16="http://schemas.microsoft.com/office/drawing/2014/main" id="{AB2F8065-B0DC-9B54-9BDA-A6C59F6C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8347" y="2281255"/>
            <a:ext cx="914400" cy="914400"/>
          </a:xfrm>
          <a:prstGeom prst="rect">
            <a:avLst/>
          </a:prstGeom>
        </p:spPr>
      </p:pic>
      <p:pic>
        <p:nvPicPr>
          <p:cNvPr id="36" name="Graphic 35" descr="Medicine outline">
            <a:extLst>
              <a:ext uri="{FF2B5EF4-FFF2-40B4-BE49-F238E27FC236}">
                <a16:creationId xmlns:a16="http://schemas.microsoft.com/office/drawing/2014/main" id="{C9C12C5A-7A14-B4B5-1592-175572485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96666" y="32679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55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318BB-E306-C7C9-36C5-0FFF2226C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7B70-4B9F-5C25-90A1-32FDADBB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Texting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B9385-B975-FE93-2C40-C33B3632B7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Challenges </a:t>
            </a:r>
          </a:p>
          <a:p>
            <a:pPr marL="0" indent="0">
              <a:buNone/>
            </a:pPr>
            <a:r>
              <a:rPr lang="en-US" dirty="0"/>
              <a:t>Really new technology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Has to integrate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Legal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Communications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B0399-BD2E-D84B-B025-798690BE38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Lessons</a:t>
            </a:r>
          </a:p>
          <a:p>
            <a:pPr marL="0" indent="0">
              <a:buNone/>
            </a:pPr>
            <a:r>
              <a:rPr lang="en-US" dirty="0"/>
              <a:t>Move at the speed of trust … and contracts</a:t>
            </a:r>
          </a:p>
          <a:p>
            <a:pPr marL="0" indent="0">
              <a:buNone/>
            </a:pPr>
            <a:r>
              <a:rPr lang="en-US" dirty="0"/>
              <a:t>Move at the speed of development, coordination takes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Move at the speed of legal advice</a:t>
            </a:r>
          </a:p>
          <a:p>
            <a:pPr marL="0" indent="0">
              <a:buNone/>
            </a:pPr>
            <a:r>
              <a:rPr lang="en-US" dirty="0"/>
              <a:t>Agencies, providers, public</a:t>
            </a:r>
          </a:p>
        </p:txBody>
      </p:sp>
    </p:spTree>
    <p:extLst>
      <p:ext uri="{BB962C8B-B14F-4D97-AF65-F5344CB8AC3E}">
        <p14:creationId xmlns:p14="http://schemas.microsoft.com/office/powerpoint/2010/main" val="3360699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C724-9F2A-1214-5182-8353FECB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Workshop: What has blocked software improvements in your setting, and did you fix it?</a:t>
            </a:r>
            <a:br>
              <a:rPr lang="en-US" dirty="0"/>
            </a:br>
            <a:r>
              <a:rPr lang="en-US" i="1" dirty="0"/>
              <a:t>Notes from discussion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294651-7777-6357-8B02-0E136D8B2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522882"/>
              </p:ext>
            </p:extLst>
          </p:nvPr>
        </p:nvGraphicFramePr>
        <p:xfrm>
          <a:off x="1244600" y="1893781"/>
          <a:ext cx="9702800" cy="459909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851400">
                  <a:extLst>
                    <a:ext uri="{9D8B030D-6E8A-4147-A177-3AD203B41FA5}">
                      <a16:colId xmlns:a16="http://schemas.microsoft.com/office/drawing/2014/main" val="21551507"/>
                    </a:ext>
                  </a:extLst>
                </a:gridCol>
                <a:gridCol w="4851400">
                  <a:extLst>
                    <a:ext uri="{9D8B030D-6E8A-4147-A177-3AD203B41FA5}">
                      <a16:colId xmlns:a16="http://schemas.microsoft.com/office/drawing/2014/main" val="1682015090"/>
                    </a:ext>
                  </a:extLst>
                </a:gridCol>
              </a:tblGrid>
              <a:tr h="5757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561914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r>
                        <a:rPr lang="en-US" dirty="0"/>
                        <a:t> Software change not nimble enough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Tracked it on paper</a:t>
                      </a:r>
                    </a:p>
                    <a:p>
                      <a:r>
                        <a:rPr lang="en-US" dirty="0"/>
                        <a:t>Increase developer time/access by moving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368539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r>
                        <a:rPr lang="en-US" dirty="0"/>
                        <a:t>So many changes so 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 staff: training, future-oriented conversations, someone with 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38534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r>
                        <a:rPr lang="en-US" dirty="0"/>
                        <a:t>Interoperability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Double documentation</a:t>
                      </a:r>
                    </a:p>
                    <a:p>
                      <a:r>
                        <a:rPr lang="en-US" dirty="0"/>
                        <a:t>API  where NC EDSS can receive a call from local software or nightly data download not bounded by disease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785721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r>
                        <a:rPr lang="en-US" dirty="0"/>
                        <a:t>Getting data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Double documentation</a:t>
                      </a:r>
                    </a:p>
                    <a:p>
                      <a:r>
                        <a:rPr lang="en-US"/>
                        <a:t>Power automate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593963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IT resources effectively; ask for what you want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392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980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259C-EBE1-26CC-F141-700092B7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2025: Workshopping data modernization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F5B1F-89A9-A2E9-297E-27B26DCAF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4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C292-5344-7BBB-117C-F3D78225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264695"/>
            <a:ext cx="7315200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LHD input:</a:t>
            </a:r>
            <a:br>
              <a:rPr lang="en-US" sz="4000" dirty="0"/>
            </a:br>
            <a:r>
              <a:rPr lang="en-US" sz="4000" dirty="0"/>
              <a:t>Comments from CDB Conference’25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4428A-F7D7-894E-0A52-20DB6252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649"/>
            <a:ext cx="10515600" cy="4767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Key takeaway</a:t>
            </a:r>
            <a:r>
              <a:rPr lang="en-US" dirty="0"/>
              <a:t>: Leadership needed to clarify what are local roles in data modernization and what are state.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Barriers</a:t>
            </a:r>
            <a:r>
              <a:rPr lang="en-US" b="1" dirty="0"/>
              <a:t> </a:t>
            </a:r>
            <a:r>
              <a:rPr lang="en-US" dirty="0"/>
              <a:t>to DM named at CD conference: </a:t>
            </a:r>
          </a:p>
          <a:p>
            <a:pPr marL="914400" lvl="1" indent="-457200">
              <a:buAutoNum type="arabicParenR"/>
            </a:pPr>
            <a:r>
              <a:rPr lang="en-US" dirty="0"/>
              <a:t>Availability and siloing of funds</a:t>
            </a:r>
          </a:p>
          <a:p>
            <a:pPr marL="914400" lvl="1" indent="-457200">
              <a:buAutoNum type="arabicParenR"/>
            </a:pPr>
            <a:r>
              <a:rPr lang="en-US" dirty="0"/>
              <a:t>Siloing of data systems</a:t>
            </a:r>
          </a:p>
          <a:p>
            <a:pPr marL="914400" lvl="1" indent="-457200">
              <a:buAutoNum type="arabicParenR" startAt="3"/>
            </a:pPr>
            <a:r>
              <a:rPr lang="en-US" dirty="0"/>
              <a:t>Staff competency</a:t>
            </a:r>
          </a:p>
          <a:p>
            <a:pPr marL="914400" lvl="1" indent="-457200">
              <a:buAutoNum type="arabicParenR" startAt="3"/>
            </a:pPr>
            <a:r>
              <a:rPr lang="en-US" dirty="0"/>
              <a:t>Firewalls/security</a:t>
            </a:r>
          </a:p>
          <a:p>
            <a:pPr marL="914400" lvl="1" indent="-457200">
              <a:buAutoNum type="arabicParenR" startAt="3"/>
            </a:pPr>
            <a:r>
              <a:rPr lang="en-US" dirty="0"/>
              <a:t>Can’t access NCEDSS for surrounding counties if patient treated at LHD</a:t>
            </a:r>
          </a:p>
          <a:p>
            <a:pPr marL="914400" lvl="1" indent="-457200">
              <a:buAutoNum type="arabicParenR" startAt="3"/>
            </a:pPr>
            <a:r>
              <a:rPr lang="en-US" dirty="0"/>
              <a:t>EMRs that are intuitive and function with public health services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Desires</a:t>
            </a:r>
          </a:p>
          <a:p>
            <a:pPr lvl="1"/>
            <a:r>
              <a:rPr lang="en-US" dirty="0"/>
              <a:t>Ability to access hospital records/EHR/access to patient charts</a:t>
            </a:r>
            <a:r>
              <a:rPr lang="en-US" b="1" dirty="0"/>
              <a:t> (most frequently mentioned request)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0E146-D0C2-D141-722A-B6800C04DC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229"/>
          <a:stretch/>
        </p:blipFill>
        <p:spPr>
          <a:xfrm>
            <a:off x="7739743" y="0"/>
            <a:ext cx="4452257" cy="16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91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EE5B0-48EB-6F53-A63B-1E7F979E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DMI Funding Resources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7B460A-7A53-0561-08E2-BEEAC8A84B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836502"/>
              </p:ext>
            </p:extLst>
          </p:nvPr>
        </p:nvGraphicFramePr>
        <p:xfrm>
          <a:off x="838200" y="1499054"/>
          <a:ext cx="10400414" cy="475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207">
                  <a:extLst>
                    <a:ext uri="{9D8B030D-6E8A-4147-A177-3AD203B41FA5}">
                      <a16:colId xmlns:a16="http://schemas.microsoft.com/office/drawing/2014/main" val="2663629048"/>
                    </a:ext>
                  </a:extLst>
                </a:gridCol>
                <a:gridCol w="5200207">
                  <a:extLst>
                    <a:ext uri="{9D8B030D-6E8A-4147-A177-3AD203B41FA5}">
                      <a16:colId xmlns:a16="http://schemas.microsoft.com/office/drawing/2014/main" val="2086593307"/>
                    </a:ext>
                  </a:extLst>
                </a:gridCol>
              </a:tblGrid>
              <a:tr h="540701">
                <a:tc>
                  <a:txBody>
                    <a:bodyPr/>
                    <a:lstStyle/>
                    <a:p>
                      <a:r>
                        <a:rPr lang="en-US" sz="2000" dirty="0"/>
                        <a:t>Current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/>
                        <a:t>End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760556"/>
                  </a:ext>
                </a:extLst>
              </a:tr>
              <a:tr h="1409793">
                <a:tc>
                  <a:txBody>
                    <a:bodyPr/>
                    <a:lstStyle/>
                    <a:p>
                      <a:r>
                        <a:rPr lang="en-US" sz="2000" dirty="0"/>
                        <a:t>Base ELC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/>
                        <a:t>Period 1: ends July 31st, 2025</a:t>
                      </a:r>
                    </a:p>
                    <a:p>
                      <a:pPr lvl="0">
                        <a:buNone/>
                      </a:pPr>
                      <a:r>
                        <a:rPr lang="en-US" sz="2000" dirty="0"/>
                        <a:t>Next period: Aug 31 – July 31st</a:t>
                      </a:r>
                    </a:p>
                    <a:p>
                      <a:pPr lvl="0">
                        <a:buNone/>
                      </a:pPr>
                      <a:r>
                        <a:rPr lang="en-US" sz="2000" dirty="0"/>
                        <a:t>End: July 31st 2029</a:t>
                      </a:r>
                    </a:p>
                    <a:p>
                      <a:pPr lvl="0">
                        <a:buNone/>
                      </a:pPr>
                      <a:r>
                        <a:rPr lang="en-US" sz="2000" dirty="0"/>
                        <a:t>5-year 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128205"/>
                  </a:ext>
                </a:extLst>
              </a:tr>
              <a:tr h="540701">
                <a:tc>
                  <a:txBody>
                    <a:bodyPr/>
                    <a:lstStyle/>
                    <a:p>
                      <a:r>
                        <a:rPr lang="en-US" sz="2000" dirty="0"/>
                        <a:t>Enhancing Detection (HH)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/>
                        <a:t>Ends: July 31st,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31918"/>
                  </a:ext>
                </a:extLst>
              </a:tr>
              <a:tr h="7540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/>
                        <a:t>Enhancing Detection Expansion (P5)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/>
                        <a:t>Ends: July 31st,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160081"/>
                  </a:ext>
                </a:extLst>
              </a:tr>
              <a:tr h="5407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/>
                        <a:t>CARES (WT)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/>
                        <a:t>Ends: July 31st,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683091"/>
                  </a:ext>
                </a:extLst>
              </a:tr>
              <a:tr h="5407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/>
                        <a:t>DMI1 (8V)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/>
                        <a:t>Ends: July 31st, 2026*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800278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/>
                        <a:t>DMI2 (N9)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/>
                        <a:t>Ends: July 31st, 2027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74511"/>
                  </a:ext>
                </a:extLst>
              </a:tr>
            </a:tbl>
          </a:graphicData>
        </a:graphic>
      </p:graphicFrame>
      <p:sp>
        <p:nvSpPr>
          <p:cNvPr id="3" name="Lightning Bolt 2">
            <a:extLst>
              <a:ext uri="{FF2B5EF4-FFF2-40B4-BE49-F238E27FC236}">
                <a16:creationId xmlns:a16="http://schemas.microsoft.com/office/drawing/2014/main" id="{85946734-5B03-C640-1CF0-CC4ACD1E87FA}"/>
              </a:ext>
            </a:extLst>
          </p:cNvPr>
          <p:cNvSpPr/>
          <p:nvPr/>
        </p:nvSpPr>
        <p:spPr>
          <a:xfrm>
            <a:off x="779678" y="3657086"/>
            <a:ext cx="10292576" cy="1325563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0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CBB0-4B8B-DC96-5EBA-AD2FC8FF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with Health Information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DBBD0-3909-7D87-38AD-CADF85288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Strengthens the core of public health data; is a route to interoperability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LHDs can join the HIE for free</a:t>
            </a:r>
          </a:p>
          <a:p>
            <a:r>
              <a:rPr lang="en-US" dirty="0"/>
              <a:t>Access clinical care information</a:t>
            </a:r>
          </a:p>
          <a:p>
            <a:r>
              <a:rPr lang="en-US" dirty="0"/>
              <a:t>Support continuity of care for clients/patients</a:t>
            </a:r>
          </a:p>
          <a:p>
            <a:r>
              <a:rPr lang="en-US" dirty="0"/>
              <a:t>Find information to contribute to public health reporting activities</a:t>
            </a:r>
          </a:p>
          <a:p>
            <a:r>
              <a:rPr lang="en-US" dirty="0"/>
              <a:t>Can support electronic laboratory reporting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01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C4EC7-3720-1291-9AB7-34F03716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already building together?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9B2E4-DAF3-F121-2DD3-425E5CC0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Automating communicable disease case record information flow to LHDs and back via NC HealthConnex, NC EDSS</a:t>
            </a:r>
          </a:p>
          <a:p>
            <a:endParaRPr lang="en-US" dirty="0"/>
          </a:p>
          <a:p>
            <a:r>
              <a:rPr lang="en-US" dirty="0"/>
              <a:t>Sharing county-level data via NCD3 quarterly dashboard (required NCALHD buy-in, has NCALHD user feedback group)</a:t>
            </a:r>
          </a:p>
          <a:p>
            <a:endParaRPr lang="en-US" dirty="0"/>
          </a:p>
          <a:p>
            <a:r>
              <a:rPr lang="en-US" dirty="0"/>
              <a:t>Offering whole-person health collaboration via NCCARE360</a:t>
            </a:r>
          </a:p>
        </p:txBody>
      </p:sp>
    </p:spTree>
    <p:extLst>
      <p:ext uri="{BB962C8B-B14F-4D97-AF65-F5344CB8AC3E}">
        <p14:creationId xmlns:p14="http://schemas.microsoft.com/office/powerpoint/2010/main" val="3791069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E388-BB46-74EB-FD3E-B4CF4578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5338"/>
            <a:ext cx="10515600" cy="2852737"/>
          </a:xfrm>
        </p:spPr>
        <p:txBody>
          <a:bodyPr>
            <a:noAutofit/>
          </a:bodyPr>
          <a:lstStyle/>
          <a:p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Workshop:</a:t>
            </a:r>
            <a:br>
              <a:rPr lang="en-US" sz="4400" dirty="0"/>
            </a:br>
            <a:r>
              <a:rPr lang="en-US" sz="4400" dirty="0"/>
              <a:t> - Identify a goal that involves multiple agencies and could include some kind of co-creation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 - Identify the first barrier you expect to encounter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 - Identify what might be a solution</a:t>
            </a:r>
          </a:p>
        </p:txBody>
      </p:sp>
    </p:spTree>
    <p:extLst>
      <p:ext uri="{BB962C8B-B14F-4D97-AF65-F5344CB8AC3E}">
        <p14:creationId xmlns:p14="http://schemas.microsoft.com/office/powerpoint/2010/main" val="157865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D3C5-E3A9-BAA3-923F-F2ABD50E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938B1B-22A2-65B5-41C3-35A7A338C8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549340"/>
              </p:ext>
            </p:extLst>
          </p:nvPr>
        </p:nvGraphicFramePr>
        <p:xfrm>
          <a:off x="838200" y="1320800"/>
          <a:ext cx="10515600" cy="485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448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1EEA-2459-A036-A045-45D74423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categories of improving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BB0E-C1A2-705E-2602-ACCA6F280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34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Have an AI use policy that requires human review of all products with AI contributions</a:t>
            </a:r>
          </a:p>
          <a:p>
            <a:r>
              <a:rPr lang="en-US" sz="1600" dirty="0">
                <a:ea typeface="Aptos" panose="020B0004020202020204" pitchFamily="34" charset="0"/>
                <a:cs typeface="Times New Roman" panose="02020603050405020304" pitchFamily="18" charset="0"/>
              </a:rPr>
              <a:t>From perplexity.ai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7150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inter"/>
                <a:cs typeface="inter"/>
              </a:rPr>
              <a:t>Modernize Legacy System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7150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inter"/>
                <a:cs typeface="inter"/>
              </a:rPr>
              <a:t>Strengthen Security and Compliance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7150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inter"/>
                <a:cs typeface="inter"/>
              </a:rPr>
              <a:t>Enhance Data Interoperability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7150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inter"/>
                <a:cs typeface="inter"/>
              </a:rPr>
              <a:t>Improve User Interface and Experience</a:t>
            </a:r>
            <a:endParaRPr lang="en-US" altLang="en-US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inter"/>
                <a:cs typeface="inter"/>
              </a:rPr>
              <a:t>5. Automate Routine Workflows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inter"/>
                <a:cs typeface="inter"/>
              </a:rPr>
              <a:t>6. Implement Comprehensive Training Program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inter"/>
                <a:cs typeface="inter"/>
              </a:rPr>
              <a:t> to maximize system utilization, minimize errors, and boost confidence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inter"/>
                <a:cs typeface="inter"/>
              </a:rPr>
              <a:t>7. Leverage Cloud Computing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inter"/>
                <a:cs typeface="inter"/>
              </a:rPr>
              <a:t>8. Integrate Advanced Analytics and Reporting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inter"/>
                <a:cs typeface="inter"/>
              </a:rPr>
              <a:t>9. Foster Effective Patient-Provider Communication: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inter"/>
                <a:cs typeface="inter"/>
              </a:rPr>
              <a:t>Enable features such as secure messaging, telehealth, and real-time updates to keep patients engaged and informed, improving satisfaction and outcomes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inter"/>
                <a:cs typeface="inter"/>
              </a:rPr>
              <a:t>10. Educate yourself on what’s possible to regularly update and optimize systems</a:t>
            </a:r>
            <a:endParaRPr lang="en-US" sz="16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573FF-BCD3-797B-34AD-E789E8420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" name="Picture 6" descr="Leadership vs management cartoon - Business Illustrator">
            <a:extLst>
              <a:ext uri="{FF2B5EF4-FFF2-40B4-BE49-F238E27FC236}">
                <a16:creationId xmlns:a16="http://schemas.microsoft.com/office/drawing/2014/main" id="{F352F3A6-A082-207E-7093-73291C9E8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5813"/>
            <a:ext cx="4762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69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B38FE-A580-1F2B-0C4C-51CCDBB7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approaches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461389-898D-A51A-5221-3692B682A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66057"/>
              </p:ext>
            </p:extLst>
          </p:nvPr>
        </p:nvGraphicFramePr>
        <p:xfrm>
          <a:off x="501649" y="1900766"/>
          <a:ext cx="11188701" cy="403013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729567">
                  <a:extLst>
                    <a:ext uri="{9D8B030D-6E8A-4147-A177-3AD203B41FA5}">
                      <a16:colId xmlns:a16="http://schemas.microsoft.com/office/drawing/2014/main" val="21551507"/>
                    </a:ext>
                  </a:extLst>
                </a:gridCol>
                <a:gridCol w="3729567">
                  <a:extLst>
                    <a:ext uri="{9D8B030D-6E8A-4147-A177-3AD203B41FA5}">
                      <a16:colId xmlns:a16="http://schemas.microsoft.com/office/drawing/2014/main" val="1682015090"/>
                    </a:ext>
                  </a:extLst>
                </a:gridCol>
                <a:gridCol w="3729567">
                  <a:extLst>
                    <a:ext uri="{9D8B030D-6E8A-4147-A177-3AD203B41FA5}">
                      <a16:colId xmlns:a16="http://schemas.microsoft.com/office/drawing/2014/main" val="886372624"/>
                    </a:ext>
                  </a:extLst>
                </a:gridCol>
              </a:tblGrid>
              <a:tr h="5757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Barrier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561914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368539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38534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785721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593963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392703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809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617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2A06-4854-B021-DB04-4E3B8E87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erika.samoff@dhhs.nc.gov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2B714-5114-B7C2-3B09-CC45BB4B8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087" y="1215249"/>
            <a:ext cx="1638898" cy="1646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2C3D5-A183-C567-54B5-F9D8E9126E7D}"/>
              </a:ext>
            </a:extLst>
          </p:cNvPr>
          <p:cNvSpPr txBox="1"/>
          <p:nvPr/>
        </p:nvSpPr>
        <p:spPr>
          <a:xfrm>
            <a:off x="5524500" y="1623844"/>
            <a:ext cx="3471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Communicable Disease</a:t>
            </a:r>
          </a:p>
          <a:p>
            <a:r>
              <a:rPr lang="en-US" sz="2400" dirty="0"/>
              <a:t>Dashboards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365EC5-C263-819A-9FF1-A1AADB843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182" y="3996570"/>
            <a:ext cx="1984580" cy="1952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E43B8B-017A-4565-C2A7-B90A9FBD64D6}"/>
              </a:ext>
            </a:extLst>
          </p:cNvPr>
          <p:cNvSpPr txBox="1"/>
          <p:nvPr/>
        </p:nvSpPr>
        <p:spPr>
          <a:xfrm>
            <a:off x="6540500" y="4604733"/>
            <a:ext cx="2455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Immunization</a:t>
            </a:r>
          </a:p>
          <a:p>
            <a:r>
              <a:rPr lang="en-US" sz="2400" dirty="0"/>
              <a:t>Dashboards</a:t>
            </a:r>
          </a:p>
        </p:txBody>
      </p:sp>
    </p:spTree>
    <p:extLst>
      <p:ext uri="{BB962C8B-B14F-4D97-AF65-F5344CB8AC3E}">
        <p14:creationId xmlns:p14="http://schemas.microsoft.com/office/powerpoint/2010/main" val="103312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D04D-B81D-7321-E8B1-87EBF92D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Leadership: What are the goals?</a:t>
            </a:r>
            <a:br>
              <a:rPr lang="en-US" dirty="0"/>
            </a:br>
            <a:r>
              <a:rPr lang="en-US" i="1" dirty="0"/>
              <a:t>Notes from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EEFF-9216-C805-ADFE-E55794CC4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3900" y="1825625"/>
            <a:ext cx="60833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Support the health of NC residents</a:t>
            </a:r>
          </a:p>
          <a:p>
            <a:r>
              <a:rPr lang="en-US" dirty="0"/>
              <a:t> Streamline data collection</a:t>
            </a:r>
          </a:p>
          <a:p>
            <a:r>
              <a:rPr lang="en-US" dirty="0"/>
              <a:t>Improve efficiency </a:t>
            </a:r>
          </a:p>
          <a:p>
            <a:r>
              <a:rPr lang="en-US" dirty="0"/>
              <a:t>Make the most effective use of staff time</a:t>
            </a:r>
          </a:p>
          <a:p>
            <a:r>
              <a:rPr lang="en-US" dirty="0"/>
              <a:t>Get as much reimbursement as possible </a:t>
            </a:r>
          </a:p>
          <a:p>
            <a:r>
              <a:rPr lang="en-US" dirty="0"/>
              <a:t>Data goes in and back out</a:t>
            </a:r>
          </a:p>
          <a:p>
            <a:pPr lvl="1"/>
            <a:endParaRPr lang="en-US" dirty="0"/>
          </a:p>
        </p:txBody>
      </p:sp>
      <p:pic>
        <p:nvPicPr>
          <p:cNvPr id="2052" name="Picture 4" descr="Top 13 change management comic strips - cartoons &amp; comics | Change ...">
            <a:extLst>
              <a:ext uri="{FF2B5EF4-FFF2-40B4-BE49-F238E27FC236}">
                <a16:creationId xmlns:a16="http://schemas.microsoft.com/office/drawing/2014/main" id="{7D7E2430-8A17-FF62-91C5-2B54DA7F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008188"/>
            <a:ext cx="4388493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4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245A93-DD70-BE50-F893-24343FB1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National and CDC goals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EF7833-F3E7-41BA-3BD7-BCE4330ED6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0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9A47E3-B2FF-FC38-F1C0-D65CDFBB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54" y="161069"/>
            <a:ext cx="11350752" cy="592562"/>
          </a:xfrm>
        </p:spPr>
        <p:txBody>
          <a:bodyPr/>
          <a:lstStyle/>
          <a:p>
            <a:r>
              <a:rPr lang="en-US" dirty="0"/>
              <a:t>National Health information Strategy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3390B-3C19-DDD2-12C4-9A414BDB7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46" y="986706"/>
            <a:ext cx="6841741" cy="54799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509B51-EADB-DD25-500B-27391B1BEE6D}"/>
              </a:ext>
            </a:extLst>
          </p:cNvPr>
          <p:cNvSpPr txBox="1"/>
          <p:nvPr/>
        </p:nvSpPr>
        <p:spPr>
          <a:xfrm>
            <a:off x="1603023" y="639568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https://www.cdc.gov/data-interoperability/php/public-health-strategy/index.html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D2E757-5AAA-225C-33C1-3ABEDD286726}"/>
              </a:ext>
            </a:extLst>
          </p:cNvPr>
          <p:cNvSpPr txBox="1"/>
          <p:nvPr/>
        </p:nvSpPr>
        <p:spPr>
          <a:xfrm>
            <a:off x="441637" y="4650360"/>
            <a:ext cx="19431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Certification of EMRs</a:t>
            </a:r>
          </a:p>
          <a:p>
            <a:r>
              <a:rPr lang="en-US" sz="1400" dirty="0">
                <a:latin typeface="Franklin Gothic Book" panose="020B0503020102020204" pitchFamily="34" charset="0"/>
              </a:rPr>
              <a:t>HTI-1 “meaningful use”</a:t>
            </a:r>
          </a:p>
          <a:p>
            <a:r>
              <a:rPr lang="en-US" sz="1400" dirty="0">
                <a:latin typeface="Franklin Gothic Book" panose="020B0503020102020204" pitchFamily="34" charset="0"/>
              </a:rPr>
              <a:t>HTI-2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0E93E-42A5-E1D1-9309-EA6F78F7CE2F}"/>
              </a:ext>
            </a:extLst>
          </p:cNvPr>
          <p:cNvSpPr txBox="1"/>
          <p:nvPr/>
        </p:nvSpPr>
        <p:spPr>
          <a:xfrm>
            <a:off x="5073805" y="2654311"/>
            <a:ext cx="26377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1C1D1F"/>
                </a:solidFill>
                <a:effectLst/>
                <a:latin typeface="Franklin Gothic Book" panose="020B0503020102020204" pitchFamily="34" charset="0"/>
              </a:rPr>
              <a:t>provide technical assistance to health departments to improve data exchange across public health jurisdictions, healthcare, and other data providers (e.g., laboratories)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049EC-1863-35B6-CDFC-7E5E45E745EB}"/>
              </a:ext>
            </a:extLst>
          </p:cNvPr>
          <p:cNvSpPr txBox="1"/>
          <p:nvPr/>
        </p:nvSpPr>
        <p:spPr>
          <a:xfrm>
            <a:off x="5502876" y="4650360"/>
            <a:ext cx="147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Standardization of data variables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BE71C4-46B3-94C4-2A2C-BDA2CA30739B}"/>
              </a:ext>
            </a:extLst>
          </p:cNvPr>
          <p:cNvSpPr txBox="1"/>
          <p:nvPr/>
        </p:nvSpPr>
        <p:spPr>
          <a:xfrm>
            <a:off x="3920193" y="5389023"/>
            <a:ext cx="194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Data exchange: Organizations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50B1C-76DE-625E-F0AA-531D49997A97}"/>
              </a:ext>
            </a:extLst>
          </p:cNvPr>
          <p:cNvSpPr txBox="1"/>
          <p:nvPr/>
        </p:nvSpPr>
        <p:spPr>
          <a:xfrm>
            <a:off x="869795" y="2556472"/>
            <a:ext cx="1086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Data exchange: Tools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E8C10D-A075-0C2A-EECF-2043FCDDDA64}"/>
              </a:ext>
            </a:extLst>
          </p:cNvPr>
          <p:cNvSpPr txBox="1"/>
          <p:nvPr/>
        </p:nvSpPr>
        <p:spPr>
          <a:xfrm>
            <a:off x="8223814" y="1049041"/>
            <a:ext cx="360024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CDC and ONC are working to</a:t>
            </a:r>
            <a:r>
              <a:rPr lang="en-US" dirty="0">
                <a:solidFill>
                  <a:srgbClr val="2A2A2A"/>
                </a:solidFill>
                <a:latin typeface="Source Sans Pro" panose="020B0503030403020204" pitchFamily="34" charset="0"/>
              </a:rPr>
              <a:t>:</a:t>
            </a:r>
            <a:endParaRPr lang="en-US" b="0" i="0" dirty="0">
              <a:solidFill>
                <a:srgbClr val="2A2A2A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A2A2A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Ensure that public health professionals have greater awareness of, and a seat at the table, when data and technology standards are being developed.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A2A2A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Provide public health professionals access to richer and more timely data in ways that put less burden on both data providers and public health agencies.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A2A2A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Establish modern, scalable, cloud-based capabilities for public health professionals to analyze, interpret, and act on data more quickly and securely.</a:t>
            </a:r>
          </a:p>
        </p:txBody>
      </p:sp>
    </p:spTree>
    <p:extLst>
      <p:ext uri="{BB962C8B-B14F-4D97-AF65-F5344CB8AC3E}">
        <p14:creationId xmlns:p14="http://schemas.microsoft.com/office/powerpoint/2010/main" val="133346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8FB70-A0D4-102E-BB21-94B426B5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to National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4496F-098E-F2C6-190A-E99A06949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FHIR: Data message language standard</a:t>
            </a:r>
          </a:p>
          <a:p>
            <a:r>
              <a:rPr lang="en-US" dirty="0"/>
              <a:t>APIs: Queries or coded data exchanges</a:t>
            </a:r>
          </a:p>
          <a:p>
            <a:pPr lvl="1"/>
            <a:r>
              <a:rPr lang="en-US" dirty="0"/>
              <a:t>Ongoing instead of exchanging static datasets</a:t>
            </a:r>
          </a:p>
          <a:p>
            <a:pPr lvl="1"/>
            <a:r>
              <a:rPr lang="en-US" dirty="0"/>
              <a:t>Support data movement in a network</a:t>
            </a:r>
          </a:p>
          <a:p>
            <a:endParaRPr lang="en-US" dirty="0"/>
          </a:p>
          <a:p>
            <a:r>
              <a:rPr lang="en-US" dirty="0"/>
              <a:t>Anyone implementing FHIR?</a:t>
            </a:r>
          </a:p>
          <a:p>
            <a:r>
              <a:rPr lang="en-US" dirty="0"/>
              <a:t>Anyone has had conversations about TEFCA?</a:t>
            </a:r>
          </a:p>
          <a:p>
            <a:r>
              <a:rPr lang="en-US" dirty="0"/>
              <a:t>Anyone moving toward API implementation?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190C-8FBE-8C28-683C-35E364F1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Public Health Data Strategy </a:t>
            </a:r>
            <a:br>
              <a:rPr lang="en-US" sz="4000" dirty="0"/>
            </a:br>
            <a:r>
              <a:rPr lang="en-US" sz="3700" dirty="0"/>
              <a:t>CDC Milestones and Goals for 2025 and 2026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2BF631-A9B2-F0D5-66F4-4509BFED7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585323"/>
              </p:ext>
            </p:extLst>
          </p:nvPr>
        </p:nvGraphicFramePr>
        <p:xfrm>
          <a:off x="546411" y="1349298"/>
          <a:ext cx="11329638" cy="486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F329F73-D1EC-9C52-6F01-C1A9450F2697}"/>
              </a:ext>
            </a:extLst>
          </p:cNvPr>
          <p:cNvSpPr txBox="1"/>
          <p:nvPr/>
        </p:nvSpPr>
        <p:spPr>
          <a:xfrm>
            <a:off x="661641" y="6417302"/>
            <a:ext cx="11099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+mn-lt"/>
                <a:cs typeface="+mn-lt"/>
                <a:hlinkClick r:id="rId8"/>
              </a:rPr>
              <a:t>https://www.cdc.gov/public-health-data-strategy/php/about/phds-milestones-2025-and-2026.html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240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DEABC1E-B364-6E8A-4069-B064DBF973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934561"/>
              </p:ext>
            </p:extLst>
          </p:nvPr>
        </p:nvGraphicFramePr>
        <p:xfrm>
          <a:off x="429657" y="1444625"/>
          <a:ext cx="11329638" cy="486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F5EB33D-A06D-E247-9617-7D925D3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Public Health Data Strategy </a:t>
            </a:r>
            <a:br>
              <a:rPr lang="en-US" sz="4000" dirty="0"/>
            </a:br>
            <a:r>
              <a:rPr lang="en-US" sz="3700" dirty="0"/>
              <a:t>CDC Milestones and Goals for 2025 and 2026</a:t>
            </a:r>
          </a:p>
        </p:txBody>
      </p:sp>
    </p:spTree>
    <p:extLst>
      <p:ext uri="{BB962C8B-B14F-4D97-AF65-F5344CB8AC3E}">
        <p14:creationId xmlns:p14="http://schemas.microsoft.com/office/powerpoint/2010/main" val="115769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FA5830456E2439885520BC317D0BF" ma:contentTypeVersion="13" ma:contentTypeDescription="Create a new document." ma:contentTypeScope="" ma:versionID="b482f4a07ba84388f80ee1af10bd5586">
  <xsd:schema xmlns:xsd="http://www.w3.org/2001/XMLSchema" xmlns:xs="http://www.w3.org/2001/XMLSchema" xmlns:p="http://schemas.microsoft.com/office/2006/metadata/properties" xmlns:ns2="a5d5982f-7344-47c9-86fe-e2dea4ee7dc7" xmlns:ns3="735ba2dc-de6b-4f28-871b-fd2e7879f186" targetNamespace="http://schemas.microsoft.com/office/2006/metadata/properties" ma:root="true" ma:fieldsID="f7e6939073c2a6e7e228e6fa1c522602" ns2:_="" ns3:_="">
    <xsd:import namespace="a5d5982f-7344-47c9-86fe-e2dea4ee7dc7"/>
    <xsd:import namespace="735ba2dc-de6b-4f28-871b-fd2e7879f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5982f-7344-47c9-86fe-e2dea4ee7d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ba2dc-de6b-4f28-871b-fd2e7879f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2815c5-4237-4ba3-8902-cb1fc59c6a10}" ma:internalName="TaxCatchAll" ma:showField="CatchAllData" ma:web="735ba2dc-de6b-4f28-871b-fd2e7879f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5ba2dc-de6b-4f28-871b-fd2e7879f186" xsi:nil="true"/>
    <lcf76f155ced4ddcb4097134ff3c332f xmlns="a5d5982f-7344-47c9-86fe-e2dea4ee7d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523028-7B99-4EC9-9927-645276617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0079C9-C3B5-4BC5-8B12-5BC93B737806}">
  <ds:schemaRefs>
    <ds:schemaRef ds:uri="735ba2dc-de6b-4f28-871b-fd2e7879f186"/>
    <ds:schemaRef ds:uri="a5d5982f-7344-47c9-86fe-e2dea4ee7d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62BEAA-C379-4C9C-829D-AD4B7CC28116}">
  <ds:schemaRefs>
    <ds:schemaRef ds:uri="a5d5982f-7344-47c9-86fe-e2dea4ee7dc7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35ba2dc-de6b-4f28-871b-fd2e7879f186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4981</TotalTime>
  <Words>2339</Words>
  <Application>Microsoft Office PowerPoint</Application>
  <PresentationFormat>Widescreen</PresentationFormat>
  <Paragraphs>360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Aptos</vt:lpstr>
      <vt:lpstr>Aptos Display</vt:lpstr>
      <vt:lpstr>Arial</vt:lpstr>
      <vt:lpstr>Franklin Gothic Book</vt:lpstr>
      <vt:lpstr>Lucida Sans Unicode</vt:lpstr>
      <vt:lpstr>Source Sans Pro</vt:lpstr>
      <vt:lpstr>Wingdings</vt:lpstr>
      <vt:lpstr>Office Theme</vt:lpstr>
      <vt:lpstr>2025 Data Modernization Planning: Communicable Disease Branch</vt:lpstr>
      <vt:lpstr>Data Modernization: how to co-create?</vt:lpstr>
      <vt:lpstr>Outline</vt:lpstr>
      <vt:lpstr>Collaborative Leadership: What are the goals? Notes from discussion</vt:lpstr>
      <vt:lpstr>Context: National and CDC goals</vt:lpstr>
      <vt:lpstr>National Health information Strategy</vt:lpstr>
      <vt:lpstr>Responses to National Plan</vt:lpstr>
      <vt:lpstr>Public Health Data Strategy  CDC Milestones and Goals for 2025 and 2026</vt:lpstr>
      <vt:lpstr>Public Health Data Strategy  CDC Milestones and Goals for 2025 and 2026</vt:lpstr>
      <vt:lpstr>PowerPoint Presentation</vt:lpstr>
      <vt:lpstr>Communicable Disease Branch/CDC alignment</vt:lpstr>
      <vt:lpstr>Collaborative planning</vt:lpstr>
      <vt:lpstr>Completed data modernization tasks as of December 2024</vt:lpstr>
      <vt:lpstr>PowerPoint Presentation</vt:lpstr>
      <vt:lpstr>Some specific advances that serve community and lessons learned</vt:lpstr>
      <vt:lpstr>Electronic Case Reporting</vt:lpstr>
      <vt:lpstr>PowerPoint Presentation</vt:lpstr>
      <vt:lpstr>Lessons from NC EDSS improvements</vt:lpstr>
      <vt:lpstr>Dashboard</vt:lpstr>
      <vt:lpstr>Lessons from Dashboard</vt:lpstr>
      <vt:lpstr>Texting for communicable disease response</vt:lpstr>
      <vt:lpstr>Lessons from Texting</vt:lpstr>
      <vt:lpstr>Workshop: What has blocked software improvements in your setting, and did you fix it? Notes from discussion</vt:lpstr>
      <vt:lpstr>2025: Workshopping data modernization</vt:lpstr>
      <vt:lpstr>LHD input: Comments from CDB Conference’25</vt:lpstr>
      <vt:lpstr>Current DMI Funding Resources</vt:lpstr>
      <vt:lpstr>Opportunities with Health Information Exchange</vt:lpstr>
      <vt:lpstr>What are we already building together?</vt:lpstr>
      <vt:lpstr>  Workshop:  - Identify a goal that involves multiple agencies and could include some kind of co-creation   - Identify the first barrier you expect to encounter   - Identify what might be a solution</vt:lpstr>
      <vt:lpstr>General categories of improving software</vt:lpstr>
      <vt:lpstr>Issues and approaches</vt:lpstr>
      <vt:lpstr>erika.samoff@dhhs.nc.gov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DMI Planning</dc:title>
  <dc:creator>Samoff, Erika</dc:creator>
  <cp:lastModifiedBy>Kim Dittmann</cp:lastModifiedBy>
  <cp:revision>28</cp:revision>
  <dcterms:created xsi:type="dcterms:W3CDTF">2024-11-27T16:35:13Z</dcterms:created>
  <dcterms:modified xsi:type="dcterms:W3CDTF">2025-06-02T14:24:57Z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0x010100A87FA5830456E2439885520BC317D0BF</vt:lpwstr>
  </property>
  <property fmtid="{D5CDD505-2E9C-101B-9397-08002B2CF9AE}" pid="3" name="MediaServiceImageTags">
    <vt:lpwstr/>
  </property>
</Properties>
</file>