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7463413" cy="21067713"/>
  <p:notesSz cx="6858000" cy="9144000"/>
  <p:defaultTextStyle>
    <a:defPPr>
      <a:defRPr lang="en-US"/>
    </a:defPPr>
    <a:lvl1pPr marL="0" algn="l" defTabSz="2809494" rtl="0" eaLnBrk="1" latinLnBrk="0" hangingPunct="1">
      <a:defRPr sz="5531" kern="1200">
        <a:solidFill>
          <a:schemeClr val="tx1"/>
        </a:solidFill>
        <a:latin typeface="+mn-lt"/>
        <a:ea typeface="+mn-ea"/>
        <a:cs typeface="+mn-cs"/>
      </a:defRPr>
    </a:lvl1pPr>
    <a:lvl2pPr marL="1404747" algn="l" defTabSz="2809494" rtl="0" eaLnBrk="1" latinLnBrk="0" hangingPunct="1">
      <a:defRPr sz="5531" kern="1200">
        <a:solidFill>
          <a:schemeClr val="tx1"/>
        </a:solidFill>
        <a:latin typeface="+mn-lt"/>
        <a:ea typeface="+mn-ea"/>
        <a:cs typeface="+mn-cs"/>
      </a:defRPr>
    </a:lvl2pPr>
    <a:lvl3pPr marL="2809494" algn="l" defTabSz="2809494" rtl="0" eaLnBrk="1" latinLnBrk="0" hangingPunct="1">
      <a:defRPr sz="5531" kern="1200">
        <a:solidFill>
          <a:schemeClr val="tx1"/>
        </a:solidFill>
        <a:latin typeface="+mn-lt"/>
        <a:ea typeface="+mn-ea"/>
        <a:cs typeface="+mn-cs"/>
      </a:defRPr>
    </a:lvl3pPr>
    <a:lvl4pPr marL="4214241" algn="l" defTabSz="2809494" rtl="0" eaLnBrk="1" latinLnBrk="0" hangingPunct="1">
      <a:defRPr sz="5531" kern="1200">
        <a:solidFill>
          <a:schemeClr val="tx1"/>
        </a:solidFill>
        <a:latin typeface="+mn-lt"/>
        <a:ea typeface="+mn-ea"/>
        <a:cs typeface="+mn-cs"/>
      </a:defRPr>
    </a:lvl4pPr>
    <a:lvl5pPr marL="5618988" algn="l" defTabSz="2809494" rtl="0" eaLnBrk="1" latinLnBrk="0" hangingPunct="1">
      <a:defRPr sz="5531" kern="1200">
        <a:solidFill>
          <a:schemeClr val="tx1"/>
        </a:solidFill>
        <a:latin typeface="+mn-lt"/>
        <a:ea typeface="+mn-ea"/>
        <a:cs typeface="+mn-cs"/>
      </a:defRPr>
    </a:lvl5pPr>
    <a:lvl6pPr marL="7023735" algn="l" defTabSz="2809494" rtl="0" eaLnBrk="1" latinLnBrk="0" hangingPunct="1">
      <a:defRPr sz="5531" kern="1200">
        <a:solidFill>
          <a:schemeClr val="tx1"/>
        </a:solidFill>
        <a:latin typeface="+mn-lt"/>
        <a:ea typeface="+mn-ea"/>
        <a:cs typeface="+mn-cs"/>
      </a:defRPr>
    </a:lvl6pPr>
    <a:lvl7pPr marL="8428482" algn="l" defTabSz="2809494" rtl="0" eaLnBrk="1" latinLnBrk="0" hangingPunct="1">
      <a:defRPr sz="5531" kern="1200">
        <a:solidFill>
          <a:schemeClr val="tx1"/>
        </a:solidFill>
        <a:latin typeface="+mn-lt"/>
        <a:ea typeface="+mn-ea"/>
        <a:cs typeface="+mn-cs"/>
      </a:defRPr>
    </a:lvl7pPr>
    <a:lvl8pPr marL="9833229" algn="l" defTabSz="2809494" rtl="0" eaLnBrk="1" latinLnBrk="0" hangingPunct="1">
      <a:defRPr sz="5531" kern="1200">
        <a:solidFill>
          <a:schemeClr val="tx1"/>
        </a:solidFill>
        <a:latin typeface="+mn-lt"/>
        <a:ea typeface="+mn-ea"/>
        <a:cs typeface="+mn-cs"/>
      </a:defRPr>
    </a:lvl8pPr>
    <a:lvl9pPr marL="11237976" algn="l" defTabSz="2809494" rtl="0" eaLnBrk="1" latinLnBrk="0" hangingPunct="1">
      <a:defRPr sz="553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3D629"/>
    <a:srgbClr val="4B91D1"/>
    <a:srgbClr val="8F60DC"/>
    <a:srgbClr val="AEA7E7"/>
    <a:srgbClr val="7A81FF"/>
    <a:srgbClr val="D883FF"/>
    <a:srgbClr val="9437FF"/>
    <a:srgbClr val="245382"/>
    <a:srgbClr val="216D67"/>
    <a:srgbClr val="2F5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24"/>
    <p:restoredTop sz="96751" autoAdjust="0"/>
  </p:normalViewPr>
  <p:slideViewPr>
    <p:cSldViewPr snapToGrid="0" snapToObjects="1">
      <p:cViewPr varScale="1">
        <p:scale>
          <a:sx n="36" d="100"/>
          <a:sy n="36" d="100"/>
        </p:scale>
        <p:origin x="96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82927" y="3447889"/>
            <a:ext cx="28097560" cy="7334685"/>
          </a:xfrm>
        </p:spPr>
        <p:txBody>
          <a:bodyPr anchor="b"/>
          <a:lstStyle>
            <a:lvl1pPr algn="ctr">
              <a:defRPr sz="18432"/>
            </a:lvl1pPr>
          </a:lstStyle>
          <a:p>
            <a:r>
              <a:rPr lang="en-US"/>
              <a:t>Click to edit Master title style</a:t>
            </a:r>
            <a:endParaRPr lang="en-US" dirty="0"/>
          </a:p>
        </p:txBody>
      </p:sp>
      <p:sp>
        <p:nvSpPr>
          <p:cNvPr id="3" name="Subtitle 2"/>
          <p:cNvSpPr>
            <a:spLocks noGrp="1"/>
          </p:cNvSpPr>
          <p:nvPr>
            <p:ph type="subTitle" idx="1"/>
          </p:nvPr>
        </p:nvSpPr>
        <p:spPr>
          <a:xfrm>
            <a:off x="4682927" y="11065427"/>
            <a:ext cx="28097560" cy="5086486"/>
          </a:xfrm>
        </p:spPr>
        <p:txBody>
          <a:bodyPr/>
          <a:lstStyle>
            <a:lvl1pPr marL="0" indent="0" algn="ctr">
              <a:buNone/>
              <a:defRPr sz="7373"/>
            </a:lvl1pPr>
            <a:lvl2pPr marL="1404518" indent="0" algn="ctr">
              <a:buNone/>
              <a:defRPr sz="6144"/>
            </a:lvl2pPr>
            <a:lvl3pPr marL="2809037" indent="0" algn="ctr">
              <a:buNone/>
              <a:defRPr sz="5530"/>
            </a:lvl3pPr>
            <a:lvl4pPr marL="4213555" indent="0" algn="ctr">
              <a:buNone/>
              <a:defRPr sz="4915"/>
            </a:lvl4pPr>
            <a:lvl5pPr marL="5618074" indent="0" algn="ctr">
              <a:buNone/>
              <a:defRPr sz="4915"/>
            </a:lvl5pPr>
            <a:lvl6pPr marL="7022592" indent="0" algn="ctr">
              <a:buNone/>
              <a:defRPr sz="4915"/>
            </a:lvl6pPr>
            <a:lvl7pPr marL="8427110" indent="0" algn="ctr">
              <a:buNone/>
              <a:defRPr sz="4915"/>
            </a:lvl7pPr>
            <a:lvl8pPr marL="9831629" indent="0" algn="ctr">
              <a:buNone/>
              <a:defRPr sz="4915"/>
            </a:lvl8pPr>
            <a:lvl9pPr marL="11236147" indent="0" algn="ctr">
              <a:buNone/>
              <a:defRPr sz="491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F1A0F8-5E8D-4A4E-814F-7000204B2EF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1A0F8-5E8D-4A4E-814F-7000204B2EF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809755" y="1121661"/>
            <a:ext cx="8078048" cy="1785391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75609" y="1121661"/>
            <a:ext cx="23765853" cy="1785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1A0F8-5E8D-4A4E-814F-7000204B2EF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F1A0F8-5E8D-4A4E-814F-7000204B2EF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56097" y="5252301"/>
            <a:ext cx="32312194" cy="8763582"/>
          </a:xfrm>
        </p:spPr>
        <p:txBody>
          <a:bodyPr anchor="b"/>
          <a:lstStyle>
            <a:lvl1pPr>
              <a:defRPr sz="18432"/>
            </a:lvl1pPr>
          </a:lstStyle>
          <a:p>
            <a:r>
              <a:rPr lang="en-US"/>
              <a:t>Click to edit Master title style</a:t>
            </a:r>
            <a:endParaRPr lang="en-US" dirty="0"/>
          </a:p>
        </p:txBody>
      </p:sp>
      <p:sp>
        <p:nvSpPr>
          <p:cNvPr id="3" name="Text Placeholder 2"/>
          <p:cNvSpPr>
            <a:spLocks noGrp="1"/>
          </p:cNvSpPr>
          <p:nvPr>
            <p:ph type="body" idx="1"/>
          </p:nvPr>
        </p:nvSpPr>
        <p:spPr>
          <a:xfrm>
            <a:off x="2556097" y="14098790"/>
            <a:ext cx="32312194" cy="4608561"/>
          </a:xfrm>
        </p:spPr>
        <p:txBody>
          <a:bodyPr/>
          <a:lstStyle>
            <a:lvl1pPr marL="0" indent="0">
              <a:buNone/>
              <a:defRPr sz="7373">
                <a:solidFill>
                  <a:schemeClr val="tx1">
                    <a:tint val="75000"/>
                  </a:schemeClr>
                </a:solidFill>
              </a:defRPr>
            </a:lvl1pPr>
            <a:lvl2pPr marL="1404518" indent="0">
              <a:buNone/>
              <a:defRPr sz="6144">
                <a:solidFill>
                  <a:schemeClr val="tx1">
                    <a:tint val="75000"/>
                  </a:schemeClr>
                </a:solidFill>
              </a:defRPr>
            </a:lvl2pPr>
            <a:lvl3pPr marL="2809037" indent="0">
              <a:buNone/>
              <a:defRPr sz="5530">
                <a:solidFill>
                  <a:schemeClr val="tx1">
                    <a:tint val="75000"/>
                  </a:schemeClr>
                </a:solidFill>
              </a:defRPr>
            </a:lvl3pPr>
            <a:lvl4pPr marL="4213555" indent="0">
              <a:buNone/>
              <a:defRPr sz="4915">
                <a:solidFill>
                  <a:schemeClr val="tx1">
                    <a:tint val="75000"/>
                  </a:schemeClr>
                </a:solidFill>
              </a:defRPr>
            </a:lvl4pPr>
            <a:lvl5pPr marL="5618074" indent="0">
              <a:buNone/>
              <a:defRPr sz="4915">
                <a:solidFill>
                  <a:schemeClr val="tx1">
                    <a:tint val="75000"/>
                  </a:schemeClr>
                </a:solidFill>
              </a:defRPr>
            </a:lvl5pPr>
            <a:lvl6pPr marL="7022592" indent="0">
              <a:buNone/>
              <a:defRPr sz="4915">
                <a:solidFill>
                  <a:schemeClr val="tx1">
                    <a:tint val="75000"/>
                  </a:schemeClr>
                </a:solidFill>
              </a:defRPr>
            </a:lvl6pPr>
            <a:lvl7pPr marL="8427110" indent="0">
              <a:buNone/>
              <a:defRPr sz="4915">
                <a:solidFill>
                  <a:schemeClr val="tx1">
                    <a:tint val="75000"/>
                  </a:schemeClr>
                </a:solidFill>
              </a:defRPr>
            </a:lvl7pPr>
            <a:lvl8pPr marL="9831629" indent="0">
              <a:buNone/>
              <a:defRPr sz="4915">
                <a:solidFill>
                  <a:schemeClr val="tx1">
                    <a:tint val="75000"/>
                  </a:schemeClr>
                </a:solidFill>
              </a:defRPr>
            </a:lvl8pPr>
            <a:lvl9pPr marL="11236147" indent="0">
              <a:buNone/>
              <a:defRPr sz="491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F1A0F8-5E8D-4A4E-814F-7000204B2EF0}" type="datetimeFigureOut">
              <a:rPr lang="en-US" smtClean="0"/>
              <a:t>3/18/2025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75609"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965853" y="5608303"/>
            <a:ext cx="15921951" cy="1336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F1A0F8-5E8D-4A4E-814F-7000204B2EF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80489" y="1121662"/>
            <a:ext cx="32312194" cy="40721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80491" y="5164517"/>
            <a:ext cx="15848778"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4" name="Content Placeholder 3"/>
          <p:cNvSpPr>
            <a:spLocks noGrp="1"/>
          </p:cNvSpPr>
          <p:nvPr>
            <p:ph sz="half" idx="2"/>
          </p:nvPr>
        </p:nvSpPr>
        <p:spPr>
          <a:xfrm>
            <a:off x="2580491" y="7695568"/>
            <a:ext cx="15848778"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965853" y="5164517"/>
            <a:ext cx="15926830" cy="2531050"/>
          </a:xfrm>
        </p:spPr>
        <p:txBody>
          <a:bodyPr anchor="b"/>
          <a:lstStyle>
            <a:lvl1pPr marL="0" indent="0">
              <a:buNone/>
              <a:defRPr sz="7373" b="1"/>
            </a:lvl1pPr>
            <a:lvl2pPr marL="1404518" indent="0">
              <a:buNone/>
              <a:defRPr sz="6144" b="1"/>
            </a:lvl2pPr>
            <a:lvl3pPr marL="2809037" indent="0">
              <a:buNone/>
              <a:defRPr sz="5530" b="1"/>
            </a:lvl3pPr>
            <a:lvl4pPr marL="4213555" indent="0">
              <a:buNone/>
              <a:defRPr sz="4915" b="1"/>
            </a:lvl4pPr>
            <a:lvl5pPr marL="5618074" indent="0">
              <a:buNone/>
              <a:defRPr sz="4915" b="1"/>
            </a:lvl5pPr>
            <a:lvl6pPr marL="7022592" indent="0">
              <a:buNone/>
              <a:defRPr sz="4915" b="1"/>
            </a:lvl6pPr>
            <a:lvl7pPr marL="8427110" indent="0">
              <a:buNone/>
              <a:defRPr sz="4915" b="1"/>
            </a:lvl7pPr>
            <a:lvl8pPr marL="9831629" indent="0">
              <a:buNone/>
              <a:defRPr sz="4915" b="1"/>
            </a:lvl8pPr>
            <a:lvl9pPr marL="11236147" indent="0">
              <a:buNone/>
              <a:defRPr sz="4915" b="1"/>
            </a:lvl9pPr>
          </a:lstStyle>
          <a:p>
            <a:pPr lvl="0"/>
            <a:r>
              <a:rPr lang="en-US"/>
              <a:t>Click to edit Master text styles</a:t>
            </a:r>
          </a:p>
        </p:txBody>
      </p:sp>
      <p:sp>
        <p:nvSpPr>
          <p:cNvPr id="6" name="Content Placeholder 5"/>
          <p:cNvSpPr>
            <a:spLocks noGrp="1"/>
          </p:cNvSpPr>
          <p:nvPr>
            <p:ph sz="quarter" idx="4"/>
          </p:nvPr>
        </p:nvSpPr>
        <p:spPr>
          <a:xfrm>
            <a:off x="18965853" y="7695568"/>
            <a:ext cx="15926830" cy="11319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F1A0F8-5E8D-4A4E-814F-7000204B2EF0}" type="datetimeFigureOut">
              <a:rPr lang="en-US" smtClean="0"/>
              <a:t>3/18/2025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F1A0F8-5E8D-4A4E-814F-7000204B2EF0}" type="datetimeFigureOut">
              <a:rPr lang="en-US" smtClean="0"/>
              <a:t>3/18/2025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1A0F8-5E8D-4A4E-814F-7000204B2EF0}" type="datetimeFigureOut">
              <a:rPr lang="en-US" smtClean="0"/>
              <a:t>3/18/2025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Content Placeholder 2"/>
          <p:cNvSpPr>
            <a:spLocks noGrp="1"/>
          </p:cNvSpPr>
          <p:nvPr>
            <p:ph idx="1"/>
          </p:nvPr>
        </p:nvSpPr>
        <p:spPr>
          <a:xfrm>
            <a:off x="15926830" y="3033362"/>
            <a:ext cx="18965853" cy="14971731"/>
          </a:xfrm>
        </p:spPr>
        <p:txBody>
          <a:bodyPr/>
          <a:lstStyle>
            <a:lvl1pPr>
              <a:defRPr sz="9830"/>
            </a:lvl1pPr>
            <a:lvl2pPr>
              <a:defRPr sz="8602"/>
            </a:lvl2pPr>
            <a:lvl3pPr>
              <a:defRPr sz="7373"/>
            </a:lvl3pPr>
            <a:lvl4pPr>
              <a:defRPr sz="6144"/>
            </a:lvl4pPr>
            <a:lvl5pPr>
              <a:defRPr sz="6144"/>
            </a:lvl5pPr>
            <a:lvl6pPr>
              <a:defRPr sz="6144"/>
            </a:lvl6pPr>
            <a:lvl7pPr>
              <a:defRPr sz="6144"/>
            </a:lvl7pPr>
            <a:lvl8pPr>
              <a:defRPr sz="6144"/>
            </a:lvl8pPr>
            <a:lvl9pPr>
              <a:defRPr sz="61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13F1A0F8-5E8D-4A4E-814F-7000204B2EF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0491" y="1404514"/>
            <a:ext cx="12082925" cy="4915800"/>
          </a:xfrm>
        </p:spPr>
        <p:txBody>
          <a:bodyPr anchor="b"/>
          <a:lstStyle>
            <a:lvl1pPr>
              <a:defRPr sz="983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926830" y="3033362"/>
            <a:ext cx="18965853" cy="14971731"/>
          </a:xfrm>
        </p:spPr>
        <p:txBody>
          <a:bodyPr anchor="t"/>
          <a:lstStyle>
            <a:lvl1pPr marL="0" indent="0">
              <a:buNone/>
              <a:defRPr sz="9830"/>
            </a:lvl1pPr>
            <a:lvl2pPr marL="1404518" indent="0">
              <a:buNone/>
              <a:defRPr sz="8602"/>
            </a:lvl2pPr>
            <a:lvl3pPr marL="2809037" indent="0">
              <a:buNone/>
              <a:defRPr sz="7373"/>
            </a:lvl3pPr>
            <a:lvl4pPr marL="4213555" indent="0">
              <a:buNone/>
              <a:defRPr sz="6144"/>
            </a:lvl4pPr>
            <a:lvl5pPr marL="5618074" indent="0">
              <a:buNone/>
              <a:defRPr sz="6144"/>
            </a:lvl5pPr>
            <a:lvl6pPr marL="7022592" indent="0">
              <a:buNone/>
              <a:defRPr sz="6144"/>
            </a:lvl6pPr>
            <a:lvl7pPr marL="8427110" indent="0">
              <a:buNone/>
              <a:defRPr sz="6144"/>
            </a:lvl7pPr>
            <a:lvl8pPr marL="9831629" indent="0">
              <a:buNone/>
              <a:defRPr sz="6144"/>
            </a:lvl8pPr>
            <a:lvl9pPr marL="11236147" indent="0">
              <a:buNone/>
              <a:defRPr sz="6144"/>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580491" y="6320314"/>
            <a:ext cx="12082925" cy="11709163"/>
          </a:xfrm>
        </p:spPr>
        <p:txBody>
          <a:bodyPr/>
          <a:lstStyle>
            <a:lvl1pPr marL="0" indent="0">
              <a:buNone/>
              <a:defRPr sz="4915"/>
            </a:lvl1pPr>
            <a:lvl2pPr marL="1404518" indent="0">
              <a:buNone/>
              <a:defRPr sz="4301"/>
            </a:lvl2pPr>
            <a:lvl3pPr marL="2809037" indent="0">
              <a:buNone/>
              <a:defRPr sz="3686"/>
            </a:lvl3pPr>
            <a:lvl4pPr marL="4213555" indent="0">
              <a:buNone/>
              <a:defRPr sz="3072"/>
            </a:lvl4pPr>
            <a:lvl5pPr marL="5618074" indent="0">
              <a:buNone/>
              <a:defRPr sz="3072"/>
            </a:lvl5pPr>
            <a:lvl6pPr marL="7022592" indent="0">
              <a:buNone/>
              <a:defRPr sz="3072"/>
            </a:lvl6pPr>
            <a:lvl7pPr marL="8427110" indent="0">
              <a:buNone/>
              <a:defRPr sz="3072"/>
            </a:lvl7pPr>
            <a:lvl8pPr marL="9831629" indent="0">
              <a:buNone/>
              <a:defRPr sz="3072"/>
            </a:lvl8pPr>
            <a:lvl9pPr marL="11236147" indent="0">
              <a:buNone/>
              <a:defRPr sz="3072"/>
            </a:lvl9pPr>
          </a:lstStyle>
          <a:p>
            <a:pPr lvl="0"/>
            <a:r>
              <a:rPr lang="en-US"/>
              <a:t>Click to edit Master text styles</a:t>
            </a:r>
          </a:p>
        </p:txBody>
      </p:sp>
      <p:sp>
        <p:nvSpPr>
          <p:cNvPr id="5" name="Date Placeholder 4"/>
          <p:cNvSpPr>
            <a:spLocks noGrp="1"/>
          </p:cNvSpPr>
          <p:nvPr>
            <p:ph type="dt" sz="half" idx="10"/>
          </p:nvPr>
        </p:nvSpPr>
        <p:spPr/>
        <p:txBody>
          <a:bodyPr/>
          <a:lstStyle/>
          <a:p>
            <a:fld id="{13F1A0F8-5E8D-4A4E-814F-7000204B2EF0}" type="datetimeFigureOut">
              <a:rPr lang="en-US" smtClean="0"/>
              <a:t>3/18/2025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D39430-8B6A-DD42-A6A6-5B423A4E4738}"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6000">
              <a:schemeClr val="accent3">
                <a:lumMod val="0"/>
                <a:lumOff val="100000"/>
              </a:schemeClr>
            </a:gs>
            <a:gs pos="40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5610" y="1121662"/>
            <a:ext cx="32312194" cy="40721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75610" y="5608303"/>
            <a:ext cx="32312194" cy="133672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75610" y="19526650"/>
            <a:ext cx="8429268" cy="1121661"/>
          </a:xfrm>
          <a:prstGeom prst="rect">
            <a:avLst/>
          </a:prstGeom>
        </p:spPr>
        <p:txBody>
          <a:bodyPr vert="horz" lIns="91440" tIns="45720" rIns="91440" bIns="45720" rtlCol="0" anchor="ctr"/>
          <a:lstStyle>
            <a:lvl1pPr algn="l">
              <a:defRPr sz="3686">
                <a:solidFill>
                  <a:schemeClr val="tx1">
                    <a:tint val="75000"/>
                  </a:schemeClr>
                </a:solidFill>
              </a:defRPr>
            </a:lvl1pPr>
          </a:lstStyle>
          <a:p>
            <a:fld id="{13F1A0F8-5E8D-4A4E-814F-7000204B2EF0}" type="datetimeFigureOut">
              <a:rPr lang="en-US" smtClean="0"/>
              <a:t>3/18/2025</a:t>
            </a:fld>
            <a:endParaRPr lang="en-US"/>
          </a:p>
        </p:txBody>
      </p:sp>
      <p:sp>
        <p:nvSpPr>
          <p:cNvPr id="5" name="Footer Placeholder 4"/>
          <p:cNvSpPr>
            <a:spLocks noGrp="1"/>
          </p:cNvSpPr>
          <p:nvPr>
            <p:ph type="ftr" sz="quarter" idx="3"/>
          </p:nvPr>
        </p:nvSpPr>
        <p:spPr>
          <a:xfrm>
            <a:off x="12409756" y="19526650"/>
            <a:ext cx="12643902" cy="1121661"/>
          </a:xfrm>
          <a:prstGeom prst="rect">
            <a:avLst/>
          </a:prstGeom>
        </p:spPr>
        <p:txBody>
          <a:bodyPr vert="horz" lIns="91440" tIns="45720" rIns="91440" bIns="45720" rtlCol="0" anchor="ctr"/>
          <a:lstStyle>
            <a:lvl1pPr algn="ctr">
              <a:defRPr sz="368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6458535" y="19526650"/>
            <a:ext cx="8429268" cy="1121661"/>
          </a:xfrm>
          <a:prstGeom prst="rect">
            <a:avLst/>
          </a:prstGeom>
        </p:spPr>
        <p:txBody>
          <a:bodyPr vert="horz" lIns="91440" tIns="45720" rIns="91440" bIns="45720" rtlCol="0" anchor="ctr"/>
          <a:lstStyle>
            <a:lvl1pPr algn="r">
              <a:defRPr sz="3686">
                <a:solidFill>
                  <a:schemeClr val="tx1">
                    <a:tint val="75000"/>
                  </a:schemeClr>
                </a:solidFill>
              </a:defRPr>
            </a:lvl1pPr>
          </a:lstStyle>
          <a:p>
            <a:fld id="{9AD39430-8B6A-DD42-A6A6-5B423A4E4738}" type="slidenum">
              <a:rPr lang="en-US" smtClean="0"/>
              <a:t>‹#›</a:t>
            </a:fld>
            <a:endParaRPr lang="en-US"/>
          </a:p>
        </p:txBody>
      </p:sp>
    </p:spTree>
    <p:extLst>
      <p:ext uri="{BB962C8B-B14F-4D97-AF65-F5344CB8AC3E}">
        <p14:creationId xmlns:p14="http://schemas.microsoft.com/office/powerpoint/2010/main" val="87470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xStyles>
    <p:titleStyle>
      <a:lvl1pPr algn="l" defTabSz="2809037" rtl="0" eaLnBrk="1" latinLnBrk="0" hangingPunct="1">
        <a:lnSpc>
          <a:spcPct val="90000"/>
        </a:lnSpc>
        <a:spcBef>
          <a:spcPct val="0"/>
        </a:spcBef>
        <a:buNone/>
        <a:defRPr sz="13517" kern="1200">
          <a:solidFill>
            <a:schemeClr val="tx1"/>
          </a:solidFill>
          <a:latin typeface="+mj-lt"/>
          <a:ea typeface="+mj-ea"/>
          <a:cs typeface="+mj-cs"/>
        </a:defRPr>
      </a:lvl1pPr>
    </p:titleStyle>
    <p:bodyStyle>
      <a:lvl1pPr marL="702259" indent="-702259" algn="l" defTabSz="2809037" rtl="0" eaLnBrk="1" latinLnBrk="0" hangingPunct="1">
        <a:lnSpc>
          <a:spcPct val="90000"/>
        </a:lnSpc>
        <a:spcBef>
          <a:spcPts val="3072"/>
        </a:spcBef>
        <a:buFont typeface="Arial" panose="020B0604020202020204" pitchFamily="34" charset="0"/>
        <a:buChar char="•"/>
        <a:defRPr sz="8602" kern="1200">
          <a:solidFill>
            <a:schemeClr val="tx1"/>
          </a:solidFill>
          <a:latin typeface="+mn-lt"/>
          <a:ea typeface="+mn-ea"/>
          <a:cs typeface="+mn-cs"/>
        </a:defRPr>
      </a:lvl1pPr>
      <a:lvl2pPr marL="2106778" indent="-702259" algn="l" defTabSz="2809037" rtl="0" eaLnBrk="1" latinLnBrk="0" hangingPunct="1">
        <a:lnSpc>
          <a:spcPct val="90000"/>
        </a:lnSpc>
        <a:spcBef>
          <a:spcPts val="1536"/>
        </a:spcBef>
        <a:buFont typeface="Arial" panose="020B0604020202020204" pitchFamily="34" charset="0"/>
        <a:buChar char="•"/>
        <a:defRPr sz="7373" kern="1200">
          <a:solidFill>
            <a:schemeClr val="tx1"/>
          </a:solidFill>
          <a:latin typeface="+mn-lt"/>
          <a:ea typeface="+mn-ea"/>
          <a:cs typeface="+mn-cs"/>
        </a:defRPr>
      </a:lvl2pPr>
      <a:lvl3pPr marL="3511296" indent="-702259" algn="l" defTabSz="2809037" rtl="0" eaLnBrk="1" latinLnBrk="0" hangingPunct="1">
        <a:lnSpc>
          <a:spcPct val="90000"/>
        </a:lnSpc>
        <a:spcBef>
          <a:spcPts val="1536"/>
        </a:spcBef>
        <a:buFont typeface="Arial" panose="020B0604020202020204" pitchFamily="34" charset="0"/>
        <a:buChar char="•"/>
        <a:defRPr sz="6144" kern="1200">
          <a:solidFill>
            <a:schemeClr val="tx1"/>
          </a:solidFill>
          <a:latin typeface="+mn-lt"/>
          <a:ea typeface="+mn-ea"/>
          <a:cs typeface="+mn-cs"/>
        </a:defRPr>
      </a:lvl3pPr>
      <a:lvl4pPr marL="4915814"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4pPr>
      <a:lvl5pPr marL="6320333"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5pPr>
      <a:lvl6pPr marL="7724851"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6pPr>
      <a:lvl7pPr marL="9129370"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7pPr>
      <a:lvl8pPr marL="10533888"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8pPr>
      <a:lvl9pPr marL="11938406" indent="-702259" algn="l" defTabSz="2809037" rtl="0" eaLnBrk="1" latinLnBrk="0" hangingPunct="1">
        <a:lnSpc>
          <a:spcPct val="90000"/>
        </a:lnSpc>
        <a:spcBef>
          <a:spcPts val="1536"/>
        </a:spcBef>
        <a:buFont typeface="Arial" panose="020B0604020202020204" pitchFamily="34" charset="0"/>
        <a:buChar char="•"/>
        <a:defRPr sz="5530" kern="1200">
          <a:solidFill>
            <a:schemeClr val="tx1"/>
          </a:solidFill>
          <a:latin typeface="+mn-lt"/>
          <a:ea typeface="+mn-ea"/>
          <a:cs typeface="+mn-cs"/>
        </a:defRPr>
      </a:lvl9pPr>
    </p:bodyStyle>
    <p:otherStyle>
      <a:defPPr>
        <a:defRPr lang="en-US"/>
      </a:defPPr>
      <a:lvl1pPr marL="0" algn="l" defTabSz="2809037" rtl="0" eaLnBrk="1" latinLnBrk="0" hangingPunct="1">
        <a:defRPr sz="5530" kern="1200">
          <a:solidFill>
            <a:schemeClr val="tx1"/>
          </a:solidFill>
          <a:latin typeface="+mn-lt"/>
          <a:ea typeface="+mn-ea"/>
          <a:cs typeface="+mn-cs"/>
        </a:defRPr>
      </a:lvl1pPr>
      <a:lvl2pPr marL="1404518" algn="l" defTabSz="2809037" rtl="0" eaLnBrk="1" latinLnBrk="0" hangingPunct="1">
        <a:defRPr sz="5530" kern="1200">
          <a:solidFill>
            <a:schemeClr val="tx1"/>
          </a:solidFill>
          <a:latin typeface="+mn-lt"/>
          <a:ea typeface="+mn-ea"/>
          <a:cs typeface="+mn-cs"/>
        </a:defRPr>
      </a:lvl2pPr>
      <a:lvl3pPr marL="2809037" algn="l" defTabSz="2809037" rtl="0" eaLnBrk="1" latinLnBrk="0" hangingPunct="1">
        <a:defRPr sz="5530" kern="1200">
          <a:solidFill>
            <a:schemeClr val="tx1"/>
          </a:solidFill>
          <a:latin typeface="+mn-lt"/>
          <a:ea typeface="+mn-ea"/>
          <a:cs typeface="+mn-cs"/>
        </a:defRPr>
      </a:lvl3pPr>
      <a:lvl4pPr marL="4213555" algn="l" defTabSz="2809037" rtl="0" eaLnBrk="1" latinLnBrk="0" hangingPunct="1">
        <a:defRPr sz="5530" kern="1200">
          <a:solidFill>
            <a:schemeClr val="tx1"/>
          </a:solidFill>
          <a:latin typeface="+mn-lt"/>
          <a:ea typeface="+mn-ea"/>
          <a:cs typeface="+mn-cs"/>
        </a:defRPr>
      </a:lvl4pPr>
      <a:lvl5pPr marL="5618074" algn="l" defTabSz="2809037" rtl="0" eaLnBrk="1" latinLnBrk="0" hangingPunct="1">
        <a:defRPr sz="5530" kern="1200">
          <a:solidFill>
            <a:schemeClr val="tx1"/>
          </a:solidFill>
          <a:latin typeface="+mn-lt"/>
          <a:ea typeface="+mn-ea"/>
          <a:cs typeface="+mn-cs"/>
        </a:defRPr>
      </a:lvl5pPr>
      <a:lvl6pPr marL="7022592" algn="l" defTabSz="2809037" rtl="0" eaLnBrk="1" latinLnBrk="0" hangingPunct="1">
        <a:defRPr sz="5530" kern="1200">
          <a:solidFill>
            <a:schemeClr val="tx1"/>
          </a:solidFill>
          <a:latin typeface="+mn-lt"/>
          <a:ea typeface="+mn-ea"/>
          <a:cs typeface="+mn-cs"/>
        </a:defRPr>
      </a:lvl6pPr>
      <a:lvl7pPr marL="8427110" algn="l" defTabSz="2809037" rtl="0" eaLnBrk="1" latinLnBrk="0" hangingPunct="1">
        <a:defRPr sz="5530" kern="1200">
          <a:solidFill>
            <a:schemeClr val="tx1"/>
          </a:solidFill>
          <a:latin typeface="+mn-lt"/>
          <a:ea typeface="+mn-ea"/>
          <a:cs typeface="+mn-cs"/>
        </a:defRPr>
      </a:lvl7pPr>
      <a:lvl8pPr marL="9831629" algn="l" defTabSz="2809037" rtl="0" eaLnBrk="1" latinLnBrk="0" hangingPunct="1">
        <a:defRPr sz="5530" kern="1200">
          <a:solidFill>
            <a:schemeClr val="tx1"/>
          </a:solidFill>
          <a:latin typeface="+mn-lt"/>
          <a:ea typeface="+mn-ea"/>
          <a:cs typeface="+mn-cs"/>
        </a:defRPr>
      </a:lvl8pPr>
      <a:lvl9pPr marL="11236147" algn="l" defTabSz="2809037" rtl="0" eaLnBrk="1" latinLnBrk="0" hangingPunct="1">
        <a:defRPr sz="5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hyperlink" Target="https://seer.cancer.gov/seerstat/tutorials/aarates/definition.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68023E82-F43F-3911-42D5-5C93CB5B3BB6}"/>
              </a:ext>
            </a:extLst>
          </p:cNvPr>
          <p:cNvSpPr/>
          <p:nvPr/>
        </p:nvSpPr>
        <p:spPr>
          <a:xfrm>
            <a:off x="0" y="0"/>
            <a:ext cx="37463413" cy="3263393"/>
          </a:xfrm>
          <a:prstGeom prst="rect">
            <a:avLst/>
          </a:prstGeom>
          <a:solidFill>
            <a:schemeClr val="accent1">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EB5C481-CA84-41B0-1EDD-CA7E7C9FE2EB}"/>
              </a:ext>
            </a:extLst>
          </p:cNvPr>
          <p:cNvSpPr txBox="1"/>
          <p:nvPr/>
        </p:nvSpPr>
        <p:spPr>
          <a:xfrm>
            <a:off x="274320" y="67410"/>
            <a:ext cx="36721809" cy="1950406"/>
          </a:xfrm>
          <a:prstGeom prst="rect">
            <a:avLst/>
          </a:prstGeom>
          <a:noFill/>
        </p:spPr>
        <p:txBody>
          <a:bodyPr wrap="square" rtlCol="0">
            <a:spAutoFit/>
          </a:bodyPr>
          <a:lstStyle/>
          <a:p>
            <a:pPr marL="0" marR="0" algn="ctr">
              <a:lnSpc>
                <a:spcPct val="115000"/>
              </a:lnSpc>
              <a:spcBef>
                <a:spcPts val="1800"/>
              </a:spcBef>
              <a:spcAft>
                <a:spcPts val="400"/>
              </a:spcAft>
            </a:pPr>
            <a:r>
              <a:rPr lang="en-US" sz="5400" b="1" kern="100" dirty="0">
                <a:effectLst/>
                <a:latin typeface="Times New Roman" panose="02020603050405020304" pitchFamily="18" charset="0"/>
                <a:ea typeface="Times New Roman" panose="02020603050405020304" pitchFamily="18" charset="0"/>
                <a:cs typeface="Times New Roman" panose="02020603050405020304" pitchFamily="18" charset="0"/>
              </a:rPr>
              <a:t>Calculating Cancer Incidence Rates using National Cancer Institute Zones (NCI) in North Carolina</a:t>
            </a:r>
          </a:p>
          <a:p>
            <a:endParaRPr lang="en-US" dirty="0"/>
          </a:p>
        </p:txBody>
      </p:sp>
      <p:sp>
        <p:nvSpPr>
          <p:cNvPr id="7" name="TextBox 6">
            <a:extLst>
              <a:ext uri="{FF2B5EF4-FFF2-40B4-BE49-F238E27FC236}">
                <a16:creationId xmlns:a16="http://schemas.microsoft.com/office/drawing/2014/main" id="{50DA6CEB-DAE3-5152-79FC-9F3071CD92BE}"/>
              </a:ext>
            </a:extLst>
          </p:cNvPr>
          <p:cNvSpPr txBox="1"/>
          <p:nvPr/>
        </p:nvSpPr>
        <p:spPr>
          <a:xfrm>
            <a:off x="12148174" y="1140765"/>
            <a:ext cx="2060448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Authors: Ashley Victor, Christian Klaus, Fatma Simsek, Chandrika Rao</a:t>
            </a:r>
          </a:p>
        </p:txBody>
      </p:sp>
      <p:sp>
        <p:nvSpPr>
          <p:cNvPr id="8" name="Rectangle 7">
            <a:extLst>
              <a:ext uri="{FF2B5EF4-FFF2-40B4-BE49-F238E27FC236}">
                <a16:creationId xmlns:a16="http://schemas.microsoft.com/office/drawing/2014/main" id="{A02A68A8-59DC-D600-36DA-091E2BA132B8}"/>
              </a:ext>
            </a:extLst>
          </p:cNvPr>
          <p:cNvSpPr/>
          <p:nvPr/>
        </p:nvSpPr>
        <p:spPr>
          <a:xfrm>
            <a:off x="274320" y="3631166"/>
            <a:ext cx="12192000" cy="7694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1. Introduction</a:t>
            </a:r>
          </a:p>
        </p:txBody>
      </p:sp>
      <p:sp>
        <p:nvSpPr>
          <p:cNvPr id="11" name="Rectangle 10">
            <a:extLst>
              <a:ext uri="{FF2B5EF4-FFF2-40B4-BE49-F238E27FC236}">
                <a16:creationId xmlns:a16="http://schemas.microsoft.com/office/drawing/2014/main" id="{298EF6A4-87C5-06A9-3259-FC31A4A0C770}"/>
              </a:ext>
            </a:extLst>
          </p:cNvPr>
          <p:cNvSpPr/>
          <p:nvPr/>
        </p:nvSpPr>
        <p:spPr>
          <a:xfrm>
            <a:off x="12624673" y="3631166"/>
            <a:ext cx="12730090" cy="7694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3a. Results – Suppression Analysis</a:t>
            </a:r>
          </a:p>
        </p:txBody>
      </p:sp>
      <p:sp>
        <p:nvSpPr>
          <p:cNvPr id="13" name="Rectangle 12">
            <a:extLst>
              <a:ext uri="{FF2B5EF4-FFF2-40B4-BE49-F238E27FC236}">
                <a16:creationId xmlns:a16="http://schemas.microsoft.com/office/drawing/2014/main" id="{503192E6-C2FC-17CF-C32A-7F7189C609E0}"/>
              </a:ext>
            </a:extLst>
          </p:cNvPr>
          <p:cNvSpPr/>
          <p:nvPr/>
        </p:nvSpPr>
        <p:spPr>
          <a:xfrm>
            <a:off x="12624673" y="10847586"/>
            <a:ext cx="12833120" cy="7694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3b. Results - Maps</a:t>
            </a:r>
          </a:p>
        </p:txBody>
      </p:sp>
      <p:sp>
        <p:nvSpPr>
          <p:cNvPr id="24" name="TextBox 23">
            <a:extLst>
              <a:ext uri="{FF2B5EF4-FFF2-40B4-BE49-F238E27FC236}">
                <a16:creationId xmlns:a16="http://schemas.microsoft.com/office/drawing/2014/main" id="{B384C96F-F708-8BEF-999C-89B84CF01021}"/>
              </a:ext>
            </a:extLst>
          </p:cNvPr>
          <p:cNvSpPr txBox="1"/>
          <p:nvPr/>
        </p:nvSpPr>
        <p:spPr>
          <a:xfrm>
            <a:off x="294015" y="4469106"/>
            <a:ext cx="12079240" cy="7983339"/>
          </a:xfrm>
          <a:prstGeom prst="rect">
            <a:avLst/>
          </a:prstGeom>
          <a:noFill/>
        </p:spPr>
        <p:txBody>
          <a:bodyPr wrap="square" rtlCol="0">
            <a:spAutoFit/>
          </a:bodyPr>
          <a:lstStyle/>
          <a:p>
            <a:pPr>
              <a:lnSpc>
                <a:spcPct val="115000"/>
              </a:lnSpc>
              <a:spcAft>
                <a:spcPts val="800"/>
              </a:spcAft>
            </a:pPr>
            <a:r>
              <a:rPr lang="en-US" sz="2800" kern="100" dirty="0">
                <a:latin typeface="Times New Roman" panose="02020603050405020304" pitchFamily="18" charset="0"/>
                <a:cs typeface="Times New Roman" panose="02020603050405020304" pitchFamily="18" charset="0"/>
              </a:rPr>
              <a:t>With North Carolina’s changing demographics, cancer epidemiologists would benefit from analyzing cancer rates at a more granular level than counties, which is the current method used by Central Cancer Registries (CCR). Larger counties have diverse populations, so giving just one overall rate can be misleading. Instead, we use smaller units called census tracts for a more accurate analysis. However, to ensure the data is reliable and to protect patient privacy, we don't share data from areas with very few cancer cases. To provide even greater detail, the National Cancer Institute (NCI) has developed a set of cancer reporting zones that (1) provide a greater level of detail for large counties, (2) reduce the need to suppress data for small counties, and (3) offer more meaningful data for communities and stakeholders. The NCI zones help us better understand and address the variations within the populations and make it easier to compare cancer rates across smaller geographic areas. </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We propose that utilizing NCI Zones as the geographic unit will produce less suppression compared to developing rates at the census tract level.</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26" name="Picture 25" descr="Text&#10;&#10;Description automatically generated">
            <a:extLst>
              <a:ext uri="{FF2B5EF4-FFF2-40B4-BE49-F238E27FC236}">
                <a16:creationId xmlns:a16="http://schemas.microsoft.com/office/drawing/2014/main" id="{B66BF53E-F8B8-2B35-C654-C4F4E55C39CD}"/>
              </a:ext>
            </a:extLst>
          </p:cNvPr>
          <p:cNvPicPr>
            <a:picLocks noChangeAspect="1"/>
          </p:cNvPicPr>
          <p:nvPr/>
        </p:nvPicPr>
        <p:blipFill>
          <a:blip r:embed="rId2"/>
          <a:stretch>
            <a:fillRect/>
          </a:stretch>
        </p:blipFill>
        <p:spPr>
          <a:xfrm>
            <a:off x="274320" y="1421315"/>
            <a:ext cx="8400123" cy="1631576"/>
          </a:xfrm>
          <a:prstGeom prst="rect">
            <a:avLst/>
          </a:prstGeom>
        </p:spPr>
      </p:pic>
      <p:sp>
        <p:nvSpPr>
          <p:cNvPr id="27" name="TextBox 26">
            <a:extLst>
              <a:ext uri="{FF2B5EF4-FFF2-40B4-BE49-F238E27FC236}">
                <a16:creationId xmlns:a16="http://schemas.microsoft.com/office/drawing/2014/main" id="{E4804C10-83BA-0320-3E95-70F3D60338F1}"/>
              </a:ext>
            </a:extLst>
          </p:cNvPr>
          <p:cNvSpPr txBox="1"/>
          <p:nvPr/>
        </p:nvSpPr>
        <p:spPr>
          <a:xfrm>
            <a:off x="294015" y="12681857"/>
            <a:ext cx="12192000" cy="8194423"/>
          </a:xfrm>
          <a:prstGeom prst="rect">
            <a:avLst/>
          </a:prstGeom>
          <a:noFill/>
        </p:spPr>
        <p:txBody>
          <a:bodyPr wrap="square" rtlCol="0">
            <a:spAutoFit/>
          </a:bodyPr>
          <a:lstStyle/>
          <a:p>
            <a:pPr marL="0" marR="0">
              <a:lnSpc>
                <a:spcPct val="115000"/>
              </a:lnSpc>
              <a:spcAft>
                <a:spcPts val="800"/>
              </a:spcAft>
            </a:pPr>
            <a:r>
              <a:rPr lang="en-US" sz="2800" b="1" kern="100" dirty="0">
                <a:solidFill>
                  <a:schemeClr val="accent1">
                    <a:lumMod val="75000"/>
                  </a:schemeClr>
                </a:solidFill>
                <a:effectLst/>
                <a:latin typeface="Times New Roman" panose="02020603050405020304" pitchFamily="18" charset="0"/>
                <a:ea typeface="Aptos" panose="020B0004020202020204" pitchFamily="34" charset="0"/>
                <a:cs typeface="Times New Roman" panose="02020603050405020304" pitchFamily="18" charset="0"/>
              </a:rPr>
              <a:t>Data: </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We are using the North Carolina CCR cancer incidence data at the Census Tract Level from 2012 – 2022. As the population denominator,  </a:t>
            </a:r>
            <a:r>
              <a:rPr lang="en-US" sz="2800" kern="100" dirty="0">
                <a:latin typeface="Times New Roman" panose="02020603050405020304" pitchFamily="18" charset="0"/>
                <a:ea typeface="Aptos" panose="020B0004020202020204" pitchFamily="34" charset="0"/>
                <a:cs typeface="Times New Roman" panose="02020603050405020304" pitchFamily="18" charset="0"/>
              </a:rPr>
              <a:t>w</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e are using U.S. census tract population estimates produced by Woods &amp; Poole Economics Inc and NCI</a:t>
            </a:r>
            <a:r>
              <a:rPr lang="en-US" sz="2800" kern="100" baseline="30000" dirty="0">
                <a:effectLst/>
                <a:latin typeface="Times New Roman" panose="02020603050405020304" pitchFamily="18" charset="0"/>
                <a:ea typeface="Aptos" panose="020B0004020202020204" pitchFamily="34" charset="0"/>
                <a:cs typeface="Times New Roman" panose="02020603050405020304" pitchFamily="18" charset="0"/>
              </a:rPr>
              <a:t>1</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The NCI assigned </a:t>
            </a:r>
            <a:r>
              <a:rPr lang="en-US" sz="2800" kern="100" dirty="0">
                <a:latin typeface="Times New Roman" panose="02020603050405020304" pitchFamily="18" charset="0"/>
                <a:ea typeface="Aptos" panose="020B0004020202020204" pitchFamily="34" charset="0"/>
                <a:cs typeface="Times New Roman" panose="02020603050405020304" pitchFamily="18" charset="0"/>
              </a:rPr>
              <a:t>NC </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Census </a:t>
            </a:r>
            <a:r>
              <a:rPr lang="en-US" sz="2800" kern="100" dirty="0">
                <a:latin typeface="Times New Roman" panose="02020603050405020304" pitchFamily="18" charset="0"/>
                <a:ea typeface="Aptos" panose="020B0004020202020204" pitchFamily="34" charset="0"/>
                <a:cs typeface="Times New Roman" panose="02020603050405020304" pitchFamily="18" charset="0"/>
              </a:rPr>
              <a:t>T</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racts to the zones. We merged NCI Zone information to our population and incidence files</a:t>
            </a:r>
            <a:r>
              <a:rPr lang="en-US" sz="2800" kern="100" dirty="0">
                <a:latin typeface="Times New Roman" panose="02020603050405020304" pitchFamily="18" charset="0"/>
                <a:ea typeface="Aptos" panose="020B0004020202020204" pitchFamily="34" charset="0"/>
                <a:cs typeface="Times New Roman" panose="02020603050405020304" pitchFamily="18" charset="0"/>
              </a:rPr>
              <a:t> by Census Tract.</a:t>
            </a:r>
            <a:endParaRPr lang="en-US" sz="2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15000"/>
              </a:lnSpc>
              <a:spcAft>
                <a:spcPts val="800"/>
              </a:spcAft>
            </a:pPr>
            <a:r>
              <a:rPr lang="en-US" sz="2800" b="1" kern="100" dirty="0">
                <a:solidFill>
                  <a:schemeClr val="accent1">
                    <a:lumMod val="75000"/>
                  </a:schemeClr>
                </a:solidFill>
                <a:effectLst/>
                <a:latin typeface="Times New Roman" panose="02020603050405020304" pitchFamily="18" charset="0"/>
                <a:ea typeface="Aptos" panose="020B0004020202020204" pitchFamily="34" charset="0"/>
                <a:cs typeface="Times New Roman" panose="02020603050405020304" pitchFamily="18" charset="0"/>
              </a:rPr>
              <a:t>Analysis: </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In our analysis, we calculated age-adjusted rates</a:t>
            </a:r>
            <a:r>
              <a:rPr lang="en-US" sz="2800" kern="100" baseline="30000" dirty="0">
                <a:effectLst/>
                <a:latin typeface="Times New Roman" panose="02020603050405020304" pitchFamily="18" charset="0"/>
                <a:ea typeface="Aptos" panose="020B0004020202020204" pitchFamily="34" charset="0"/>
                <a:cs typeface="Times New Roman" panose="02020603050405020304" pitchFamily="18" charset="0"/>
              </a:rPr>
              <a:t>2</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for the top six cancers (lung, melanoma, prostate, female breast, colorectal, and cervical cancer) across all Census 2010 Tracts in North Carolina. We developed a Python script to compute these rates in accordance with suppression criteria</a:t>
            </a:r>
            <a:r>
              <a:rPr lang="en-US" sz="2800" kern="100" baseline="30000" dirty="0">
                <a:effectLst/>
                <a:latin typeface="Times New Roman" panose="02020603050405020304" pitchFamily="18" charset="0"/>
                <a:ea typeface="Aptos" panose="020B0004020202020204" pitchFamily="34" charset="0"/>
                <a:cs typeface="Times New Roman" panose="02020603050405020304" pitchFamily="18" charset="0"/>
              </a:rPr>
              <a:t>3</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displaying rates only for tracts with a case count of 16 or more after cases are aggregated (cases summed across diagnosis years). To maximize the number of tracts meeting this threshold, we aggregated incidence and population data for a 5-year range (2018 to 2022) and a 11-year range (2012-2022). </a:t>
            </a:r>
          </a:p>
          <a:p>
            <a:pPr marL="0" marR="0">
              <a:lnSpc>
                <a:spcPct val="115000"/>
              </a:lnSpc>
              <a:spcAft>
                <a:spcPts val="800"/>
              </a:spcAft>
            </a:pP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We created maps to illustrate areas with suppressed rates, allowing us to compare suppression levels between the Census Tract and NCI Zone methodologies.  The Folium Python package was used to generate the maps</a:t>
            </a:r>
            <a:r>
              <a:rPr lang="en-US" sz="2800" kern="100" baseline="30000" dirty="0">
                <a:effectLst/>
                <a:latin typeface="Times New Roman" panose="02020603050405020304" pitchFamily="18" charset="0"/>
                <a:ea typeface="Aptos" panose="020B0004020202020204" pitchFamily="34" charset="0"/>
                <a:cs typeface="Times New Roman" panose="02020603050405020304" pitchFamily="18" charset="0"/>
              </a:rPr>
              <a:t>4</a:t>
            </a:r>
            <a:r>
              <a:rPr lang="en-US" sz="2800"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dirty="0"/>
          </a:p>
        </p:txBody>
      </p:sp>
      <p:sp>
        <p:nvSpPr>
          <p:cNvPr id="31" name="Rectangle 30">
            <a:extLst>
              <a:ext uri="{FF2B5EF4-FFF2-40B4-BE49-F238E27FC236}">
                <a16:creationId xmlns:a16="http://schemas.microsoft.com/office/drawing/2014/main" id="{41E95DFD-5B5B-BC8F-5E9F-CAB33E6775CE}"/>
              </a:ext>
            </a:extLst>
          </p:cNvPr>
          <p:cNvSpPr/>
          <p:nvPr/>
        </p:nvSpPr>
        <p:spPr>
          <a:xfrm>
            <a:off x="269326" y="11814230"/>
            <a:ext cx="12192000" cy="7694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2. Methods</a:t>
            </a:r>
          </a:p>
        </p:txBody>
      </p:sp>
      <p:sp>
        <p:nvSpPr>
          <p:cNvPr id="44" name="TextBox 43">
            <a:extLst>
              <a:ext uri="{FF2B5EF4-FFF2-40B4-BE49-F238E27FC236}">
                <a16:creationId xmlns:a16="http://schemas.microsoft.com/office/drawing/2014/main" id="{025EB53F-E755-D8EA-C15E-D86F427ABD52}"/>
              </a:ext>
            </a:extLst>
          </p:cNvPr>
          <p:cNvSpPr txBox="1"/>
          <p:nvPr/>
        </p:nvSpPr>
        <p:spPr>
          <a:xfrm>
            <a:off x="12734275" y="9704928"/>
            <a:ext cx="13151570"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When utilizing NCI Zones</a:t>
            </a:r>
            <a:r>
              <a:rPr lang="en-US" sz="2800" dirty="0">
                <a:highlight>
                  <a:srgbClr val="FFFF00"/>
                </a:highlight>
                <a:latin typeface="Times New Roman" panose="02020603050405020304" pitchFamily="18" charset="0"/>
                <a:cs typeface="Times New Roman" panose="02020603050405020304" pitchFamily="18" charset="0"/>
              </a:rPr>
              <a:t>, </a:t>
            </a:r>
            <a:r>
              <a:rPr lang="en-US" sz="2800" b="1" dirty="0">
                <a:highlight>
                  <a:srgbClr val="FFFF00"/>
                </a:highlight>
                <a:latin typeface="Times New Roman" panose="02020603050405020304" pitchFamily="18" charset="0"/>
                <a:cs typeface="Times New Roman" panose="02020603050405020304" pitchFamily="18" charset="0"/>
              </a:rPr>
              <a:t>the percentage of suppression is 0% for 4 of the 6 cancers of interest at the 5-year analysis, and 5 of the 6 cancers for the 11-year analysis.</a:t>
            </a:r>
          </a:p>
        </p:txBody>
      </p:sp>
      <p:sp>
        <p:nvSpPr>
          <p:cNvPr id="46" name="TextBox 45">
            <a:extLst>
              <a:ext uri="{FF2B5EF4-FFF2-40B4-BE49-F238E27FC236}">
                <a16:creationId xmlns:a16="http://schemas.microsoft.com/office/drawing/2014/main" id="{5D21DB07-C347-C4CD-C19C-586F0C2AC888}"/>
              </a:ext>
            </a:extLst>
          </p:cNvPr>
          <p:cNvSpPr txBox="1"/>
          <p:nvPr/>
        </p:nvSpPr>
        <p:spPr>
          <a:xfrm>
            <a:off x="9341556" y="1865433"/>
            <a:ext cx="20604480" cy="1077218"/>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Affiliations: North Carolina Department of Health and Human Services, Division of Public Health, State Center for Health Statistics, Central Cancer Registry</a:t>
            </a:r>
          </a:p>
        </p:txBody>
      </p:sp>
      <p:sp>
        <p:nvSpPr>
          <p:cNvPr id="47" name="Rectangle 46">
            <a:extLst>
              <a:ext uri="{FF2B5EF4-FFF2-40B4-BE49-F238E27FC236}">
                <a16:creationId xmlns:a16="http://schemas.microsoft.com/office/drawing/2014/main" id="{8F9B280C-73CB-1C8E-7BA9-0ECC4AAB7DE6}"/>
              </a:ext>
            </a:extLst>
          </p:cNvPr>
          <p:cNvSpPr/>
          <p:nvPr/>
        </p:nvSpPr>
        <p:spPr>
          <a:xfrm>
            <a:off x="25513116" y="3631166"/>
            <a:ext cx="11675977" cy="7694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3c. Results - Maps</a:t>
            </a:r>
          </a:p>
        </p:txBody>
      </p:sp>
      <p:sp>
        <p:nvSpPr>
          <p:cNvPr id="48" name="Rectangle 47">
            <a:extLst>
              <a:ext uri="{FF2B5EF4-FFF2-40B4-BE49-F238E27FC236}">
                <a16:creationId xmlns:a16="http://schemas.microsoft.com/office/drawing/2014/main" id="{2FC49D4D-F4F0-2697-81F1-B84866328DA2}"/>
              </a:ext>
            </a:extLst>
          </p:cNvPr>
          <p:cNvSpPr/>
          <p:nvPr/>
        </p:nvSpPr>
        <p:spPr>
          <a:xfrm>
            <a:off x="25623842" y="13689067"/>
            <a:ext cx="11675977" cy="7694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4. Conclusion</a:t>
            </a:r>
          </a:p>
        </p:txBody>
      </p:sp>
      <p:sp>
        <p:nvSpPr>
          <p:cNvPr id="49" name="Rectangle 48">
            <a:extLst>
              <a:ext uri="{FF2B5EF4-FFF2-40B4-BE49-F238E27FC236}">
                <a16:creationId xmlns:a16="http://schemas.microsoft.com/office/drawing/2014/main" id="{C256073B-A2DF-679D-F302-DC7CFEC50681}"/>
              </a:ext>
            </a:extLst>
          </p:cNvPr>
          <p:cNvSpPr/>
          <p:nvPr/>
        </p:nvSpPr>
        <p:spPr>
          <a:xfrm>
            <a:off x="25670714" y="17061451"/>
            <a:ext cx="11675977" cy="769441"/>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latin typeface="Times New Roman" panose="02020603050405020304" pitchFamily="18" charset="0"/>
                <a:cs typeface="Times New Roman" panose="02020603050405020304" pitchFamily="18" charset="0"/>
              </a:rPr>
              <a:t>5c. References</a:t>
            </a:r>
          </a:p>
        </p:txBody>
      </p:sp>
      <p:pic>
        <p:nvPicPr>
          <p:cNvPr id="51" name="Picture 50">
            <a:extLst>
              <a:ext uri="{FF2B5EF4-FFF2-40B4-BE49-F238E27FC236}">
                <a16:creationId xmlns:a16="http://schemas.microsoft.com/office/drawing/2014/main" id="{37FD9755-5643-AF54-53DA-6FEFC45FC483}"/>
              </a:ext>
            </a:extLst>
          </p:cNvPr>
          <p:cNvPicPr>
            <a:picLocks noChangeAspect="1"/>
          </p:cNvPicPr>
          <p:nvPr/>
        </p:nvPicPr>
        <p:blipFill>
          <a:blip r:embed="rId3"/>
          <a:stretch>
            <a:fillRect/>
          </a:stretch>
        </p:blipFill>
        <p:spPr>
          <a:xfrm>
            <a:off x="12693983" y="15831647"/>
            <a:ext cx="5874924" cy="2730074"/>
          </a:xfrm>
          <a:prstGeom prst="rect">
            <a:avLst/>
          </a:prstGeom>
        </p:spPr>
      </p:pic>
      <p:pic>
        <p:nvPicPr>
          <p:cNvPr id="55" name="Picture 54">
            <a:extLst>
              <a:ext uri="{FF2B5EF4-FFF2-40B4-BE49-F238E27FC236}">
                <a16:creationId xmlns:a16="http://schemas.microsoft.com/office/drawing/2014/main" id="{B3F79B24-307C-75E0-F3A6-4DCFE91B455B}"/>
              </a:ext>
            </a:extLst>
          </p:cNvPr>
          <p:cNvPicPr>
            <a:picLocks noChangeAspect="1"/>
          </p:cNvPicPr>
          <p:nvPr/>
        </p:nvPicPr>
        <p:blipFill>
          <a:blip r:embed="rId4"/>
          <a:stretch>
            <a:fillRect/>
          </a:stretch>
        </p:blipFill>
        <p:spPr>
          <a:xfrm>
            <a:off x="19229677" y="15882304"/>
            <a:ext cx="5874924" cy="2829893"/>
          </a:xfrm>
          <a:prstGeom prst="rect">
            <a:avLst/>
          </a:prstGeom>
        </p:spPr>
      </p:pic>
      <p:pic>
        <p:nvPicPr>
          <p:cNvPr id="63" name="Picture 62">
            <a:extLst>
              <a:ext uri="{FF2B5EF4-FFF2-40B4-BE49-F238E27FC236}">
                <a16:creationId xmlns:a16="http://schemas.microsoft.com/office/drawing/2014/main" id="{011A5DD2-724D-356A-8774-EBF4C4E220C9}"/>
              </a:ext>
            </a:extLst>
          </p:cNvPr>
          <p:cNvPicPr>
            <a:picLocks noChangeAspect="1"/>
          </p:cNvPicPr>
          <p:nvPr/>
        </p:nvPicPr>
        <p:blipFill>
          <a:blip r:embed="rId5"/>
          <a:stretch>
            <a:fillRect/>
          </a:stretch>
        </p:blipFill>
        <p:spPr>
          <a:xfrm>
            <a:off x="19061049" y="12144605"/>
            <a:ext cx="6093956" cy="2570520"/>
          </a:xfrm>
          <a:prstGeom prst="rect">
            <a:avLst/>
          </a:prstGeom>
        </p:spPr>
      </p:pic>
      <p:pic>
        <p:nvPicPr>
          <p:cNvPr id="65" name="Picture 64">
            <a:extLst>
              <a:ext uri="{FF2B5EF4-FFF2-40B4-BE49-F238E27FC236}">
                <a16:creationId xmlns:a16="http://schemas.microsoft.com/office/drawing/2014/main" id="{BDE744C5-0995-8182-F64B-E6F9EEE6111E}"/>
              </a:ext>
            </a:extLst>
          </p:cNvPr>
          <p:cNvPicPr>
            <a:picLocks noChangeAspect="1"/>
          </p:cNvPicPr>
          <p:nvPr/>
        </p:nvPicPr>
        <p:blipFill>
          <a:blip r:embed="rId6"/>
          <a:stretch>
            <a:fillRect/>
          </a:stretch>
        </p:blipFill>
        <p:spPr>
          <a:xfrm>
            <a:off x="12944647" y="12086698"/>
            <a:ext cx="5600693" cy="2658522"/>
          </a:xfrm>
          <a:prstGeom prst="rect">
            <a:avLst/>
          </a:prstGeom>
        </p:spPr>
      </p:pic>
      <p:sp>
        <p:nvSpPr>
          <p:cNvPr id="66" name="TextBox 65">
            <a:extLst>
              <a:ext uri="{FF2B5EF4-FFF2-40B4-BE49-F238E27FC236}">
                <a16:creationId xmlns:a16="http://schemas.microsoft.com/office/drawing/2014/main" id="{66F77F34-33CF-41D5-2DA9-C4438527C67F}"/>
              </a:ext>
            </a:extLst>
          </p:cNvPr>
          <p:cNvSpPr txBox="1"/>
          <p:nvPr/>
        </p:nvSpPr>
        <p:spPr>
          <a:xfrm>
            <a:off x="16192686" y="11675599"/>
            <a:ext cx="5952360" cy="461665"/>
          </a:xfrm>
          <a:prstGeom prst="rect">
            <a:avLst/>
          </a:prstGeom>
          <a:noFill/>
        </p:spPr>
        <p:txBody>
          <a:bodyPr wrap="square" rtlCol="0">
            <a:spAutoFit/>
          </a:bodyPr>
          <a:lstStyle/>
          <a:p>
            <a:pPr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Census Tract Suppression </a:t>
            </a:r>
          </a:p>
        </p:txBody>
      </p:sp>
      <p:sp>
        <p:nvSpPr>
          <p:cNvPr id="67" name="TextBox 66">
            <a:extLst>
              <a:ext uri="{FF2B5EF4-FFF2-40B4-BE49-F238E27FC236}">
                <a16:creationId xmlns:a16="http://schemas.microsoft.com/office/drawing/2014/main" id="{AD7FFA94-2D47-363B-A336-CAD6E0DDE8B9}"/>
              </a:ext>
            </a:extLst>
          </p:cNvPr>
          <p:cNvSpPr txBox="1"/>
          <p:nvPr/>
        </p:nvSpPr>
        <p:spPr>
          <a:xfrm>
            <a:off x="16228824" y="15466410"/>
            <a:ext cx="5952360" cy="461665"/>
          </a:xfrm>
          <a:prstGeom prst="rect">
            <a:avLst/>
          </a:prstGeom>
          <a:noFill/>
        </p:spPr>
        <p:txBody>
          <a:bodyPr wrap="square" rtlCol="0">
            <a:spAutoFit/>
          </a:bodyPr>
          <a:lstStyle/>
          <a:p>
            <a:pPr algn="ctr"/>
            <a:r>
              <a:rPr lang="en-US" sz="2400" b="1" dirty="0">
                <a:solidFill>
                  <a:schemeClr val="accent1">
                    <a:lumMod val="75000"/>
                  </a:schemeClr>
                </a:solidFill>
                <a:latin typeface="Times New Roman" panose="02020603050405020304" pitchFamily="18" charset="0"/>
                <a:cs typeface="Times New Roman" panose="02020603050405020304" pitchFamily="18" charset="0"/>
              </a:rPr>
              <a:t>NCI Zones Suppression </a:t>
            </a:r>
          </a:p>
        </p:txBody>
      </p:sp>
      <p:sp>
        <p:nvSpPr>
          <p:cNvPr id="68" name="TextBox 67">
            <a:extLst>
              <a:ext uri="{FF2B5EF4-FFF2-40B4-BE49-F238E27FC236}">
                <a16:creationId xmlns:a16="http://schemas.microsoft.com/office/drawing/2014/main" id="{02347253-2D64-9EAF-38C9-0808CE45C401}"/>
              </a:ext>
            </a:extLst>
          </p:cNvPr>
          <p:cNvSpPr txBox="1"/>
          <p:nvPr/>
        </p:nvSpPr>
        <p:spPr>
          <a:xfrm>
            <a:off x="12336740" y="19538050"/>
            <a:ext cx="13273243"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When analyzing more rare cancers (cervix uteri), we see </a:t>
            </a:r>
            <a:r>
              <a:rPr lang="en-US" sz="2800" b="1" dirty="0">
                <a:highlight>
                  <a:srgbClr val="FFFF00"/>
                </a:highlight>
                <a:latin typeface="Times New Roman" panose="02020603050405020304" pitchFamily="18" charset="0"/>
                <a:cs typeface="Times New Roman" panose="02020603050405020304" pitchFamily="18" charset="0"/>
              </a:rPr>
              <a:t>100% percent suppression at the Census Tract level for both the 5-year and 11-year ranges. </a:t>
            </a:r>
            <a:r>
              <a:rPr lang="en-US" sz="2800" dirty="0">
                <a:latin typeface="Times New Roman" panose="02020603050405020304" pitchFamily="18" charset="0"/>
                <a:cs typeface="Times New Roman" panose="02020603050405020304" pitchFamily="18" charset="0"/>
              </a:rPr>
              <a:t>We see much lower suppression at the NCI Zone level.</a:t>
            </a:r>
          </a:p>
        </p:txBody>
      </p:sp>
      <p:sp>
        <p:nvSpPr>
          <p:cNvPr id="2" name="TextBox 1">
            <a:extLst>
              <a:ext uri="{FF2B5EF4-FFF2-40B4-BE49-F238E27FC236}">
                <a16:creationId xmlns:a16="http://schemas.microsoft.com/office/drawing/2014/main" id="{0AA4FD21-BE81-A4BC-238D-F17A9C732197}"/>
              </a:ext>
            </a:extLst>
          </p:cNvPr>
          <p:cNvSpPr txBox="1"/>
          <p:nvPr/>
        </p:nvSpPr>
        <p:spPr>
          <a:xfrm>
            <a:off x="25670714" y="14597472"/>
            <a:ext cx="11454524" cy="3590342"/>
          </a:xfrm>
          <a:prstGeom prst="rect">
            <a:avLst/>
          </a:prstGeom>
          <a:noFill/>
        </p:spPr>
        <p:txBody>
          <a:bodyPr wrap="square" rtlCol="0">
            <a:spAutoFit/>
          </a:bodyPr>
          <a:lstStyle/>
          <a:p>
            <a:r>
              <a:rPr lang="en-US" sz="24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The NC CCR found that NCI Zones method reduces data suppression compared to the Census Tract method. The NC CCR can now compute more granular cancer rates by race, sex, and ethnicity, improving the identification of priority populations for cancer incidence and mortality. </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By analyzing </a:t>
            </a:r>
            <a:r>
              <a:rPr lang="en-US" sz="2400" kern="100" dirty="0">
                <a:latin typeface="Times New Roman" panose="02020603050405020304" pitchFamily="18" charset="0"/>
                <a:ea typeface="Aptos" panose="020B0004020202020204" pitchFamily="34" charset="0"/>
                <a:cs typeface="Times New Roman" panose="02020603050405020304" pitchFamily="18" charset="0"/>
              </a:rPr>
              <a:t>cancer</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data at the Zone Level, targeted cancer prevention and control efforts can be implemented to address the specific needs of different communities, effectively addressing the cancer burden across the state and improving outcomes for all.</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CB5698B5-37E8-1986-0694-CC92C2F15DEA}"/>
              </a:ext>
            </a:extLst>
          </p:cNvPr>
          <p:cNvSpPr txBox="1"/>
          <p:nvPr/>
        </p:nvSpPr>
        <p:spPr>
          <a:xfrm>
            <a:off x="25779675" y="7893982"/>
            <a:ext cx="7659571" cy="1220462"/>
          </a:xfrm>
          <a:prstGeom prst="rect">
            <a:avLst/>
          </a:prstGeom>
          <a:noFill/>
        </p:spPr>
        <p:txBody>
          <a:bodyPr wrap="square" rtlCol="0">
            <a:spAutoFit/>
          </a:bodyPr>
          <a:lstStyle/>
          <a:p>
            <a:r>
              <a:rPr lang="en-US" sz="1800" b="1" i="0" u="none" strike="noStrike" kern="100" baseline="0" dirty="0">
                <a:latin typeface="Times New Roman" panose="02020603050405020304" pitchFamily="18" charset="0"/>
              </a:rPr>
              <a:t>Figure 5: NCI Zone rates for the Raleigh area for all cancers in 2018-2022</a:t>
            </a:r>
          </a:p>
          <a:p>
            <a:endParaRPr lang="en-US" dirty="0"/>
          </a:p>
        </p:txBody>
      </p:sp>
      <p:sp>
        <p:nvSpPr>
          <p:cNvPr id="16" name="TextBox 15">
            <a:extLst>
              <a:ext uri="{FF2B5EF4-FFF2-40B4-BE49-F238E27FC236}">
                <a16:creationId xmlns:a16="http://schemas.microsoft.com/office/drawing/2014/main" id="{6285A4CA-C1BE-0869-5837-4D005A7BDD11}"/>
              </a:ext>
            </a:extLst>
          </p:cNvPr>
          <p:cNvSpPr txBox="1"/>
          <p:nvPr/>
        </p:nvSpPr>
        <p:spPr>
          <a:xfrm>
            <a:off x="31397976" y="4507857"/>
            <a:ext cx="5901843"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For this analysis, we focused on more granular geographic boundaries within Wake County, which is divided into 15 NCI Zones. For 6 of the zones, we computed more detailed cancer rates for the Wake County area, broken down by primary site (as shown in Tables 5 and 6). This approach provides a more specific understanding of cancer rates compared to using county-level data.</a:t>
            </a:r>
          </a:p>
        </p:txBody>
      </p:sp>
      <p:sp>
        <p:nvSpPr>
          <p:cNvPr id="17" name="TextBox 16">
            <a:extLst>
              <a:ext uri="{FF2B5EF4-FFF2-40B4-BE49-F238E27FC236}">
                <a16:creationId xmlns:a16="http://schemas.microsoft.com/office/drawing/2014/main" id="{011D81AB-ED53-11B2-644D-0BB1901FBEB1}"/>
              </a:ext>
            </a:extLst>
          </p:cNvPr>
          <p:cNvSpPr txBox="1"/>
          <p:nvPr/>
        </p:nvSpPr>
        <p:spPr>
          <a:xfrm>
            <a:off x="25623842" y="18824176"/>
            <a:ext cx="13519450" cy="132343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2. </a:t>
            </a:r>
            <a:r>
              <a:rPr lang="en-US" sz="2000" i="1" dirty="0">
                <a:latin typeface="Times New Roman" panose="02020603050405020304" pitchFamily="18" charset="0"/>
                <a:cs typeface="Times New Roman" panose="02020603050405020304" pitchFamily="18" charset="0"/>
              </a:rPr>
              <a:t>SEER*Stat Tutorials: Calculating Age-adjusted Rates. </a:t>
            </a:r>
            <a:r>
              <a:rPr lang="en-US" sz="2000" dirty="0">
                <a:latin typeface="Times New Roman" panose="02020603050405020304" pitchFamily="18" charset="0"/>
                <a:cs typeface="Times New Roman" panose="02020603050405020304" pitchFamily="18" charset="0"/>
              </a:rPr>
              <a:t>(2025). SEER. </a:t>
            </a:r>
            <a:r>
              <a:rPr lang="en-US" sz="2000" dirty="0">
                <a:latin typeface="Times New Roman" panose="02020603050405020304" pitchFamily="18" charset="0"/>
                <a:cs typeface="Times New Roman" panose="02020603050405020304" pitchFamily="18" charset="0"/>
                <a:hlinkClick r:id="rId7"/>
              </a:rPr>
              <a:t>https://seer.cancer.gov/seerstat/tutorials/aarates/definition.html</a:t>
            </a: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
        <p:nvSpPr>
          <p:cNvPr id="23" name="Rectangle 2">
            <a:extLst>
              <a:ext uri="{FF2B5EF4-FFF2-40B4-BE49-F238E27FC236}">
                <a16:creationId xmlns:a16="http://schemas.microsoft.com/office/drawing/2014/main" id="{3D44B3B4-889B-AFD0-669B-F3240FBBE014}"/>
              </a:ext>
            </a:extLst>
          </p:cNvPr>
          <p:cNvSpPr>
            <a:spLocks noChangeArrowheads="1"/>
          </p:cNvSpPr>
          <p:nvPr/>
        </p:nvSpPr>
        <p:spPr bwMode="auto">
          <a:xfrm rot="10800000" flipV="1">
            <a:off x="26180101" y="19538050"/>
            <a:ext cx="10303296"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20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Suppression of rates and counts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(2024, June 13). United States Cancer Statistics. https://www.cdc.gov/united-states-cancer-statistics/technical-notes/suppression.html</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36" name="Picture 35">
            <a:extLst>
              <a:ext uri="{FF2B5EF4-FFF2-40B4-BE49-F238E27FC236}">
                <a16:creationId xmlns:a16="http://schemas.microsoft.com/office/drawing/2014/main" id="{796A6784-9CB3-B9FC-2B2D-8C29C7668C0F}"/>
              </a:ext>
            </a:extLst>
          </p:cNvPr>
          <p:cNvPicPr>
            <a:picLocks noChangeAspect="1"/>
          </p:cNvPicPr>
          <p:nvPr/>
        </p:nvPicPr>
        <p:blipFill>
          <a:blip r:embed="rId8"/>
          <a:srcRect t="2999" r="1250"/>
          <a:stretch/>
        </p:blipFill>
        <p:spPr>
          <a:xfrm>
            <a:off x="25851717" y="4560533"/>
            <a:ext cx="5342658" cy="3191138"/>
          </a:xfrm>
          <a:prstGeom prst="rect">
            <a:avLst/>
          </a:prstGeom>
        </p:spPr>
      </p:pic>
      <p:sp>
        <p:nvSpPr>
          <p:cNvPr id="40" name="TextBox 39">
            <a:extLst>
              <a:ext uri="{FF2B5EF4-FFF2-40B4-BE49-F238E27FC236}">
                <a16:creationId xmlns:a16="http://schemas.microsoft.com/office/drawing/2014/main" id="{2E13B928-F840-C5A7-DA75-138F36029477}"/>
              </a:ext>
            </a:extLst>
          </p:cNvPr>
          <p:cNvSpPr txBox="1"/>
          <p:nvPr/>
        </p:nvSpPr>
        <p:spPr>
          <a:xfrm>
            <a:off x="25623842" y="17936946"/>
            <a:ext cx="11847268" cy="1774460"/>
          </a:xfrm>
          <a:prstGeom prst="rect">
            <a:avLst/>
          </a:prstGeom>
          <a:noFill/>
        </p:spPr>
        <p:txBody>
          <a:bodyPr wrap="square" rtlCol="0">
            <a:spAutoFit/>
          </a:bodyPr>
          <a:lstStyle/>
          <a:p>
            <a:pPr marR="0" lvl="0" algn="l" defTabSz="2809037" rtl="0" eaLnBrk="1" fontAlgn="auto" latinLnBrk="0" hangingPunct="1">
              <a:lnSpc>
                <a:spcPct val="90000"/>
              </a:lnSpc>
              <a:spcBef>
                <a:spcPts val="3072"/>
              </a:spcBef>
              <a:spcAft>
                <a:spcPts val="0"/>
              </a:spcAft>
              <a:buClrTx/>
              <a:buSzTx/>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1. Populations - Total U.S. (2006-2022), Census Tract Estimates by Race/Origin Controlling to Vintage 2020 &lt;2010 Tract Geographies&gt;, National Cancer Institute, DCCPS, Surveillance Research Program, released October 2024. Source: Woods &amp; Poole Economics, Inc. Washington, D.C. Copyright 2024.</a:t>
            </a:r>
          </a:p>
          <a:p>
            <a:endParaRPr lang="en-US" dirty="0"/>
          </a:p>
        </p:txBody>
      </p:sp>
      <p:sp>
        <p:nvSpPr>
          <p:cNvPr id="3" name="TextBox 2">
            <a:extLst>
              <a:ext uri="{FF2B5EF4-FFF2-40B4-BE49-F238E27FC236}">
                <a16:creationId xmlns:a16="http://schemas.microsoft.com/office/drawing/2014/main" id="{3C9AA05B-BB32-4620-DDD3-C3648EA94735}"/>
              </a:ext>
            </a:extLst>
          </p:cNvPr>
          <p:cNvSpPr txBox="1"/>
          <p:nvPr/>
        </p:nvSpPr>
        <p:spPr>
          <a:xfrm>
            <a:off x="25609983" y="20236269"/>
            <a:ext cx="11515255"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4. Python Folium package (2021). Folium: Python Data. Retrieved from https://github.com/python-visualization/folium.</a:t>
            </a:r>
          </a:p>
        </p:txBody>
      </p:sp>
      <p:sp>
        <p:nvSpPr>
          <p:cNvPr id="9" name="TextBox 8">
            <a:extLst>
              <a:ext uri="{FF2B5EF4-FFF2-40B4-BE49-F238E27FC236}">
                <a16:creationId xmlns:a16="http://schemas.microsoft.com/office/drawing/2014/main" id="{DD63D8E1-C8FC-7B25-FD25-7FAFD909F922}"/>
              </a:ext>
            </a:extLst>
          </p:cNvPr>
          <p:cNvSpPr txBox="1"/>
          <p:nvPr/>
        </p:nvSpPr>
        <p:spPr>
          <a:xfrm>
            <a:off x="12821273" y="14919226"/>
            <a:ext cx="5910433" cy="1497461"/>
          </a:xfrm>
          <a:prstGeom prst="rect">
            <a:avLst/>
          </a:prstGeom>
          <a:noFill/>
        </p:spPr>
        <p:txBody>
          <a:bodyPr wrap="square" rtlCol="0">
            <a:spAutoFit/>
          </a:bodyPr>
          <a:lstStyle/>
          <a:p>
            <a:r>
              <a:rPr lang="en-US" sz="1800" b="1" i="0" u="none" strike="noStrike" kern="100" baseline="0" dirty="0">
                <a:latin typeface="Times New Roman" panose="02020603050405020304" pitchFamily="18" charset="0"/>
              </a:rPr>
              <a:t>Figure 1:Suppressed Census Tracts </a:t>
            </a:r>
            <a:r>
              <a:rPr lang="en-US" sz="1800" b="1" kern="100" dirty="0">
                <a:latin typeface="Times New Roman" panose="02020603050405020304" pitchFamily="18" charset="0"/>
              </a:rPr>
              <a:t>for Cervix Uteri Cancer </a:t>
            </a:r>
            <a:r>
              <a:rPr lang="en-US" sz="1800" b="1" i="0" u="none" strike="noStrike" kern="100" baseline="0" dirty="0">
                <a:latin typeface="Times New Roman" panose="02020603050405020304" pitchFamily="18" charset="0"/>
              </a:rPr>
              <a:t>in 2018-2022 (5-year)</a:t>
            </a:r>
          </a:p>
          <a:p>
            <a:endParaRPr lang="en-US" dirty="0"/>
          </a:p>
        </p:txBody>
      </p:sp>
      <p:sp>
        <p:nvSpPr>
          <p:cNvPr id="10" name="TextBox 9">
            <a:extLst>
              <a:ext uri="{FF2B5EF4-FFF2-40B4-BE49-F238E27FC236}">
                <a16:creationId xmlns:a16="http://schemas.microsoft.com/office/drawing/2014/main" id="{F6AE8D3B-AA4D-D870-4FD1-887727322CCA}"/>
              </a:ext>
            </a:extLst>
          </p:cNvPr>
          <p:cNvSpPr txBox="1"/>
          <p:nvPr/>
        </p:nvSpPr>
        <p:spPr>
          <a:xfrm>
            <a:off x="19116428" y="14858509"/>
            <a:ext cx="5910433" cy="646331"/>
          </a:xfrm>
          <a:prstGeom prst="rect">
            <a:avLst/>
          </a:prstGeom>
          <a:noFill/>
        </p:spPr>
        <p:txBody>
          <a:bodyPr wrap="square" rtlCol="0">
            <a:spAutoFit/>
          </a:bodyPr>
          <a:lstStyle/>
          <a:p>
            <a:r>
              <a:rPr lang="en-US" sz="1800" b="1" i="0" u="none" strike="noStrike" kern="100" baseline="0" dirty="0">
                <a:latin typeface="Times New Roman" panose="02020603050405020304" pitchFamily="18" charset="0"/>
              </a:rPr>
              <a:t>Figure 3: Suppressed Census Tracts </a:t>
            </a:r>
            <a:r>
              <a:rPr lang="en-US" sz="1800" b="1" kern="100" dirty="0">
                <a:latin typeface="Times New Roman" panose="02020603050405020304" pitchFamily="18" charset="0"/>
              </a:rPr>
              <a:t>for Cervix Uteri Cancer </a:t>
            </a:r>
            <a:r>
              <a:rPr lang="en-US" sz="1800" b="1" i="0" u="none" strike="noStrike" kern="100" baseline="0" dirty="0">
                <a:latin typeface="Times New Roman" panose="02020603050405020304" pitchFamily="18" charset="0"/>
              </a:rPr>
              <a:t>in 2012-2022 (11-year)</a:t>
            </a:r>
          </a:p>
        </p:txBody>
      </p:sp>
      <p:sp>
        <p:nvSpPr>
          <p:cNvPr id="12" name="TextBox 11">
            <a:extLst>
              <a:ext uri="{FF2B5EF4-FFF2-40B4-BE49-F238E27FC236}">
                <a16:creationId xmlns:a16="http://schemas.microsoft.com/office/drawing/2014/main" id="{53CEFDC2-245F-41B5-04D9-7B930708DF96}"/>
              </a:ext>
            </a:extLst>
          </p:cNvPr>
          <p:cNvSpPr txBox="1"/>
          <p:nvPr/>
        </p:nvSpPr>
        <p:spPr>
          <a:xfrm>
            <a:off x="12658474" y="18668084"/>
            <a:ext cx="5910433" cy="1497461"/>
          </a:xfrm>
          <a:prstGeom prst="rect">
            <a:avLst/>
          </a:prstGeom>
          <a:noFill/>
        </p:spPr>
        <p:txBody>
          <a:bodyPr wrap="square" rtlCol="0">
            <a:spAutoFit/>
          </a:bodyPr>
          <a:lstStyle/>
          <a:p>
            <a:r>
              <a:rPr lang="en-US" sz="1800" b="1" i="0" u="none" strike="noStrike" kern="100" baseline="0" dirty="0">
                <a:latin typeface="Times New Roman" panose="02020603050405020304" pitchFamily="18" charset="0"/>
              </a:rPr>
              <a:t>Figure 2: Suppressed NCI Zones </a:t>
            </a:r>
            <a:r>
              <a:rPr lang="en-US" sz="1800" b="1" kern="100" dirty="0">
                <a:latin typeface="Times New Roman" panose="02020603050405020304" pitchFamily="18" charset="0"/>
              </a:rPr>
              <a:t>for Cervix Uteri Cancer </a:t>
            </a:r>
            <a:r>
              <a:rPr lang="en-US" sz="1800" b="1" i="0" u="none" strike="noStrike" kern="100" baseline="0" dirty="0">
                <a:latin typeface="Times New Roman" panose="02020603050405020304" pitchFamily="18" charset="0"/>
              </a:rPr>
              <a:t>in 2018-2022 (5-year)</a:t>
            </a:r>
          </a:p>
          <a:p>
            <a:endParaRPr lang="en-US" dirty="0"/>
          </a:p>
        </p:txBody>
      </p:sp>
      <p:sp>
        <p:nvSpPr>
          <p:cNvPr id="14" name="TextBox 13">
            <a:extLst>
              <a:ext uri="{FF2B5EF4-FFF2-40B4-BE49-F238E27FC236}">
                <a16:creationId xmlns:a16="http://schemas.microsoft.com/office/drawing/2014/main" id="{613945A2-FBEB-0A93-ED69-CC708D7631C3}"/>
              </a:ext>
            </a:extLst>
          </p:cNvPr>
          <p:cNvSpPr txBox="1"/>
          <p:nvPr/>
        </p:nvSpPr>
        <p:spPr>
          <a:xfrm>
            <a:off x="19168866" y="18824176"/>
            <a:ext cx="5910433" cy="646331"/>
          </a:xfrm>
          <a:prstGeom prst="rect">
            <a:avLst/>
          </a:prstGeom>
          <a:noFill/>
        </p:spPr>
        <p:txBody>
          <a:bodyPr wrap="square" rtlCol="0">
            <a:spAutoFit/>
          </a:bodyPr>
          <a:lstStyle/>
          <a:p>
            <a:r>
              <a:rPr lang="en-US" sz="1800" b="1" i="0" u="none" strike="noStrike" kern="100" baseline="0" dirty="0">
                <a:latin typeface="Times New Roman" panose="02020603050405020304" pitchFamily="18" charset="0"/>
              </a:rPr>
              <a:t>Figure 4: Suppressed NCI Zones </a:t>
            </a:r>
            <a:r>
              <a:rPr lang="en-US" sz="1800" b="1" kern="100" dirty="0">
                <a:latin typeface="Times New Roman" panose="02020603050405020304" pitchFamily="18" charset="0"/>
              </a:rPr>
              <a:t>for Cervix Uteri Cancer </a:t>
            </a:r>
            <a:r>
              <a:rPr lang="en-US" sz="1800" b="1" i="0" u="none" strike="noStrike" kern="100" baseline="0" dirty="0">
                <a:latin typeface="Times New Roman" panose="02020603050405020304" pitchFamily="18" charset="0"/>
              </a:rPr>
              <a:t>in 2012-2022 (11-year)</a:t>
            </a:r>
            <a:endParaRPr lang="en-US" dirty="0"/>
          </a:p>
        </p:txBody>
      </p:sp>
      <p:pic>
        <p:nvPicPr>
          <p:cNvPr id="15" name="Picture 14">
            <a:extLst>
              <a:ext uri="{FF2B5EF4-FFF2-40B4-BE49-F238E27FC236}">
                <a16:creationId xmlns:a16="http://schemas.microsoft.com/office/drawing/2014/main" id="{36CEBAF9-66E9-7475-271B-75AEB7DD634B}"/>
              </a:ext>
            </a:extLst>
          </p:cNvPr>
          <p:cNvPicPr>
            <a:picLocks noChangeAspect="1"/>
          </p:cNvPicPr>
          <p:nvPr/>
        </p:nvPicPr>
        <p:blipFill>
          <a:blip r:embed="rId9"/>
          <a:stretch>
            <a:fillRect/>
          </a:stretch>
        </p:blipFill>
        <p:spPr>
          <a:xfrm>
            <a:off x="12346357" y="4643779"/>
            <a:ext cx="13432273" cy="4844611"/>
          </a:xfrm>
          <a:prstGeom prst="rect">
            <a:avLst/>
          </a:prstGeom>
        </p:spPr>
      </p:pic>
      <p:pic>
        <p:nvPicPr>
          <p:cNvPr id="18" name="Picture 17">
            <a:extLst>
              <a:ext uri="{FF2B5EF4-FFF2-40B4-BE49-F238E27FC236}">
                <a16:creationId xmlns:a16="http://schemas.microsoft.com/office/drawing/2014/main" id="{9736ED86-A293-28A4-AA01-FB9F4A2DDD90}"/>
              </a:ext>
            </a:extLst>
          </p:cNvPr>
          <p:cNvPicPr>
            <a:picLocks noChangeAspect="1"/>
          </p:cNvPicPr>
          <p:nvPr/>
        </p:nvPicPr>
        <p:blipFill>
          <a:blip r:embed="rId10"/>
          <a:srcRect t="2501"/>
          <a:stretch/>
        </p:blipFill>
        <p:spPr>
          <a:xfrm>
            <a:off x="26625380" y="8276534"/>
            <a:ext cx="9858017" cy="5359506"/>
          </a:xfrm>
          <a:prstGeom prst="rect">
            <a:avLst/>
          </a:prstGeom>
        </p:spPr>
      </p:pic>
    </p:spTree>
    <p:extLst>
      <p:ext uri="{BB962C8B-B14F-4D97-AF65-F5344CB8AC3E}">
        <p14:creationId xmlns:p14="http://schemas.microsoft.com/office/powerpoint/2010/main" val="40705849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theme1.xml><?xml version="1.0" encoding="utf-8"?>
<a:theme xmlns:a="http://schemas.openxmlformats.org/drawingml/2006/main" name="Office Theme">
  <a:themeElements>
    <a:clrScheme name="Custom 19">
      <a:dk1>
        <a:srgbClr val="000000"/>
      </a:dk1>
      <a:lt1>
        <a:srgbClr val="FFFFFF"/>
      </a:lt1>
      <a:dk2>
        <a:srgbClr val="44546A"/>
      </a:dk2>
      <a:lt2>
        <a:srgbClr val="E7E6E6"/>
      </a:lt2>
      <a:accent1>
        <a:srgbClr val="4472C4"/>
      </a:accent1>
      <a:accent2>
        <a:srgbClr val="932092"/>
      </a:accent2>
      <a:accent3>
        <a:srgbClr val="A5A5A5"/>
      </a:accent3>
      <a:accent4>
        <a:srgbClr val="A31F34"/>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1775</TotalTime>
  <Words>973</Words>
  <Application>Microsoft Office PowerPoint</Application>
  <PresentationFormat>Custom</PresentationFormat>
  <Paragraphs>29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Kathrynn Phillippe</dc:creator>
  <cp:lastModifiedBy>Kim Dittmann</cp:lastModifiedBy>
  <cp:revision>43</cp:revision>
  <dcterms:created xsi:type="dcterms:W3CDTF">2018-08-01T20:22:11Z</dcterms:created>
  <dcterms:modified xsi:type="dcterms:W3CDTF">2025-03-18T17:46:30Z</dcterms:modified>
</cp:coreProperties>
</file>