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84" r:id="rId5"/>
    <p:sldMasterId id="2147483696" r:id="rId6"/>
    <p:sldMasterId id="2147483707" r:id="rId7"/>
  </p:sldMasterIdLst>
  <p:notesMasterIdLst>
    <p:notesMasterId r:id="rId45"/>
  </p:notesMasterIdLst>
  <p:handoutMasterIdLst>
    <p:handoutMasterId r:id="rId46"/>
  </p:handoutMasterIdLst>
  <p:sldIdLst>
    <p:sldId id="2147469718" r:id="rId8"/>
    <p:sldId id="2147469719" r:id="rId9"/>
    <p:sldId id="2147469720" r:id="rId10"/>
    <p:sldId id="2147469721" r:id="rId11"/>
    <p:sldId id="2147469722" r:id="rId12"/>
    <p:sldId id="2147469723" r:id="rId13"/>
    <p:sldId id="2147469724" r:id="rId14"/>
    <p:sldId id="2147469725" r:id="rId15"/>
    <p:sldId id="2147469726" r:id="rId16"/>
    <p:sldId id="2147469727" r:id="rId17"/>
    <p:sldId id="2147469728" r:id="rId18"/>
    <p:sldId id="2147469729" r:id="rId19"/>
    <p:sldId id="2147469730" r:id="rId20"/>
    <p:sldId id="2147469731" r:id="rId21"/>
    <p:sldId id="2147469733" r:id="rId22"/>
    <p:sldId id="2147469734" r:id="rId23"/>
    <p:sldId id="2147469736" r:id="rId24"/>
    <p:sldId id="2147469737" r:id="rId25"/>
    <p:sldId id="2147469738" r:id="rId26"/>
    <p:sldId id="2147469739" r:id="rId27"/>
    <p:sldId id="2147469740" r:id="rId28"/>
    <p:sldId id="2147469741" r:id="rId29"/>
    <p:sldId id="2147469743" r:id="rId30"/>
    <p:sldId id="2147469770" r:id="rId31"/>
    <p:sldId id="2147469771" r:id="rId32"/>
    <p:sldId id="2147469744" r:id="rId33"/>
    <p:sldId id="2147469745" r:id="rId34"/>
    <p:sldId id="2147469746" r:id="rId35"/>
    <p:sldId id="2147469747" r:id="rId36"/>
    <p:sldId id="2147469758" r:id="rId37"/>
    <p:sldId id="2147469742" r:id="rId38"/>
    <p:sldId id="2147469773" r:id="rId39"/>
    <p:sldId id="2147469774" r:id="rId40"/>
    <p:sldId id="2147469775" r:id="rId41"/>
    <p:sldId id="2147469760" r:id="rId42"/>
    <p:sldId id="2147469761" r:id="rId43"/>
    <p:sldId id="264"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C61F04-E689-CA88-6743-B579B79CDD73}" name="Hatcher, Sarah M" initials="SH" userId="S::Sarah.Hatcher@dhhs.nc.gov::d54bfe2c-801d-4cdb-85e4-62a44432b93a" providerId="AD"/>
  <p188:author id="{9B5DE404-F2C2-6080-7215-6BF29EC65FF8}" name="Kothegal, Nikhil P" initials="NK" userId="S::Nikhil.Kothegal@dhhs.nc.gov::ea47f0a2-77a0-44ab-932e-e117a9bacd0c" providerId="AD"/>
  <p188:author id="{17D00935-BF37-708B-3F10-377E55B37054}" name="Guidry, Virginia T" initials="VG" userId="S::Virginia.Guidry@dhhs.nc.gov::b9eb9e9c-4020-498c-b437-2f927a918635" providerId="AD"/>
  <p188:author id="{6BB45D4C-1CD6-D448-F457-D2055586712F}" name="Locklear, Autumn D" initials="AL" userId="S::Autumn.Locklear@dhhs.nc.gov::96aea052-5267-46ca-928f-cf4113cfdfa2" providerId="AD"/>
  <p188:author id="{61810968-F72E-3802-BADC-F2CC5AF09628}" name="Guidry, Virginia T" initials="GT" userId="S::virginia.guidry@dhhs.nc.gov::b9eb9e9c-4020-498c-b437-2f927a918635" providerId="AD"/>
  <p188:author id="{FADAADBF-BCE0-DB61-6446-FC0B4728996C}" name="Kothegal, Nikhil P" initials="KN" userId="S::nikhil.kothegal@dhhs.nc.gov::ea47f0a2-77a0-44ab-932e-e117a9bacd0c" providerId="AD"/>
  <p188:author id="{CE4DFBD3-8EB1-6276-6B55-3E96655C632D}" name="Locklear, Autumn D" initials="LD" userId="S::autumn.locklear@dhhs.nc.gov::96aea052-5267-46ca-928f-cf4113cfdfa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850" y="6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viewProps" Target="viewProps.xml"/><Relationship Id="rId8" Type="http://schemas.openxmlformats.org/officeDocument/2006/relationships/slide" Target="slides/slide1.xml"/><Relationship Id="rId51"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handoutMaster" Target="handoutMasters/handoutMaster1.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ata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4" Type="http://schemas.openxmlformats.org/officeDocument/2006/relationships/image" Target="../media/image29.svg"/></Relationships>
</file>

<file path=ppt/diagrams/_rels/drawing6.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svg"/><Relationship Id="rId1" Type="http://schemas.openxmlformats.org/officeDocument/2006/relationships/image" Target="../media/image51.png"/><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3AF24B-31AE-454C-8A13-3D16D65C6116}"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32819257-EB15-4172-92A5-1DA7C6F66759}">
      <dgm:prSet phldrT="[Text]" custT="1"/>
      <dgm:spPr/>
      <dgm:t>
        <a:bodyPr/>
        <a:lstStyle/>
        <a:p>
          <a:r>
            <a:rPr lang="en-US" sz="2800" b="1"/>
            <a:t>Exposure</a:t>
          </a:r>
        </a:p>
      </dgm:t>
    </dgm:pt>
    <dgm:pt modelId="{122135FB-3978-4ABF-A6D8-52B77CF7B781}" type="parTrans" cxnId="{51592122-C092-4802-84FD-EA54587462A8}">
      <dgm:prSet/>
      <dgm:spPr/>
      <dgm:t>
        <a:bodyPr/>
        <a:lstStyle/>
        <a:p>
          <a:endParaRPr lang="en-US"/>
        </a:p>
      </dgm:t>
    </dgm:pt>
    <dgm:pt modelId="{0E42D841-980C-4372-8E0A-8FD3FD69500A}" type="sibTrans" cxnId="{51592122-C092-4802-84FD-EA54587462A8}">
      <dgm:prSet/>
      <dgm:spPr/>
      <dgm:t>
        <a:bodyPr/>
        <a:lstStyle/>
        <a:p>
          <a:endParaRPr lang="en-US"/>
        </a:p>
      </dgm:t>
    </dgm:pt>
    <dgm:pt modelId="{617ED399-38E7-4839-8033-F0F09C4969FD}">
      <dgm:prSet phldrT="[Text]"/>
      <dgm:spPr/>
      <dgm:t>
        <a:bodyPr anchor="ctr"/>
        <a:lstStyle/>
        <a:p>
          <a:r>
            <a:rPr lang="en-US"/>
            <a:t>Occupation</a:t>
          </a:r>
        </a:p>
      </dgm:t>
    </dgm:pt>
    <dgm:pt modelId="{2B88504F-ECA4-408D-A3F3-8B54271A0C95}" type="parTrans" cxnId="{6D007509-F814-4054-A8CF-BA29260D2269}">
      <dgm:prSet/>
      <dgm:spPr/>
      <dgm:t>
        <a:bodyPr/>
        <a:lstStyle/>
        <a:p>
          <a:endParaRPr lang="en-US"/>
        </a:p>
      </dgm:t>
    </dgm:pt>
    <dgm:pt modelId="{DAAC1EFB-3E47-4AC0-9727-9A0507D47EA5}" type="sibTrans" cxnId="{6D007509-F814-4054-A8CF-BA29260D2269}">
      <dgm:prSet/>
      <dgm:spPr/>
      <dgm:t>
        <a:bodyPr/>
        <a:lstStyle/>
        <a:p>
          <a:endParaRPr lang="en-US"/>
        </a:p>
      </dgm:t>
    </dgm:pt>
    <dgm:pt modelId="{3E53E5FD-B16F-4269-B055-8C8AF801FA71}">
      <dgm:prSet phldrT="[Text]"/>
      <dgm:spPr/>
      <dgm:t>
        <a:bodyPr anchor="ctr"/>
        <a:lstStyle/>
        <a:p>
          <a:r>
            <a:rPr lang="en-US"/>
            <a:t>Geography and land use</a:t>
          </a:r>
        </a:p>
      </dgm:t>
    </dgm:pt>
    <dgm:pt modelId="{3A376EE9-CA9C-444B-8080-DE2C822FCBE3}" type="parTrans" cxnId="{84A6EB90-A91A-4820-8C4F-4A1018CDBE20}">
      <dgm:prSet/>
      <dgm:spPr/>
      <dgm:t>
        <a:bodyPr/>
        <a:lstStyle/>
        <a:p>
          <a:endParaRPr lang="en-US"/>
        </a:p>
      </dgm:t>
    </dgm:pt>
    <dgm:pt modelId="{704F06F1-A41E-4D97-A7A6-8A8517822618}" type="sibTrans" cxnId="{84A6EB90-A91A-4820-8C4F-4A1018CDBE20}">
      <dgm:prSet/>
      <dgm:spPr/>
      <dgm:t>
        <a:bodyPr/>
        <a:lstStyle/>
        <a:p>
          <a:endParaRPr lang="en-US"/>
        </a:p>
      </dgm:t>
    </dgm:pt>
    <dgm:pt modelId="{31CF8A75-A85C-4075-A313-34CBADC9192A}">
      <dgm:prSet phldrT="[Text]" custT="1"/>
      <dgm:spPr/>
      <dgm:t>
        <a:bodyPr/>
        <a:lstStyle/>
        <a:p>
          <a:r>
            <a:rPr lang="en-US" sz="2800" b="1"/>
            <a:t>Sensitivity</a:t>
          </a:r>
        </a:p>
      </dgm:t>
    </dgm:pt>
    <dgm:pt modelId="{BF9B0A93-BF77-45F0-B621-BECF524374AE}" type="parTrans" cxnId="{DAA1BCBC-A6C3-457D-B8E5-9472BE57DF05}">
      <dgm:prSet/>
      <dgm:spPr/>
      <dgm:t>
        <a:bodyPr/>
        <a:lstStyle/>
        <a:p>
          <a:endParaRPr lang="en-US"/>
        </a:p>
      </dgm:t>
    </dgm:pt>
    <dgm:pt modelId="{4C1990AD-CC46-4421-B11C-7394283E334A}" type="sibTrans" cxnId="{DAA1BCBC-A6C3-457D-B8E5-9472BE57DF05}">
      <dgm:prSet/>
      <dgm:spPr/>
      <dgm:t>
        <a:bodyPr/>
        <a:lstStyle/>
        <a:p>
          <a:endParaRPr lang="en-US"/>
        </a:p>
      </dgm:t>
    </dgm:pt>
    <dgm:pt modelId="{9D3BFDE1-DF05-4425-88DF-F0E87B728778}">
      <dgm:prSet phldrT="[Text]"/>
      <dgm:spPr/>
      <dgm:t>
        <a:bodyPr anchor="ctr"/>
        <a:lstStyle/>
        <a:p>
          <a:endParaRPr lang="en-US"/>
        </a:p>
      </dgm:t>
    </dgm:pt>
    <dgm:pt modelId="{1D086BB6-7830-4D62-AEF6-D753524BBE93}" type="parTrans" cxnId="{8CA4E403-88E3-4C3A-BF06-D3C775F0EFE6}">
      <dgm:prSet/>
      <dgm:spPr/>
      <dgm:t>
        <a:bodyPr/>
        <a:lstStyle/>
        <a:p>
          <a:endParaRPr lang="en-US"/>
        </a:p>
      </dgm:t>
    </dgm:pt>
    <dgm:pt modelId="{8C2B8A1D-228A-457E-8CD8-BEEAA564A9C4}" type="sibTrans" cxnId="{8CA4E403-88E3-4C3A-BF06-D3C775F0EFE6}">
      <dgm:prSet/>
      <dgm:spPr/>
      <dgm:t>
        <a:bodyPr/>
        <a:lstStyle/>
        <a:p>
          <a:endParaRPr lang="en-US"/>
        </a:p>
      </dgm:t>
    </dgm:pt>
    <dgm:pt modelId="{BD5C220C-EC70-42B8-BD3A-E861C4970554}">
      <dgm:prSet phldrT="[Text]" custT="1"/>
      <dgm:spPr/>
      <dgm:t>
        <a:bodyPr/>
        <a:lstStyle/>
        <a:p>
          <a:r>
            <a:rPr lang="en-US" sz="2800" b="1"/>
            <a:t>Adaptive Capacity</a:t>
          </a:r>
        </a:p>
      </dgm:t>
    </dgm:pt>
    <dgm:pt modelId="{42A41D0D-5FFF-4B58-85B6-38F67E14A538}" type="parTrans" cxnId="{D7F46F28-39F2-4FBF-A3C6-6FD6EF30F26B}">
      <dgm:prSet/>
      <dgm:spPr/>
      <dgm:t>
        <a:bodyPr/>
        <a:lstStyle/>
        <a:p>
          <a:endParaRPr lang="en-US"/>
        </a:p>
      </dgm:t>
    </dgm:pt>
    <dgm:pt modelId="{728E8115-6ECC-40C8-A086-3712280AAA1C}" type="sibTrans" cxnId="{D7F46F28-39F2-4FBF-A3C6-6FD6EF30F26B}">
      <dgm:prSet/>
      <dgm:spPr/>
      <dgm:t>
        <a:bodyPr/>
        <a:lstStyle/>
        <a:p>
          <a:endParaRPr lang="en-US"/>
        </a:p>
      </dgm:t>
    </dgm:pt>
    <dgm:pt modelId="{06BB1EC5-8D7E-4D31-9E7B-88EC9E7CC676}">
      <dgm:prSet phldrT="[Text]"/>
      <dgm:spPr/>
      <dgm:t>
        <a:bodyPr anchor="ctr"/>
        <a:lstStyle/>
        <a:p>
          <a:endParaRPr lang="en-US"/>
        </a:p>
      </dgm:t>
    </dgm:pt>
    <dgm:pt modelId="{4712A23C-885E-4213-9940-1CA6E379CE54}" type="parTrans" cxnId="{08E6A8A8-B90B-4FDA-B82F-F34E497EEB7C}">
      <dgm:prSet/>
      <dgm:spPr/>
      <dgm:t>
        <a:bodyPr/>
        <a:lstStyle/>
        <a:p>
          <a:endParaRPr lang="en-US"/>
        </a:p>
      </dgm:t>
    </dgm:pt>
    <dgm:pt modelId="{2B9BACFB-6871-45EE-AB7D-84CF581D2F0C}" type="sibTrans" cxnId="{08E6A8A8-B90B-4FDA-B82F-F34E497EEB7C}">
      <dgm:prSet/>
      <dgm:spPr/>
      <dgm:t>
        <a:bodyPr/>
        <a:lstStyle/>
        <a:p>
          <a:endParaRPr lang="en-US"/>
        </a:p>
      </dgm:t>
    </dgm:pt>
    <dgm:pt modelId="{3091D0ED-D7E0-4F61-B1BE-CFE3928D9B5C}">
      <dgm:prSet phldrT="[Text]"/>
      <dgm:spPr/>
      <dgm:t>
        <a:bodyPr anchor="ctr"/>
        <a:lstStyle/>
        <a:p>
          <a:r>
            <a:rPr lang="en-US"/>
            <a:t>Housing</a:t>
          </a:r>
        </a:p>
      </dgm:t>
    </dgm:pt>
    <dgm:pt modelId="{E86C2267-344A-4E82-BFC9-C25C49ACAAB6}" type="parTrans" cxnId="{962A8873-FA0E-456F-BEBF-7CC5C7F57C0A}">
      <dgm:prSet/>
      <dgm:spPr/>
      <dgm:t>
        <a:bodyPr/>
        <a:lstStyle/>
        <a:p>
          <a:endParaRPr lang="en-US"/>
        </a:p>
      </dgm:t>
    </dgm:pt>
    <dgm:pt modelId="{A7E6C907-AAA2-4582-A3B0-73A295193144}" type="sibTrans" cxnId="{962A8873-FA0E-456F-BEBF-7CC5C7F57C0A}">
      <dgm:prSet/>
      <dgm:spPr/>
      <dgm:t>
        <a:bodyPr/>
        <a:lstStyle/>
        <a:p>
          <a:endParaRPr lang="en-US"/>
        </a:p>
      </dgm:t>
    </dgm:pt>
    <dgm:pt modelId="{794C6442-1CE9-4008-9743-C79E894010CD}" type="pres">
      <dgm:prSet presAssocID="{B03AF24B-31AE-454C-8A13-3D16D65C6116}" presName="Name0" presStyleCnt="0">
        <dgm:presLayoutVars>
          <dgm:dir/>
          <dgm:animLvl val="lvl"/>
          <dgm:resizeHandles/>
        </dgm:presLayoutVars>
      </dgm:prSet>
      <dgm:spPr/>
    </dgm:pt>
    <dgm:pt modelId="{841759A8-2619-4911-B70A-9E3CD2612BC5}" type="pres">
      <dgm:prSet presAssocID="{32819257-EB15-4172-92A5-1DA7C6F66759}" presName="linNode" presStyleCnt="0"/>
      <dgm:spPr/>
    </dgm:pt>
    <dgm:pt modelId="{70C3BAA3-0C2B-4E44-BB36-208DBD22C4BF}" type="pres">
      <dgm:prSet presAssocID="{32819257-EB15-4172-92A5-1DA7C6F66759}" presName="parentShp" presStyleLbl="node1" presStyleIdx="0" presStyleCnt="3" custScaleX="101083" custScaleY="105610">
        <dgm:presLayoutVars>
          <dgm:bulletEnabled val="1"/>
        </dgm:presLayoutVars>
      </dgm:prSet>
      <dgm:spPr/>
    </dgm:pt>
    <dgm:pt modelId="{24F268F0-4E2C-43F7-88B4-04784CCFA009}" type="pres">
      <dgm:prSet presAssocID="{32819257-EB15-4172-92A5-1DA7C6F66759}" presName="childShp" presStyleLbl="bgAccFollowNode1" presStyleIdx="0" presStyleCnt="3" custScaleX="83647">
        <dgm:presLayoutVars>
          <dgm:bulletEnabled val="1"/>
        </dgm:presLayoutVars>
      </dgm:prSet>
      <dgm:spPr/>
    </dgm:pt>
    <dgm:pt modelId="{A61FFD8B-C7FB-4863-9B00-9FC8257CD410}" type="pres">
      <dgm:prSet presAssocID="{0E42D841-980C-4372-8E0A-8FD3FD69500A}" presName="spacing" presStyleCnt="0"/>
      <dgm:spPr/>
    </dgm:pt>
    <dgm:pt modelId="{7F133CA2-BB2C-4863-AF79-E418438BDC50}" type="pres">
      <dgm:prSet presAssocID="{31CF8A75-A85C-4075-A313-34CBADC9192A}" presName="linNode" presStyleCnt="0"/>
      <dgm:spPr/>
    </dgm:pt>
    <dgm:pt modelId="{6F40A02E-D236-46B2-B2B1-462EE868375A}" type="pres">
      <dgm:prSet presAssocID="{31CF8A75-A85C-4075-A313-34CBADC9192A}" presName="parentShp" presStyleLbl="node1" presStyleIdx="1" presStyleCnt="3">
        <dgm:presLayoutVars>
          <dgm:bulletEnabled val="1"/>
        </dgm:presLayoutVars>
      </dgm:prSet>
      <dgm:spPr/>
    </dgm:pt>
    <dgm:pt modelId="{6306AB3A-8010-4CF5-B365-21D2FEC23DFF}" type="pres">
      <dgm:prSet presAssocID="{31CF8A75-A85C-4075-A313-34CBADC9192A}" presName="childShp" presStyleLbl="bgAccFollowNode1" presStyleIdx="1" presStyleCnt="3" custScaleX="83647">
        <dgm:presLayoutVars>
          <dgm:bulletEnabled val="1"/>
        </dgm:presLayoutVars>
      </dgm:prSet>
      <dgm:spPr/>
    </dgm:pt>
    <dgm:pt modelId="{DCCA7035-865C-448B-8BAD-FC94B1296058}" type="pres">
      <dgm:prSet presAssocID="{4C1990AD-CC46-4421-B11C-7394283E334A}" presName="spacing" presStyleCnt="0"/>
      <dgm:spPr/>
    </dgm:pt>
    <dgm:pt modelId="{3944062F-368E-45FF-BFF4-FC06E1846247}" type="pres">
      <dgm:prSet presAssocID="{BD5C220C-EC70-42B8-BD3A-E861C4970554}" presName="linNode" presStyleCnt="0"/>
      <dgm:spPr/>
    </dgm:pt>
    <dgm:pt modelId="{A8734754-4407-4C5D-AE84-370CD7022785}" type="pres">
      <dgm:prSet presAssocID="{BD5C220C-EC70-42B8-BD3A-E861C4970554}" presName="parentShp" presStyleLbl="node1" presStyleIdx="2" presStyleCnt="3">
        <dgm:presLayoutVars>
          <dgm:bulletEnabled val="1"/>
        </dgm:presLayoutVars>
      </dgm:prSet>
      <dgm:spPr/>
    </dgm:pt>
    <dgm:pt modelId="{5295EA46-2DDA-4509-B9CB-46D8D4D49623}" type="pres">
      <dgm:prSet presAssocID="{BD5C220C-EC70-42B8-BD3A-E861C4970554}" presName="childShp" presStyleLbl="bgAccFollowNode1" presStyleIdx="2" presStyleCnt="3" custScaleX="83647">
        <dgm:presLayoutVars>
          <dgm:bulletEnabled val="1"/>
        </dgm:presLayoutVars>
      </dgm:prSet>
      <dgm:spPr/>
    </dgm:pt>
  </dgm:ptLst>
  <dgm:cxnLst>
    <dgm:cxn modelId="{8CA4E403-88E3-4C3A-BF06-D3C775F0EFE6}" srcId="{31CF8A75-A85C-4075-A313-34CBADC9192A}" destId="{9D3BFDE1-DF05-4425-88DF-F0E87B728778}" srcOrd="0" destOrd="0" parTransId="{1D086BB6-7830-4D62-AEF6-D753524BBE93}" sibTransId="{8C2B8A1D-228A-457E-8CD8-BEEAA564A9C4}"/>
    <dgm:cxn modelId="{6D007509-F814-4054-A8CF-BA29260D2269}" srcId="{32819257-EB15-4172-92A5-1DA7C6F66759}" destId="{617ED399-38E7-4839-8033-F0F09C4969FD}" srcOrd="0" destOrd="0" parTransId="{2B88504F-ECA4-408D-A3F3-8B54271A0C95}" sibTransId="{DAAC1EFB-3E47-4AC0-9727-9A0507D47EA5}"/>
    <dgm:cxn modelId="{51592122-C092-4802-84FD-EA54587462A8}" srcId="{B03AF24B-31AE-454C-8A13-3D16D65C6116}" destId="{32819257-EB15-4172-92A5-1DA7C6F66759}" srcOrd="0" destOrd="0" parTransId="{122135FB-3978-4ABF-A6D8-52B77CF7B781}" sibTransId="{0E42D841-980C-4372-8E0A-8FD3FD69500A}"/>
    <dgm:cxn modelId="{D7F46F28-39F2-4FBF-A3C6-6FD6EF30F26B}" srcId="{B03AF24B-31AE-454C-8A13-3D16D65C6116}" destId="{BD5C220C-EC70-42B8-BD3A-E861C4970554}" srcOrd="2" destOrd="0" parTransId="{42A41D0D-5FFF-4B58-85B6-38F67E14A538}" sibTransId="{728E8115-6ECC-40C8-A086-3712280AAA1C}"/>
    <dgm:cxn modelId="{C2C4A033-A69E-42B9-A65C-DA55841D14B9}" type="presOf" srcId="{9D3BFDE1-DF05-4425-88DF-F0E87B728778}" destId="{6306AB3A-8010-4CF5-B365-21D2FEC23DFF}" srcOrd="0" destOrd="0" presId="urn:microsoft.com/office/officeart/2005/8/layout/vList6"/>
    <dgm:cxn modelId="{962A8873-FA0E-456F-BEBF-7CC5C7F57C0A}" srcId="{32819257-EB15-4172-92A5-1DA7C6F66759}" destId="{3091D0ED-D7E0-4F61-B1BE-CFE3928D9B5C}" srcOrd="2" destOrd="0" parTransId="{E86C2267-344A-4E82-BFC9-C25C49ACAAB6}" sibTransId="{A7E6C907-AAA2-4582-A3B0-73A295193144}"/>
    <dgm:cxn modelId="{9494FD75-6281-4C57-A9E8-5ED3218B1905}" type="presOf" srcId="{3091D0ED-D7E0-4F61-B1BE-CFE3928D9B5C}" destId="{24F268F0-4E2C-43F7-88B4-04784CCFA009}" srcOrd="0" destOrd="2" presId="urn:microsoft.com/office/officeart/2005/8/layout/vList6"/>
    <dgm:cxn modelId="{36F75F79-A492-441D-AFF4-AA7BBBC5D856}" type="presOf" srcId="{BD5C220C-EC70-42B8-BD3A-E861C4970554}" destId="{A8734754-4407-4C5D-AE84-370CD7022785}" srcOrd="0" destOrd="0" presId="urn:microsoft.com/office/officeart/2005/8/layout/vList6"/>
    <dgm:cxn modelId="{709DAF82-96CB-4A88-8A6B-F33931916392}" type="presOf" srcId="{32819257-EB15-4172-92A5-1DA7C6F66759}" destId="{70C3BAA3-0C2B-4E44-BB36-208DBD22C4BF}" srcOrd="0" destOrd="0" presId="urn:microsoft.com/office/officeart/2005/8/layout/vList6"/>
    <dgm:cxn modelId="{84A6EB90-A91A-4820-8C4F-4A1018CDBE20}" srcId="{32819257-EB15-4172-92A5-1DA7C6F66759}" destId="{3E53E5FD-B16F-4269-B055-8C8AF801FA71}" srcOrd="1" destOrd="0" parTransId="{3A376EE9-CA9C-444B-8080-DE2C822FCBE3}" sibTransId="{704F06F1-A41E-4D97-A7A6-8A8517822618}"/>
    <dgm:cxn modelId="{35402BA3-6745-431B-9FDE-01FD5DFB758D}" type="presOf" srcId="{617ED399-38E7-4839-8033-F0F09C4969FD}" destId="{24F268F0-4E2C-43F7-88B4-04784CCFA009}" srcOrd="0" destOrd="0" presId="urn:microsoft.com/office/officeart/2005/8/layout/vList6"/>
    <dgm:cxn modelId="{08E6A8A8-B90B-4FDA-B82F-F34E497EEB7C}" srcId="{BD5C220C-EC70-42B8-BD3A-E861C4970554}" destId="{06BB1EC5-8D7E-4D31-9E7B-88EC9E7CC676}" srcOrd="0" destOrd="0" parTransId="{4712A23C-885E-4213-9940-1CA6E379CE54}" sibTransId="{2B9BACFB-6871-45EE-AB7D-84CF581D2F0C}"/>
    <dgm:cxn modelId="{A0256EAB-F6CB-43DF-ABFD-A3B9CD6731D3}" type="presOf" srcId="{B03AF24B-31AE-454C-8A13-3D16D65C6116}" destId="{794C6442-1CE9-4008-9743-C79E894010CD}" srcOrd="0" destOrd="0" presId="urn:microsoft.com/office/officeart/2005/8/layout/vList6"/>
    <dgm:cxn modelId="{DAA1BCBC-A6C3-457D-B8E5-9472BE57DF05}" srcId="{B03AF24B-31AE-454C-8A13-3D16D65C6116}" destId="{31CF8A75-A85C-4075-A313-34CBADC9192A}" srcOrd="1" destOrd="0" parTransId="{BF9B0A93-BF77-45F0-B621-BECF524374AE}" sibTransId="{4C1990AD-CC46-4421-B11C-7394283E334A}"/>
    <dgm:cxn modelId="{79F3ACC4-7770-43C9-8DF8-136CFEFD7435}" type="presOf" srcId="{3E53E5FD-B16F-4269-B055-8C8AF801FA71}" destId="{24F268F0-4E2C-43F7-88B4-04784CCFA009}" srcOrd="0" destOrd="1" presId="urn:microsoft.com/office/officeart/2005/8/layout/vList6"/>
    <dgm:cxn modelId="{C7C5E7E0-BB6A-4B97-A6B2-85AD1027FD40}" type="presOf" srcId="{06BB1EC5-8D7E-4D31-9E7B-88EC9E7CC676}" destId="{5295EA46-2DDA-4509-B9CB-46D8D4D49623}" srcOrd="0" destOrd="0" presId="urn:microsoft.com/office/officeart/2005/8/layout/vList6"/>
    <dgm:cxn modelId="{CD0CB8E7-EF86-41E6-B47E-CB029D786D59}" type="presOf" srcId="{31CF8A75-A85C-4075-A313-34CBADC9192A}" destId="{6F40A02E-D236-46B2-B2B1-462EE868375A}" srcOrd="0" destOrd="0" presId="urn:microsoft.com/office/officeart/2005/8/layout/vList6"/>
    <dgm:cxn modelId="{428FDE11-FBCB-4350-B920-4A39F4346C02}" type="presParOf" srcId="{794C6442-1CE9-4008-9743-C79E894010CD}" destId="{841759A8-2619-4911-B70A-9E3CD2612BC5}" srcOrd="0" destOrd="0" presId="urn:microsoft.com/office/officeart/2005/8/layout/vList6"/>
    <dgm:cxn modelId="{20F0C1A5-288D-4E74-BF3D-BF61D99DBE00}" type="presParOf" srcId="{841759A8-2619-4911-B70A-9E3CD2612BC5}" destId="{70C3BAA3-0C2B-4E44-BB36-208DBD22C4BF}" srcOrd="0" destOrd="0" presId="urn:microsoft.com/office/officeart/2005/8/layout/vList6"/>
    <dgm:cxn modelId="{5269FAB9-6691-4974-832A-C1A2AE55A2FD}" type="presParOf" srcId="{841759A8-2619-4911-B70A-9E3CD2612BC5}" destId="{24F268F0-4E2C-43F7-88B4-04784CCFA009}" srcOrd="1" destOrd="0" presId="urn:microsoft.com/office/officeart/2005/8/layout/vList6"/>
    <dgm:cxn modelId="{EB815E66-B9E4-46F6-A896-0E633DFA6B15}" type="presParOf" srcId="{794C6442-1CE9-4008-9743-C79E894010CD}" destId="{A61FFD8B-C7FB-4863-9B00-9FC8257CD410}" srcOrd="1" destOrd="0" presId="urn:microsoft.com/office/officeart/2005/8/layout/vList6"/>
    <dgm:cxn modelId="{F9FB4820-D2D3-4564-9BEA-2C2BD90E8F90}" type="presParOf" srcId="{794C6442-1CE9-4008-9743-C79E894010CD}" destId="{7F133CA2-BB2C-4863-AF79-E418438BDC50}" srcOrd="2" destOrd="0" presId="urn:microsoft.com/office/officeart/2005/8/layout/vList6"/>
    <dgm:cxn modelId="{0B22C3D1-EAB1-4351-9151-35B33078C729}" type="presParOf" srcId="{7F133CA2-BB2C-4863-AF79-E418438BDC50}" destId="{6F40A02E-D236-46B2-B2B1-462EE868375A}" srcOrd="0" destOrd="0" presId="urn:microsoft.com/office/officeart/2005/8/layout/vList6"/>
    <dgm:cxn modelId="{C152180C-F6D7-4147-A034-7F490B31BC81}" type="presParOf" srcId="{7F133CA2-BB2C-4863-AF79-E418438BDC50}" destId="{6306AB3A-8010-4CF5-B365-21D2FEC23DFF}" srcOrd="1" destOrd="0" presId="urn:microsoft.com/office/officeart/2005/8/layout/vList6"/>
    <dgm:cxn modelId="{EF963E69-BD6C-46EE-B694-E944A0AC525D}" type="presParOf" srcId="{794C6442-1CE9-4008-9743-C79E894010CD}" destId="{DCCA7035-865C-448B-8BAD-FC94B1296058}" srcOrd="3" destOrd="0" presId="urn:microsoft.com/office/officeart/2005/8/layout/vList6"/>
    <dgm:cxn modelId="{1A27A266-4F3B-4276-84A7-60A28B51D722}" type="presParOf" srcId="{794C6442-1CE9-4008-9743-C79E894010CD}" destId="{3944062F-368E-45FF-BFF4-FC06E1846247}" srcOrd="4" destOrd="0" presId="urn:microsoft.com/office/officeart/2005/8/layout/vList6"/>
    <dgm:cxn modelId="{02AE551E-5FA2-4C52-BCB6-0191D3DCD20D}" type="presParOf" srcId="{3944062F-368E-45FF-BFF4-FC06E1846247}" destId="{A8734754-4407-4C5D-AE84-370CD7022785}" srcOrd="0" destOrd="0" presId="urn:microsoft.com/office/officeart/2005/8/layout/vList6"/>
    <dgm:cxn modelId="{BFA4C508-ECA8-4419-BB77-3683193E1CE3}" type="presParOf" srcId="{3944062F-368E-45FF-BFF4-FC06E1846247}" destId="{5295EA46-2DDA-4509-B9CB-46D8D4D4962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3AF24B-31AE-454C-8A13-3D16D65C6116}"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32819257-EB15-4172-92A5-1DA7C6F66759}">
      <dgm:prSet phldrT="[Text]" custT="1"/>
      <dgm:spPr/>
      <dgm:t>
        <a:bodyPr/>
        <a:lstStyle/>
        <a:p>
          <a:r>
            <a:rPr lang="en-US" sz="2800" b="1"/>
            <a:t>Exposure</a:t>
          </a:r>
        </a:p>
      </dgm:t>
    </dgm:pt>
    <dgm:pt modelId="{122135FB-3978-4ABF-A6D8-52B77CF7B781}" type="parTrans" cxnId="{51592122-C092-4802-84FD-EA54587462A8}">
      <dgm:prSet/>
      <dgm:spPr/>
      <dgm:t>
        <a:bodyPr/>
        <a:lstStyle/>
        <a:p>
          <a:endParaRPr lang="en-US"/>
        </a:p>
      </dgm:t>
    </dgm:pt>
    <dgm:pt modelId="{0E42D841-980C-4372-8E0A-8FD3FD69500A}" type="sibTrans" cxnId="{51592122-C092-4802-84FD-EA54587462A8}">
      <dgm:prSet/>
      <dgm:spPr/>
      <dgm:t>
        <a:bodyPr/>
        <a:lstStyle/>
        <a:p>
          <a:endParaRPr lang="en-US"/>
        </a:p>
      </dgm:t>
    </dgm:pt>
    <dgm:pt modelId="{617ED399-38E7-4839-8033-F0F09C4969FD}">
      <dgm:prSet phldrT="[Text]"/>
      <dgm:spPr/>
      <dgm:t>
        <a:bodyPr anchor="ctr"/>
        <a:lstStyle/>
        <a:p>
          <a:r>
            <a:rPr lang="en-US"/>
            <a:t>Occupation</a:t>
          </a:r>
        </a:p>
      </dgm:t>
    </dgm:pt>
    <dgm:pt modelId="{2B88504F-ECA4-408D-A3F3-8B54271A0C95}" type="parTrans" cxnId="{6D007509-F814-4054-A8CF-BA29260D2269}">
      <dgm:prSet/>
      <dgm:spPr/>
      <dgm:t>
        <a:bodyPr/>
        <a:lstStyle/>
        <a:p>
          <a:endParaRPr lang="en-US"/>
        </a:p>
      </dgm:t>
    </dgm:pt>
    <dgm:pt modelId="{DAAC1EFB-3E47-4AC0-9727-9A0507D47EA5}" type="sibTrans" cxnId="{6D007509-F814-4054-A8CF-BA29260D2269}">
      <dgm:prSet/>
      <dgm:spPr/>
      <dgm:t>
        <a:bodyPr/>
        <a:lstStyle/>
        <a:p>
          <a:endParaRPr lang="en-US"/>
        </a:p>
      </dgm:t>
    </dgm:pt>
    <dgm:pt modelId="{3E53E5FD-B16F-4269-B055-8C8AF801FA71}">
      <dgm:prSet phldrT="[Text]"/>
      <dgm:spPr/>
      <dgm:t>
        <a:bodyPr anchor="ctr"/>
        <a:lstStyle/>
        <a:p>
          <a:r>
            <a:rPr lang="en-US"/>
            <a:t>Geography and land use</a:t>
          </a:r>
        </a:p>
      </dgm:t>
    </dgm:pt>
    <dgm:pt modelId="{3A376EE9-CA9C-444B-8080-DE2C822FCBE3}" type="parTrans" cxnId="{84A6EB90-A91A-4820-8C4F-4A1018CDBE20}">
      <dgm:prSet/>
      <dgm:spPr/>
      <dgm:t>
        <a:bodyPr/>
        <a:lstStyle/>
        <a:p>
          <a:endParaRPr lang="en-US"/>
        </a:p>
      </dgm:t>
    </dgm:pt>
    <dgm:pt modelId="{704F06F1-A41E-4D97-A7A6-8A8517822618}" type="sibTrans" cxnId="{84A6EB90-A91A-4820-8C4F-4A1018CDBE20}">
      <dgm:prSet/>
      <dgm:spPr/>
      <dgm:t>
        <a:bodyPr/>
        <a:lstStyle/>
        <a:p>
          <a:endParaRPr lang="en-US"/>
        </a:p>
      </dgm:t>
    </dgm:pt>
    <dgm:pt modelId="{31CF8A75-A85C-4075-A313-34CBADC9192A}">
      <dgm:prSet phldrT="[Text]" custT="1"/>
      <dgm:spPr/>
      <dgm:t>
        <a:bodyPr/>
        <a:lstStyle/>
        <a:p>
          <a:r>
            <a:rPr lang="en-US" sz="2800" b="1"/>
            <a:t>Sensitivity</a:t>
          </a:r>
        </a:p>
      </dgm:t>
    </dgm:pt>
    <dgm:pt modelId="{BF9B0A93-BF77-45F0-B621-BECF524374AE}" type="parTrans" cxnId="{DAA1BCBC-A6C3-457D-B8E5-9472BE57DF05}">
      <dgm:prSet/>
      <dgm:spPr/>
      <dgm:t>
        <a:bodyPr/>
        <a:lstStyle/>
        <a:p>
          <a:endParaRPr lang="en-US"/>
        </a:p>
      </dgm:t>
    </dgm:pt>
    <dgm:pt modelId="{4C1990AD-CC46-4421-B11C-7394283E334A}" type="sibTrans" cxnId="{DAA1BCBC-A6C3-457D-B8E5-9472BE57DF05}">
      <dgm:prSet/>
      <dgm:spPr/>
      <dgm:t>
        <a:bodyPr/>
        <a:lstStyle/>
        <a:p>
          <a:endParaRPr lang="en-US"/>
        </a:p>
      </dgm:t>
    </dgm:pt>
    <dgm:pt modelId="{9D3BFDE1-DF05-4425-88DF-F0E87B728778}">
      <dgm:prSet phldrT="[Text]"/>
      <dgm:spPr/>
      <dgm:t>
        <a:bodyPr anchor="ctr"/>
        <a:lstStyle/>
        <a:p>
          <a:r>
            <a:rPr lang="en-US"/>
            <a:t>Life stage</a:t>
          </a:r>
        </a:p>
      </dgm:t>
    </dgm:pt>
    <dgm:pt modelId="{1D086BB6-7830-4D62-AEF6-D753524BBE93}" type="parTrans" cxnId="{8CA4E403-88E3-4C3A-BF06-D3C775F0EFE6}">
      <dgm:prSet/>
      <dgm:spPr/>
      <dgm:t>
        <a:bodyPr/>
        <a:lstStyle/>
        <a:p>
          <a:endParaRPr lang="en-US"/>
        </a:p>
      </dgm:t>
    </dgm:pt>
    <dgm:pt modelId="{8C2B8A1D-228A-457E-8CD8-BEEAA564A9C4}" type="sibTrans" cxnId="{8CA4E403-88E3-4C3A-BF06-D3C775F0EFE6}">
      <dgm:prSet/>
      <dgm:spPr/>
      <dgm:t>
        <a:bodyPr/>
        <a:lstStyle/>
        <a:p>
          <a:endParaRPr lang="en-US"/>
        </a:p>
      </dgm:t>
    </dgm:pt>
    <dgm:pt modelId="{3EEBF7D0-DFD1-47D5-93A7-6A7713675D90}">
      <dgm:prSet phldrT="[Text]"/>
      <dgm:spPr/>
      <dgm:t>
        <a:bodyPr anchor="ctr"/>
        <a:lstStyle/>
        <a:p>
          <a:r>
            <a:rPr lang="en-US"/>
            <a:t>Health conditions</a:t>
          </a:r>
        </a:p>
      </dgm:t>
    </dgm:pt>
    <dgm:pt modelId="{6E68E1C8-8EFE-4444-B7C8-7CF895D49DB8}" type="parTrans" cxnId="{97122AE9-3FCE-443C-9EFC-40B2EAF1E6AA}">
      <dgm:prSet/>
      <dgm:spPr/>
      <dgm:t>
        <a:bodyPr/>
        <a:lstStyle/>
        <a:p>
          <a:endParaRPr lang="en-US"/>
        </a:p>
      </dgm:t>
    </dgm:pt>
    <dgm:pt modelId="{3801BBB2-6923-4D2C-9F64-78AA4FCDE203}" type="sibTrans" cxnId="{97122AE9-3FCE-443C-9EFC-40B2EAF1E6AA}">
      <dgm:prSet/>
      <dgm:spPr/>
      <dgm:t>
        <a:bodyPr/>
        <a:lstStyle/>
        <a:p>
          <a:endParaRPr lang="en-US"/>
        </a:p>
      </dgm:t>
    </dgm:pt>
    <dgm:pt modelId="{BD5C220C-EC70-42B8-BD3A-E861C4970554}">
      <dgm:prSet phldrT="[Text]" custT="1"/>
      <dgm:spPr/>
      <dgm:t>
        <a:bodyPr/>
        <a:lstStyle/>
        <a:p>
          <a:r>
            <a:rPr lang="en-US" sz="2800" b="1"/>
            <a:t>Adaptive Capacity</a:t>
          </a:r>
        </a:p>
      </dgm:t>
    </dgm:pt>
    <dgm:pt modelId="{42A41D0D-5FFF-4B58-85B6-38F67E14A538}" type="parTrans" cxnId="{D7F46F28-39F2-4FBF-A3C6-6FD6EF30F26B}">
      <dgm:prSet/>
      <dgm:spPr/>
      <dgm:t>
        <a:bodyPr/>
        <a:lstStyle/>
        <a:p>
          <a:endParaRPr lang="en-US"/>
        </a:p>
      </dgm:t>
    </dgm:pt>
    <dgm:pt modelId="{728E8115-6ECC-40C8-A086-3712280AAA1C}" type="sibTrans" cxnId="{D7F46F28-39F2-4FBF-A3C6-6FD6EF30F26B}">
      <dgm:prSet/>
      <dgm:spPr/>
      <dgm:t>
        <a:bodyPr/>
        <a:lstStyle/>
        <a:p>
          <a:endParaRPr lang="en-US"/>
        </a:p>
      </dgm:t>
    </dgm:pt>
    <dgm:pt modelId="{06BB1EC5-8D7E-4D31-9E7B-88EC9E7CC676}">
      <dgm:prSet phldrT="[Text]"/>
      <dgm:spPr/>
      <dgm:t>
        <a:bodyPr anchor="ctr"/>
        <a:lstStyle/>
        <a:p>
          <a:endParaRPr lang="en-US"/>
        </a:p>
      </dgm:t>
    </dgm:pt>
    <dgm:pt modelId="{4712A23C-885E-4213-9940-1CA6E379CE54}" type="parTrans" cxnId="{08E6A8A8-B90B-4FDA-B82F-F34E497EEB7C}">
      <dgm:prSet/>
      <dgm:spPr/>
      <dgm:t>
        <a:bodyPr/>
        <a:lstStyle/>
        <a:p>
          <a:endParaRPr lang="en-US"/>
        </a:p>
      </dgm:t>
    </dgm:pt>
    <dgm:pt modelId="{2B9BACFB-6871-45EE-AB7D-84CF581D2F0C}" type="sibTrans" cxnId="{08E6A8A8-B90B-4FDA-B82F-F34E497EEB7C}">
      <dgm:prSet/>
      <dgm:spPr/>
      <dgm:t>
        <a:bodyPr/>
        <a:lstStyle/>
        <a:p>
          <a:endParaRPr lang="en-US"/>
        </a:p>
      </dgm:t>
    </dgm:pt>
    <dgm:pt modelId="{3091D0ED-D7E0-4F61-B1BE-CFE3928D9B5C}">
      <dgm:prSet phldrT="[Text]"/>
      <dgm:spPr/>
      <dgm:t>
        <a:bodyPr anchor="ctr"/>
        <a:lstStyle/>
        <a:p>
          <a:r>
            <a:rPr lang="en-US"/>
            <a:t>Housing</a:t>
          </a:r>
        </a:p>
      </dgm:t>
    </dgm:pt>
    <dgm:pt modelId="{E86C2267-344A-4E82-BFC9-C25C49ACAAB6}" type="parTrans" cxnId="{962A8873-FA0E-456F-BEBF-7CC5C7F57C0A}">
      <dgm:prSet/>
      <dgm:spPr/>
      <dgm:t>
        <a:bodyPr/>
        <a:lstStyle/>
        <a:p>
          <a:endParaRPr lang="en-US"/>
        </a:p>
      </dgm:t>
    </dgm:pt>
    <dgm:pt modelId="{A7E6C907-AAA2-4582-A3B0-73A295193144}" type="sibTrans" cxnId="{962A8873-FA0E-456F-BEBF-7CC5C7F57C0A}">
      <dgm:prSet/>
      <dgm:spPr/>
      <dgm:t>
        <a:bodyPr/>
        <a:lstStyle/>
        <a:p>
          <a:endParaRPr lang="en-US"/>
        </a:p>
      </dgm:t>
    </dgm:pt>
    <dgm:pt modelId="{794C6442-1CE9-4008-9743-C79E894010CD}" type="pres">
      <dgm:prSet presAssocID="{B03AF24B-31AE-454C-8A13-3D16D65C6116}" presName="Name0" presStyleCnt="0">
        <dgm:presLayoutVars>
          <dgm:dir/>
          <dgm:animLvl val="lvl"/>
          <dgm:resizeHandles/>
        </dgm:presLayoutVars>
      </dgm:prSet>
      <dgm:spPr/>
    </dgm:pt>
    <dgm:pt modelId="{841759A8-2619-4911-B70A-9E3CD2612BC5}" type="pres">
      <dgm:prSet presAssocID="{32819257-EB15-4172-92A5-1DA7C6F66759}" presName="linNode" presStyleCnt="0"/>
      <dgm:spPr/>
    </dgm:pt>
    <dgm:pt modelId="{70C3BAA3-0C2B-4E44-BB36-208DBD22C4BF}" type="pres">
      <dgm:prSet presAssocID="{32819257-EB15-4172-92A5-1DA7C6F66759}" presName="parentShp" presStyleLbl="node1" presStyleIdx="0" presStyleCnt="3" custScaleX="101083" custScaleY="105610">
        <dgm:presLayoutVars>
          <dgm:bulletEnabled val="1"/>
        </dgm:presLayoutVars>
      </dgm:prSet>
      <dgm:spPr/>
    </dgm:pt>
    <dgm:pt modelId="{24F268F0-4E2C-43F7-88B4-04784CCFA009}" type="pres">
      <dgm:prSet presAssocID="{32819257-EB15-4172-92A5-1DA7C6F66759}" presName="childShp" presStyleLbl="bgAccFollowNode1" presStyleIdx="0" presStyleCnt="3" custScaleX="83647">
        <dgm:presLayoutVars>
          <dgm:bulletEnabled val="1"/>
        </dgm:presLayoutVars>
      </dgm:prSet>
      <dgm:spPr/>
    </dgm:pt>
    <dgm:pt modelId="{A61FFD8B-C7FB-4863-9B00-9FC8257CD410}" type="pres">
      <dgm:prSet presAssocID="{0E42D841-980C-4372-8E0A-8FD3FD69500A}" presName="spacing" presStyleCnt="0"/>
      <dgm:spPr/>
    </dgm:pt>
    <dgm:pt modelId="{7F133CA2-BB2C-4863-AF79-E418438BDC50}" type="pres">
      <dgm:prSet presAssocID="{31CF8A75-A85C-4075-A313-34CBADC9192A}" presName="linNode" presStyleCnt="0"/>
      <dgm:spPr/>
    </dgm:pt>
    <dgm:pt modelId="{6F40A02E-D236-46B2-B2B1-462EE868375A}" type="pres">
      <dgm:prSet presAssocID="{31CF8A75-A85C-4075-A313-34CBADC9192A}" presName="parentShp" presStyleLbl="node1" presStyleIdx="1" presStyleCnt="3">
        <dgm:presLayoutVars>
          <dgm:bulletEnabled val="1"/>
        </dgm:presLayoutVars>
      </dgm:prSet>
      <dgm:spPr/>
    </dgm:pt>
    <dgm:pt modelId="{6306AB3A-8010-4CF5-B365-21D2FEC23DFF}" type="pres">
      <dgm:prSet presAssocID="{31CF8A75-A85C-4075-A313-34CBADC9192A}" presName="childShp" presStyleLbl="bgAccFollowNode1" presStyleIdx="1" presStyleCnt="3" custScaleX="83647">
        <dgm:presLayoutVars>
          <dgm:bulletEnabled val="1"/>
        </dgm:presLayoutVars>
      </dgm:prSet>
      <dgm:spPr/>
    </dgm:pt>
    <dgm:pt modelId="{DCCA7035-865C-448B-8BAD-FC94B1296058}" type="pres">
      <dgm:prSet presAssocID="{4C1990AD-CC46-4421-B11C-7394283E334A}" presName="spacing" presStyleCnt="0"/>
      <dgm:spPr/>
    </dgm:pt>
    <dgm:pt modelId="{3944062F-368E-45FF-BFF4-FC06E1846247}" type="pres">
      <dgm:prSet presAssocID="{BD5C220C-EC70-42B8-BD3A-E861C4970554}" presName="linNode" presStyleCnt="0"/>
      <dgm:spPr/>
    </dgm:pt>
    <dgm:pt modelId="{A8734754-4407-4C5D-AE84-370CD7022785}" type="pres">
      <dgm:prSet presAssocID="{BD5C220C-EC70-42B8-BD3A-E861C4970554}" presName="parentShp" presStyleLbl="node1" presStyleIdx="2" presStyleCnt="3">
        <dgm:presLayoutVars>
          <dgm:bulletEnabled val="1"/>
        </dgm:presLayoutVars>
      </dgm:prSet>
      <dgm:spPr/>
    </dgm:pt>
    <dgm:pt modelId="{5295EA46-2DDA-4509-B9CB-46D8D4D49623}" type="pres">
      <dgm:prSet presAssocID="{BD5C220C-EC70-42B8-BD3A-E861C4970554}" presName="childShp" presStyleLbl="bgAccFollowNode1" presStyleIdx="2" presStyleCnt="3" custScaleX="83647">
        <dgm:presLayoutVars>
          <dgm:bulletEnabled val="1"/>
        </dgm:presLayoutVars>
      </dgm:prSet>
      <dgm:spPr/>
    </dgm:pt>
  </dgm:ptLst>
  <dgm:cxnLst>
    <dgm:cxn modelId="{8CA4E403-88E3-4C3A-BF06-D3C775F0EFE6}" srcId="{31CF8A75-A85C-4075-A313-34CBADC9192A}" destId="{9D3BFDE1-DF05-4425-88DF-F0E87B728778}" srcOrd="0" destOrd="0" parTransId="{1D086BB6-7830-4D62-AEF6-D753524BBE93}" sibTransId="{8C2B8A1D-228A-457E-8CD8-BEEAA564A9C4}"/>
    <dgm:cxn modelId="{6D007509-F814-4054-A8CF-BA29260D2269}" srcId="{32819257-EB15-4172-92A5-1DA7C6F66759}" destId="{617ED399-38E7-4839-8033-F0F09C4969FD}" srcOrd="0" destOrd="0" parTransId="{2B88504F-ECA4-408D-A3F3-8B54271A0C95}" sibTransId="{DAAC1EFB-3E47-4AC0-9727-9A0507D47EA5}"/>
    <dgm:cxn modelId="{51592122-C092-4802-84FD-EA54587462A8}" srcId="{B03AF24B-31AE-454C-8A13-3D16D65C6116}" destId="{32819257-EB15-4172-92A5-1DA7C6F66759}" srcOrd="0" destOrd="0" parTransId="{122135FB-3978-4ABF-A6D8-52B77CF7B781}" sibTransId="{0E42D841-980C-4372-8E0A-8FD3FD69500A}"/>
    <dgm:cxn modelId="{D7F46F28-39F2-4FBF-A3C6-6FD6EF30F26B}" srcId="{B03AF24B-31AE-454C-8A13-3D16D65C6116}" destId="{BD5C220C-EC70-42B8-BD3A-E861C4970554}" srcOrd="2" destOrd="0" parTransId="{42A41D0D-5FFF-4B58-85B6-38F67E14A538}" sibTransId="{728E8115-6ECC-40C8-A086-3712280AAA1C}"/>
    <dgm:cxn modelId="{C2C4A033-A69E-42B9-A65C-DA55841D14B9}" type="presOf" srcId="{9D3BFDE1-DF05-4425-88DF-F0E87B728778}" destId="{6306AB3A-8010-4CF5-B365-21D2FEC23DFF}" srcOrd="0" destOrd="0" presId="urn:microsoft.com/office/officeart/2005/8/layout/vList6"/>
    <dgm:cxn modelId="{962A8873-FA0E-456F-BEBF-7CC5C7F57C0A}" srcId="{32819257-EB15-4172-92A5-1DA7C6F66759}" destId="{3091D0ED-D7E0-4F61-B1BE-CFE3928D9B5C}" srcOrd="2" destOrd="0" parTransId="{E86C2267-344A-4E82-BFC9-C25C49ACAAB6}" sibTransId="{A7E6C907-AAA2-4582-A3B0-73A295193144}"/>
    <dgm:cxn modelId="{9494FD75-6281-4C57-A9E8-5ED3218B1905}" type="presOf" srcId="{3091D0ED-D7E0-4F61-B1BE-CFE3928D9B5C}" destId="{24F268F0-4E2C-43F7-88B4-04784CCFA009}" srcOrd="0" destOrd="2" presId="urn:microsoft.com/office/officeart/2005/8/layout/vList6"/>
    <dgm:cxn modelId="{36F75F79-A492-441D-AFF4-AA7BBBC5D856}" type="presOf" srcId="{BD5C220C-EC70-42B8-BD3A-E861C4970554}" destId="{A8734754-4407-4C5D-AE84-370CD7022785}" srcOrd="0" destOrd="0" presId="urn:microsoft.com/office/officeart/2005/8/layout/vList6"/>
    <dgm:cxn modelId="{709DAF82-96CB-4A88-8A6B-F33931916392}" type="presOf" srcId="{32819257-EB15-4172-92A5-1DA7C6F66759}" destId="{70C3BAA3-0C2B-4E44-BB36-208DBD22C4BF}" srcOrd="0" destOrd="0" presId="urn:microsoft.com/office/officeart/2005/8/layout/vList6"/>
    <dgm:cxn modelId="{84A6EB90-A91A-4820-8C4F-4A1018CDBE20}" srcId="{32819257-EB15-4172-92A5-1DA7C6F66759}" destId="{3E53E5FD-B16F-4269-B055-8C8AF801FA71}" srcOrd="1" destOrd="0" parTransId="{3A376EE9-CA9C-444B-8080-DE2C822FCBE3}" sibTransId="{704F06F1-A41E-4D97-A7A6-8A8517822618}"/>
    <dgm:cxn modelId="{35402BA3-6745-431B-9FDE-01FD5DFB758D}" type="presOf" srcId="{617ED399-38E7-4839-8033-F0F09C4969FD}" destId="{24F268F0-4E2C-43F7-88B4-04784CCFA009}" srcOrd="0" destOrd="0" presId="urn:microsoft.com/office/officeart/2005/8/layout/vList6"/>
    <dgm:cxn modelId="{08E6A8A8-B90B-4FDA-B82F-F34E497EEB7C}" srcId="{BD5C220C-EC70-42B8-BD3A-E861C4970554}" destId="{06BB1EC5-8D7E-4D31-9E7B-88EC9E7CC676}" srcOrd="0" destOrd="0" parTransId="{4712A23C-885E-4213-9940-1CA6E379CE54}" sibTransId="{2B9BACFB-6871-45EE-AB7D-84CF581D2F0C}"/>
    <dgm:cxn modelId="{A0256EAB-F6CB-43DF-ABFD-A3B9CD6731D3}" type="presOf" srcId="{B03AF24B-31AE-454C-8A13-3D16D65C6116}" destId="{794C6442-1CE9-4008-9743-C79E894010CD}" srcOrd="0" destOrd="0" presId="urn:microsoft.com/office/officeart/2005/8/layout/vList6"/>
    <dgm:cxn modelId="{DAA1BCBC-A6C3-457D-B8E5-9472BE57DF05}" srcId="{B03AF24B-31AE-454C-8A13-3D16D65C6116}" destId="{31CF8A75-A85C-4075-A313-34CBADC9192A}" srcOrd="1" destOrd="0" parTransId="{BF9B0A93-BF77-45F0-B621-BECF524374AE}" sibTransId="{4C1990AD-CC46-4421-B11C-7394283E334A}"/>
    <dgm:cxn modelId="{23871CBF-5968-4121-A6F7-2309E0986E5B}" type="presOf" srcId="{3EEBF7D0-DFD1-47D5-93A7-6A7713675D90}" destId="{6306AB3A-8010-4CF5-B365-21D2FEC23DFF}" srcOrd="0" destOrd="1" presId="urn:microsoft.com/office/officeart/2005/8/layout/vList6"/>
    <dgm:cxn modelId="{79F3ACC4-7770-43C9-8DF8-136CFEFD7435}" type="presOf" srcId="{3E53E5FD-B16F-4269-B055-8C8AF801FA71}" destId="{24F268F0-4E2C-43F7-88B4-04784CCFA009}" srcOrd="0" destOrd="1" presId="urn:microsoft.com/office/officeart/2005/8/layout/vList6"/>
    <dgm:cxn modelId="{C7C5E7E0-BB6A-4B97-A6B2-85AD1027FD40}" type="presOf" srcId="{06BB1EC5-8D7E-4D31-9E7B-88EC9E7CC676}" destId="{5295EA46-2DDA-4509-B9CB-46D8D4D49623}" srcOrd="0" destOrd="0" presId="urn:microsoft.com/office/officeart/2005/8/layout/vList6"/>
    <dgm:cxn modelId="{CD0CB8E7-EF86-41E6-B47E-CB029D786D59}" type="presOf" srcId="{31CF8A75-A85C-4075-A313-34CBADC9192A}" destId="{6F40A02E-D236-46B2-B2B1-462EE868375A}" srcOrd="0" destOrd="0" presId="urn:microsoft.com/office/officeart/2005/8/layout/vList6"/>
    <dgm:cxn modelId="{97122AE9-3FCE-443C-9EFC-40B2EAF1E6AA}" srcId="{31CF8A75-A85C-4075-A313-34CBADC9192A}" destId="{3EEBF7D0-DFD1-47D5-93A7-6A7713675D90}" srcOrd="1" destOrd="0" parTransId="{6E68E1C8-8EFE-4444-B7C8-7CF895D49DB8}" sibTransId="{3801BBB2-6923-4D2C-9F64-78AA4FCDE203}"/>
    <dgm:cxn modelId="{428FDE11-FBCB-4350-B920-4A39F4346C02}" type="presParOf" srcId="{794C6442-1CE9-4008-9743-C79E894010CD}" destId="{841759A8-2619-4911-B70A-9E3CD2612BC5}" srcOrd="0" destOrd="0" presId="urn:microsoft.com/office/officeart/2005/8/layout/vList6"/>
    <dgm:cxn modelId="{20F0C1A5-288D-4E74-BF3D-BF61D99DBE00}" type="presParOf" srcId="{841759A8-2619-4911-B70A-9E3CD2612BC5}" destId="{70C3BAA3-0C2B-4E44-BB36-208DBD22C4BF}" srcOrd="0" destOrd="0" presId="urn:microsoft.com/office/officeart/2005/8/layout/vList6"/>
    <dgm:cxn modelId="{5269FAB9-6691-4974-832A-C1A2AE55A2FD}" type="presParOf" srcId="{841759A8-2619-4911-B70A-9E3CD2612BC5}" destId="{24F268F0-4E2C-43F7-88B4-04784CCFA009}" srcOrd="1" destOrd="0" presId="urn:microsoft.com/office/officeart/2005/8/layout/vList6"/>
    <dgm:cxn modelId="{EB815E66-B9E4-46F6-A896-0E633DFA6B15}" type="presParOf" srcId="{794C6442-1CE9-4008-9743-C79E894010CD}" destId="{A61FFD8B-C7FB-4863-9B00-9FC8257CD410}" srcOrd="1" destOrd="0" presId="urn:microsoft.com/office/officeart/2005/8/layout/vList6"/>
    <dgm:cxn modelId="{F9FB4820-D2D3-4564-9BEA-2C2BD90E8F90}" type="presParOf" srcId="{794C6442-1CE9-4008-9743-C79E894010CD}" destId="{7F133CA2-BB2C-4863-AF79-E418438BDC50}" srcOrd="2" destOrd="0" presId="urn:microsoft.com/office/officeart/2005/8/layout/vList6"/>
    <dgm:cxn modelId="{0B22C3D1-EAB1-4351-9151-35B33078C729}" type="presParOf" srcId="{7F133CA2-BB2C-4863-AF79-E418438BDC50}" destId="{6F40A02E-D236-46B2-B2B1-462EE868375A}" srcOrd="0" destOrd="0" presId="urn:microsoft.com/office/officeart/2005/8/layout/vList6"/>
    <dgm:cxn modelId="{C152180C-F6D7-4147-A034-7F490B31BC81}" type="presParOf" srcId="{7F133CA2-BB2C-4863-AF79-E418438BDC50}" destId="{6306AB3A-8010-4CF5-B365-21D2FEC23DFF}" srcOrd="1" destOrd="0" presId="urn:microsoft.com/office/officeart/2005/8/layout/vList6"/>
    <dgm:cxn modelId="{EF963E69-BD6C-46EE-B694-E944A0AC525D}" type="presParOf" srcId="{794C6442-1CE9-4008-9743-C79E894010CD}" destId="{DCCA7035-865C-448B-8BAD-FC94B1296058}" srcOrd="3" destOrd="0" presId="urn:microsoft.com/office/officeart/2005/8/layout/vList6"/>
    <dgm:cxn modelId="{1A27A266-4F3B-4276-84A7-60A28B51D722}" type="presParOf" srcId="{794C6442-1CE9-4008-9743-C79E894010CD}" destId="{3944062F-368E-45FF-BFF4-FC06E1846247}" srcOrd="4" destOrd="0" presId="urn:microsoft.com/office/officeart/2005/8/layout/vList6"/>
    <dgm:cxn modelId="{02AE551E-5FA2-4C52-BCB6-0191D3DCD20D}" type="presParOf" srcId="{3944062F-368E-45FF-BFF4-FC06E1846247}" destId="{A8734754-4407-4C5D-AE84-370CD7022785}" srcOrd="0" destOrd="0" presId="urn:microsoft.com/office/officeart/2005/8/layout/vList6"/>
    <dgm:cxn modelId="{BFA4C508-ECA8-4419-BB77-3683193E1CE3}" type="presParOf" srcId="{3944062F-368E-45FF-BFF4-FC06E1846247}" destId="{5295EA46-2DDA-4509-B9CB-46D8D4D4962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3AF24B-31AE-454C-8A13-3D16D65C6116}"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32819257-EB15-4172-92A5-1DA7C6F66759}">
      <dgm:prSet phldrT="[Text]" custT="1"/>
      <dgm:spPr/>
      <dgm:t>
        <a:bodyPr/>
        <a:lstStyle/>
        <a:p>
          <a:r>
            <a:rPr lang="en-US" sz="2800" b="1"/>
            <a:t>Exposure</a:t>
          </a:r>
        </a:p>
      </dgm:t>
    </dgm:pt>
    <dgm:pt modelId="{122135FB-3978-4ABF-A6D8-52B77CF7B781}" type="parTrans" cxnId="{51592122-C092-4802-84FD-EA54587462A8}">
      <dgm:prSet/>
      <dgm:spPr/>
      <dgm:t>
        <a:bodyPr/>
        <a:lstStyle/>
        <a:p>
          <a:endParaRPr lang="en-US"/>
        </a:p>
      </dgm:t>
    </dgm:pt>
    <dgm:pt modelId="{0E42D841-980C-4372-8E0A-8FD3FD69500A}" type="sibTrans" cxnId="{51592122-C092-4802-84FD-EA54587462A8}">
      <dgm:prSet/>
      <dgm:spPr/>
      <dgm:t>
        <a:bodyPr/>
        <a:lstStyle/>
        <a:p>
          <a:endParaRPr lang="en-US"/>
        </a:p>
      </dgm:t>
    </dgm:pt>
    <dgm:pt modelId="{617ED399-38E7-4839-8033-F0F09C4969FD}">
      <dgm:prSet phldrT="[Text]"/>
      <dgm:spPr/>
      <dgm:t>
        <a:bodyPr anchor="ctr"/>
        <a:lstStyle/>
        <a:p>
          <a:r>
            <a:rPr lang="en-US"/>
            <a:t>Occupation</a:t>
          </a:r>
        </a:p>
      </dgm:t>
    </dgm:pt>
    <dgm:pt modelId="{2B88504F-ECA4-408D-A3F3-8B54271A0C95}" type="parTrans" cxnId="{6D007509-F814-4054-A8CF-BA29260D2269}">
      <dgm:prSet/>
      <dgm:spPr/>
      <dgm:t>
        <a:bodyPr/>
        <a:lstStyle/>
        <a:p>
          <a:endParaRPr lang="en-US"/>
        </a:p>
      </dgm:t>
    </dgm:pt>
    <dgm:pt modelId="{DAAC1EFB-3E47-4AC0-9727-9A0507D47EA5}" type="sibTrans" cxnId="{6D007509-F814-4054-A8CF-BA29260D2269}">
      <dgm:prSet/>
      <dgm:spPr/>
      <dgm:t>
        <a:bodyPr/>
        <a:lstStyle/>
        <a:p>
          <a:endParaRPr lang="en-US"/>
        </a:p>
      </dgm:t>
    </dgm:pt>
    <dgm:pt modelId="{3E53E5FD-B16F-4269-B055-8C8AF801FA71}">
      <dgm:prSet phldrT="[Text]"/>
      <dgm:spPr/>
      <dgm:t>
        <a:bodyPr anchor="ctr"/>
        <a:lstStyle/>
        <a:p>
          <a:r>
            <a:rPr lang="en-US"/>
            <a:t>Geography and land use</a:t>
          </a:r>
        </a:p>
      </dgm:t>
    </dgm:pt>
    <dgm:pt modelId="{3A376EE9-CA9C-444B-8080-DE2C822FCBE3}" type="parTrans" cxnId="{84A6EB90-A91A-4820-8C4F-4A1018CDBE20}">
      <dgm:prSet/>
      <dgm:spPr/>
      <dgm:t>
        <a:bodyPr/>
        <a:lstStyle/>
        <a:p>
          <a:endParaRPr lang="en-US"/>
        </a:p>
      </dgm:t>
    </dgm:pt>
    <dgm:pt modelId="{704F06F1-A41E-4D97-A7A6-8A8517822618}" type="sibTrans" cxnId="{84A6EB90-A91A-4820-8C4F-4A1018CDBE20}">
      <dgm:prSet/>
      <dgm:spPr/>
      <dgm:t>
        <a:bodyPr/>
        <a:lstStyle/>
        <a:p>
          <a:endParaRPr lang="en-US"/>
        </a:p>
      </dgm:t>
    </dgm:pt>
    <dgm:pt modelId="{31CF8A75-A85C-4075-A313-34CBADC9192A}">
      <dgm:prSet phldrT="[Text]" custT="1"/>
      <dgm:spPr/>
      <dgm:t>
        <a:bodyPr/>
        <a:lstStyle/>
        <a:p>
          <a:r>
            <a:rPr lang="en-US" sz="2800" b="1"/>
            <a:t>Sensitivity</a:t>
          </a:r>
        </a:p>
      </dgm:t>
    </dgm:pt>
    <dgm:pt modelId="{BF9B0A93-BF77-45F0-B621-BECF524374AE}" type="parTrans" cxnId="{DAA1BCBC-A6C3-457D-B8E5-9472BE57DF05}">
      <dgm:prSet/>
      <dgm:spPr/>
      <dgm:t>
        <a:bodyPr/>
        <a:lstStyle/>
        <a:p>
          <a:endParaRPr lang="en-US"/>
        </a:p>
      </dgm:t>
    </dgm:pt>
    <dgm:pt modelId="{4C1990AD-CC46-4421-B11C-7394283E334A}" type="sibTrans" cxnId="{DAA1BCBC-A6C3-457D-B8E5-9472BE57DF05}">
      <dgm:prSet/>
      <dgm:spPr/>
      <dgm:t>
        <a:bodyPr/>
        <a:lstStyle/>
        <a:p>
          <a:endParaRPr lang="en-US"/>
        </a:p>
      </dgm:t>
    </dgm:pt>
    <dgm:pt modelId="{9D3BFDE1-DF05-4425-88DF-F0E87B728778}">
      <dgm:prSet phldrT="[Text]"/>
      <dgm:spPr/>
      <dgm:t>
        <a:bodyPr anchor="ctr"/>
        <a:lstStyle/>
        <a:p>
          <a:r>
            <a:rPr lang="en-US"/>
            <a:t>Life stage</a:t>
          </a:r>
        </a:p>
      </dgm:t>
    </dgm:pt>
    <dgm:pt modelId="{1D086BB6-7830-4D62-AEF6-D753524BBE93}" type="parTrans" cxnId="{8CA4E403-88E3-4C3A-BF06-D3C775F0EFE6}">
      <dgm:prSet/>
      <dgm:spPr/>
      <dgm:t>
        <a:bodyPr/>
        <a:lstStyle/>
        <a:p>
          <a:endParaRPr lang="en-US"/>
        </a:p>
      </dgm:t>
    </dgm:pt>
    <dgm:pt modelId="{8C2B8A1D-228A-457E-8CD8-BEEAA564A9C4}" type="sibTrans" cxnId="{8CA4E403-88E3-4C3A-BF06-D3C775F0EFE6}">
      <dgm:prSet/>
      <dgm:spPr/>
      <dgm:t>
        <a:bodyPr/>
        <a:lstStyle/>
        <a:p>
          <a:endParaRPr lang="en-US"/>
        </a:p>
      </dgm:t>
    </dgm:pt>
    <dgm:pt modelId="{3EEBF7D0-DFD1-47D5-93A7-6A7713675D90}">
      <dgm:prSet phldrT="[Text]"/>
      <dgm:spPr/>
      <dgm:t>
        <a:bodyPr anchor="ctr"/>
        <a:lstStyle/>
        <a:p>
          <a:r>
            <a:rPr lang="en-US"/>
            <a:t>Health conditions</a:t>
          </a:r>
        </a:p>
      </dgm:t>
    </dgm:pt>
    <dgm:pt modelId="{6E68E1C8-8EFE-4444-B7C8-7CF895D49DB8}" type="parTrans" cxnId="{97122AE9-3FCE-443C-9EFC-40B2EAF1E6AA}">
      <dgm:prSet/>
      <dgm:spPr/>
      <dgm:t>
        <a:bodyPr/>
        <a:lstStyle/>
        <a:p>
          <a:endParaRPr lang="en-US"/>
        </a:p>
      </dgm:t>
    </dgm:pt>
    <dgm:pt modelId="{3801BBB2-6923-4D2C-9F64-78AA4FCDE203}" type="sibTrans" cxnId="{97122AE9-3FCE-443C-9EFC-40B2EAF1E6AA}">
      <dgm:prSet/>
      <dgm:spPr/>
      <dgm:t>
        <a:bodyPr/>
        <a:lstStyle/>
        <a:p>
          <a:endParaRPr lang="en-US"/>
        </a:p>
      </dgm:t>
    </dgm:pt>
    <dgm:pt modelId="{BD5C220C-EC70-42B8-BD3A-E861C4970554}">
      <dgm:prSet phldrT="[Text]" custT="1"/>
      <dgm:spPr/>
      <dgm:t>
        <a:bodyPr/>
        <a:lstStyle/>
        <a:p>
          <a:r>
            <a:rPr lang="en-US" sz="2800" b="1"/>
            <a:t>Adaptive Capacity</a:t>
          </a:r>
        </a:p>
      </dgm:t>
    </dgm:pt>
    <dgm:pt modelId="{42A41D0D-5FFF-4B58-85B6-38F67E14A538}" type="parTrans" cxnId="{D7F46F28-39F2-4FBF-A3C6-6FD6EF30F26B}">
      <dgm:prSet/>
      <dgm:spPr/>
      <dgm:t>
        <a:bodyPr/>
        <a:lstStyle/>
        <a:p>
          <a:endParaRPr lang="en-US"/>
        </a:p>
      </dgm:t>
    </dgm:pt>
    <dgm:pt modelId="{728E8115-6ECC-40C8-A086-3712280AAA1C}" type="sibTrans" cxnId="{D7F46F28-39F2-4FBF-A3C6-6FD6EF30F26B}">
      <dgm:prSet/>
      <dgm:spPr/>
      <dgm:t>
        <a:bodyPr/>
        <a:lstStyle/>
        <a:p>
          <a:endParaRPr lang="en-US"/>
        </a:p>
      </dgm:t>
    </dgm:pt>
    <dgm:pt modelId="{06BB1EC5-8D7E-4D31-9E7B-88EC9E7CC676}">
      <dgm:prSet phldrT="[Text]"/>
      <dgm:spPr/>
      <dgm:t>
        <a:bodyPr anchor="ctr"/>
        <a:lstStyle/>
        <a:p>
          <a:r>
            <a:rPr lang="en-US"/>
            <a:t>Healthcare access</a:t>
          </a:r>
        </a:p>
      </dgm:t>
    </dgm:pt>
    <dgm:pt modelId="{4712A23C-885E-4213-9940-1CA6E379CE54}" type="parTrans" cxnId="{08E6A8A8-B90B-4FDA-B82F-F34E497EEB7C}">
      <dgm:prSet/>
      <dgm:spPr/>
      <dgm:t>
        <a:bodyPr/>
        <a:lstStyle/>
        <a:p>
          <a:endParaRPr lang="en-US"/>
        </a:p>
      </dgm:t>
    </dgm:pt>
    <dgm:pt modelId="{2B9BACFB-6871-45EE-AB7D-84CF581D2F0C}" type="sibTrans" cxnId="{08E6A8A8-B90B-4FDA-B82F-F34E497EEB7C}">
      <dgm:prSet/>
      <dgm:spPr/>
      <dgm:t>
        <a:bodyPr/>
        <a:lstStyle/>
        <a:p>
          <a:endParaRPr lang="en-US"/>
        </a:p>
      </dgm:t>
    </dgm:pt>
    <dgm:pt modelId="{3091D0ED-D7E0-4F61-B1BE-CFE3928D9B5C}">
      <dgm:prSet phldrT="[Text]"/>
      <dgm:spPr/>
      <dgm:t>
        <a:bodyPr anchor="ctr"/>
        <a:lstStyle/>
        <a:p>
          <a:r>
            <a:rPr lang="en-US"/>
            <a:t>Housing</a:t>
          </a:r>
        </a:p>
      </dgm:t>
    </dgm:pt>
    <dgm:pt modelId="{E86C2267-344A-4E82-BFC9-C25C49ACAAB6}" type="parTrans" cxnId="{962A8873-FA0E-456F-BEBF-7CC5C7F57C0A}">
      <dgm:prSet/>
      <dgm:spPr/>
      <dgm:t>
        <a:bodyPr/>
        <a:lstStyle/>
        <a:p>
          <a:endParaRPr lang="en-US"/>
        </a:p>
      </dgm:t>
    </dgm:pt>
    <dgm:pt modelId="{A7E6C907-AAA2-4582-A3B0-73A295193144}" type="sibTrans" cxnId="{962A8873-FA0E-456F-BEBF-7CC5C7F57C0A}">
      <dgm:prSet/>
      <dgm:spPr/>
      <dgm:t>
        <a:bodyPr/>
        <a:lstStyle/>
        <a:p>
          <a:endParaRPr lang="en-US"/>
        </a:p>
      </dgm:t>
    </dgm:pt>
    <dgm:pt modelId="{777989BA-289B-44F5-93A5-4B9D75251D7C}">
      <dgm:prSet phldrT="[Text]"/>
      <dgm:spPr/>
      <dgm:t>
        <a:bodyPr anchor="ctr"/>
        <a:lstStyle/>
        <a:p>
          <a:r>
            <a:rPr lang="en-US"/>
            <a:t>Language</a:t>
          </a:r>
        </a:p>
      </dgm:t>
    </dgm:pt>
    <dgm:pt modelId="{A276E662-F5B0-4BD2-A570-3C512B25A407}" type="parTrans" cxnId="{36B3974E-6EB6-4DA1-A766-5D4482BE750E}">
      <dgm:prSet/>
      <dgm:spPr/>
      <dgm:t>
        <a:bodyPr/>
        <a:lstStyle/>
        <a:p>
          <a:endParaRPr lang="en-US"/>
        </a:p>
      </dgm:t>
    </dgm:pt>
    <dgm:pt modelId="{24D6CDAA-2558-4F27-82B7-DF6747430A47}" type="sibTrans" cxnId="{36B3974E-6EB6-4DA1-A766-5D4482BE750E}">
      <dgm:prSet/>
      <dgm:spPr/>
      <dgm:t>
        <a:bodyPr/>
        <a:lstStyle/>
        <a:p>
          <a:endParaRPr lang="en-US"/>
        </a:p>
      </dgm:t>
    </dgm:pt>
    <dgm:pt modelId="{CF1FEE35-400D-4944-B867-6987BEE56C03}">
      <dgm:prSet phldrT="[Text]"/>
      <dgm:spPr/>
      <dgm:t>
        <a:bodyPr anchor="ctr"/>
        <a:lstStyle/>
        <a:p>
          <a:r>
            <a:rPr lang="en-US"/>
            <a:t>Social cohesion</a:t>
          </a:r>
        </a:p>
      </dgm:t>
    </dgm:pt>
    <dgm:pt modelId="{4AD9C49A-5FA7-4326-8ECF-A557CA9121E7}" type="parTrans" cxnId="{3A065CA2-2CF3-414B-8570-785A261443B7}">
      <dgm:prSet/>
      <dgm:spPr/>
      <dgm:t>
        <a:bodyPr/>
        <a:lstStyle/>
        <a:p>
          <a:endParaRPr lang="en-US"/>
        </a:p>
      </dgm:t>
    </dgm:pt>
    <dgm:pt modelId="{EA951DA4-021C-4AC4-9A56-15D2997B8A6F}" type="sibTrans" cxnId="{3A065CA2-2CF3-414B-8570-785A261443B7}">
      <dgm:prSet/>
      <dgm:spPr/>
      <dgm:t>
        <a:bodyPr/>
        <a:lstStyle/>
        <a:p>
          <a:endParaRPr lang="en-US"/>
        </a:p>
      </dgm:t>
    </dgm:pt>
    <dgm:pt modelId="{794C6442-1CE9-4008-9743-C79E894010CD}" type="pres">
      <dgm:prSet presAssocID="{B03AF24B-31AE-454C-8A13-3D16D65C6116}" presName="Name0" presStyleCnt="0">
        <dgm:presLayoutVars>
          <dgm:dir/>
          <dgm:animLvl val="lvl"/>
          <dgm:resizeHandles/>
        </dgm:presLayoutVars>
      </dgm:prSet>
      <dgm:spPr/>
    </dgm:pt>
    <dgm:pt modelId="{841759A8-2619-4911-B70A-9E3CD2612BC5}" type="pres">
      <dgm:prSet presAssocID="{32819257-EB15-4172-92A5-1DA7C6F66759}" presName="linNode" presStyleCnt="0"/>
      <dgm:spPr/>
    </dgm:pt>
    <dgm:pt modelId="{70C3BAA3-0C2B-4E44-BB36-208DBD22C4BF}" type="pres">
      <dgm:prSet presAssocID="{32819257-EB15-4172-92A5-1DA7C6F66759}" presName="parentShp" presStyleLbl="node1" presStyleIdx="0" presStyleCnt="3" custScaleX="101083" custScaleY="105610">
        <dgm:presLayoutVars>
          <dgm:bulletEnabled val="1"/>
        </dgm:presLayoutVars>
      </dgm:prSet>
      <dgm:spPr/>
    </dgm:pt>
    <dgm:pt modelId="{24F268F0-4E2C-43F7-88B4-04784CCFA009}" type="pres">
      <dgm:prSet presAssocID="{32819257-EB15-4172-92A5-1DA7C6F66759}" presName="childShp" presStyleLbl="bgAccFollowNode1" presStyleIdx="0" presStyleCnt="3" custScaleX="83647">
        <dgm:presLayoutVars>
          <dgm:bulletEnabled val="1"/>
        </dgm:presLayoutVars>
      </dgm:prSet>
      <dgm:spPr/>
    </dgm:pt>
    <dgm:pt modelId="{A61FFD8B-C7FB-4863-9B00-9FC8257CD410}" type="pres">
      <dgm:prSet presAssocID="{0E42D841-980C-4372-8E0A-8FD3FD69500A}" presName="spacing" presStyleCnt="0"/>
      <dgm:spPr/>
    </dgm:pt>
    <dgm:pt modelId="{7F133CA2-BB2C-4863-AF79-E418438BDC50}" type="pres">
      <dgm:prSet presAssocID="{31CF8A75-A85C-4075-A313-34CBADC9192A}" presName="linNode" presStyleCnt="0"/>
      <dgm:spPr/>
    </dgm:pt>
    <dgm:pt modelId="{6F40A02E-D236-46B2-B2B1-462EE868375A}" type="pres">
      <dgm:prSet presAssocID="{31CF8A75-A85C-4075-A313-34CBADC9192A}" presName="parentShp" presStyleLbl="node1" presStyleIdx="1" presStyleCnt="3">
        <dgm:presLayoutVars>
          <dgm:bulletEnabled val="1"/>
        </dgm:presLayoutVars>
      </dgm:prSet>
      <dgm:spPr/>
    </dgm:pt>
    <dgm:pt modelId="{6306AB3A-8010-4CF5-B365-21D2FEC23DFF}" type="pres">
      <dgm:prSet presAssocID="{31CF8A75-A85C-4075-A313-34CBADC9192A}" presName="childShp" presStyleLbl="bgAccFollowNode1" presStyleIdx="1" presStyleCnt="3" custScaleX="83647">
        <dgm:presLayoutVars>
          <dgm:bulletEnabled val="1"/>
        </dgm:presLayoutVars>
      </dgm:prSet>
      <dgm:spPr/>
    </dgm:pt>
    <dgm:pt modelId="{DCCA7035-865C-448B-8BAD-FC94B1296058}" type="pres">
      <dgm:prSet presAssocID="{4C1990AD-CC46-4421-B11C-7394283E334A}" presName="spacing" presStyleCnt="0"/>
      <dgm:spPr/>
    </dgm:pt>
    <dgm:pt modelId="{3944062F-368E-45FF-BFF4-FC06E1846247}" type="pres">
      <dgm:prSet presAssocID="{BD5C220C-EC70-42B8-BD3A-E861C4970554}" presName="linNode" presStyleCnt="0"/>
      <dgm:spPr/>
    </dgm:pt>
    <dgm:pt modelId="{A8734754-4407-4C5D-AE84-370CD7022785}" type="pres">
      <dgm:prSet presAssocID="{BD5C220C-EC70-42B8-BD3A-E861C4970554}" presName="parentShp" presStyleLbl="node1" presStyleIdx="2" presStyleCnt="3">
        <dgm:presLayoutVars>
          <dgm:bulletEnabled val="1"/>
        </dgm:presLayoutVars>
      </dgm:prSet>
      <dgm:spPr/>
    </dgm:pt>
    <dgm:pt modelId="{5295EA46-2DDA-4509-B9CB-46D8D4D49623}" type="pres">
      <dgm:prSet presAssocID="{BD5C220C-EC70-42B8-BD3A-E861C4970554}" presName="childShp" presStyleLbl="bgAccFollowNode1" presStyleIdx="2" presStyleCnt="3" custScaleX="83647">
        <dgm:presLayoutVars>
          <dgm:bulletEnabled val="1"/>
        </dgm:presLayoutVars>
      </dgm:prSet>
      <dgm:spPr/>
    </dgm:pt>
  </dgm:ptLst>
  <dgm:cxnLst>
    <dgm:cxn modelId="{8CA4E403-88E3-4C3A-BF06-D3C775F0EFE6}" srcId="{31CF8A75-A85C-4075-A313-34CBADC9192A}" destId="{9D3BFDE1-DF05-4425-88DF-F0E87B728778}" srcOrd="0" destOrd="0" parTransId="{1D086BB6-7830-4D62-AEF6-D753524BBE93}" sibTransId="{8C2B8A1D-228A-457E-8CD8-BEEAA564A9C4}"/>
    <dgm:cxn modelId="{6D007509-F814-4054-A8CF-BA29260D2269}" srcId="{32819257-EB15-4172-92A5-1DA7C6F66759}" destId="{617ED399-38E7-4839-8033-F0F09C4969FD}" srcOrd="0" destOrd="0" parTransId="{2B88504F-ECA4-408D-A3F3-8B54271A0C95}" sibTransId="{DAAC1EFB-3E47-4AC0-9727-9A0507D47EA5}"/>
    <dgm:cxn modelId="{51592122-C092-4802-84FD-EA54587462A8}" srcId="{B03AF24B-31AE-454C-8A13-3D16D65C6116}" destId="{32819257-EB15-4172-92A5-1DA7C6F66759}" srcOrd="0" destOrd="0" parTransId="{122135FB-3978-4ABF-A6D8-52B77CF7B781}" sibTransId="{0E42D841-980C-4372-8E0A-8FD3FD69500A}"/>
    <dgm:cxn modelId="{D7F46F28-39F2-4FBF-A3C6-6FD6EF30F26B}" srcId="{B03AF24B-31AE-454C-8A13-3D16D65C6116}" destId="{BD5C220C-EC70-42B8-BD3A-E861C4970554}" srcOrd="2" destOrd="0" parTransId="{42A41D0D-5FFF-4B58-85B6-38F67E14A538}" sibTransId="{728E8115-6ECC-40C8-A086-3712280AAA1C}"/>
    <dgm:cxn modelId="{C2C4A033-A69E-42B9-A65C-DA55841D14B9}" type="presOf" srcId="{9D3BFDE1-DF05-4425-88DF-F0E87B728778}" destId="{6306AB3A-8010-4CF5-B365-21D2FEC23DFF}" srcOrd="0" destOrd="0" presId="urn:microsoft.com/office/officeart/2005/8/layout/vList6"/>
    <dgm:cxn modelId="{B7349C36-4E5E-4337-90BE-D034786DD3F8}" type="presOf" srcId="{777989BA-289B-44F5-93A5-4B9D75251D7C}" destId="{5295EA46-2DDA-4509-B9CB-46D8D4D49623}" srcOrd="0" destOrd="1" presId="urn:microsoft.com/office/officeart/2005/8/layout/vList6"/>
    <dgm:cxn modelId="{C8A65346-D99E-4A02-BE32-98E39FF3D1CA}" type="presOf" srcId="{CF1FEE35-400D-4944-B867-6987BEE56C03}" destId="{5295EA46-2DDA-4509-B9CB-46D8D4D49623}" srcOrd="0" destOrd="2" presId="urn:microsoft.com/office/officeart/2005/8/layout/vList6"/>
    <dgm:cxn modelId="{36B3974E-6EB6-4DA1-A766-5D4482BE750E}" srcId="{BD5C220C-EC70-42B8-BD3A-E861C4970554}" destId="{777989BA-289B-44F5-93A5-4B9D75251D7C}" srcOrd="1" destOrd="0" parTransId="{A276E662-F5B0-4BD2-A570-3C512B25A407}" sibTransId="{24D6CDAA-2558-4F27-82B7-DF6747430A47}"/>
    <dgm:cxn modelId="{962A8873-FA0E-456F-BEBF-7CC5C7F57C0A}" srcId="{32819257-EB15-4172-92A5-1DA7C6F66759}" destId="{3091D0ED-D7E0-4F61-B1BE-CFE3928D9B5C}" srcOrd="2" destOrd="0" parTransId="{E86C2267-344A-4E82-BFC9-C25C49ACAAB6}" sibTransId="{A7E6C907-AAA2-4582-A3B0-73A295193144}"/>
    <dgm:cxn modelId="{9494FD75-6281-4C57-A9E8-5ED3218B1905}" type="presOf" srcId="{3091D0ED-D7E0-4F61-B1BE-CFE3928D9B5C}" destId="{24F268F0-4E2C-43F7-88B4-04784CCFA009}" srcOrd="0" destOrd="2" presId="urn:microsoft.com/office/officeart/2005/8/layout/vList6"/>
    <dgm:cxn modelId="{36F75F79-A492-441D-AFF4-AA7BBBC5D856}" type="presOf" srcId="{BD5C220C-EC70-42B8-BD3A-E861C4970554}" destId="{A8734754-4407-4C5D-AE84-370CD7022785}" srcOrd="0" destOrd="0" presId="urn:microsoft.com/office/officeart/2005/8/layout/vList6"/>
    <dgm:cxn modelId="{709DAF82-96CB-4A88-8A6B-F33931916392}" type="presOf" srcId="{32819257-EB15-4172-92A5-1DA7C6F66759}" destId="{70C3BAA3-0C2B-4E44-BB36-208DBD22C4BF}" srcOrd="0" destOrd="0" presId="urn:microsoft.com/office/officeart/2005/8/layout/vList6"/>
    <dgm:cxn modelId="{84A6EB90-A91A-4820-8C4F-4A1018CDBE20}" srcId="{32819257-EB15-4172-92A5-1DA7C6F66759}" destId="{3E53E5FD-B16F-4269-B055-8C8AF801FA71}" srcOrd="1" destOrd="0" parTransId="{3A376EE9-CA9C-444B-8080-DE2C822FCBE3}" sibTransId="{704F06F1-A41E-4D97-A7A6-8A8517822618}"/>
    <dgm:cxn modelId="{3A065CA2-2CF3-414B-8570-785A261443B7}" srcId="{BD5C220C-EC70-42B8-BD3A-E861C4970554}" destId="{CF1FEE35-400D-4944-B867-6987BEE56C03}" srcOrd="2" destOrd="0" parTransId="{4AD9C49A-5FA7-4326-8ECF-A557CA9121E7}" sibTransId="{EA951DA4-021C-4AC4-9A56-15D2997B8A6F}"/>
    <dgm:cxn modelId="{35402BA3-6745-431B-9FDE-01FD5DFB758D}" type="presOf" srcId="{617ED399-38E7-4839-8033-F0F09C4969FD}" destId="{24F268F0-4E2C-43F7-88B4-04784CCFA009}" srcOrd="0" destOrd="0" presId="urn:microsoft.com/office/officeart/2005/8/layout/vList6"/>
    <dgm:cxn modelId="{08E6A8A8-B90B-4FDA-B82F-F34E497EEB7C}" srcId="{BD5C220C-EC70-42B8-BD3A-E861C4970554}" destId="{06BB1EC5-8D7E-4D31-9E7B-88EC9E7CC676}" srcOrd="0" destOrd="0" parTransId="{4712A23C-885E-4213-9940-1CA6E379CE54}" sibTransId="{2B9BACFB-6871-45EE-AB7D-84CF581D2F0C}"/>
    <dgm:cxn modelId="{A0256EAB-F6CB-43DF-ABFD-A3B9CD6731D3}" type="presOf" srcId="{B03AF24B-31AE-454C-8A13-3D16D65C6116}" destId="{794C6442-1CE9-4008-9743-C79E894010CD}" srcOrd="0" destOrd="0" presId="urn:microsoft.com/office/officeart/2005/8/layout/vList6"/>
    <dgm:cxn modelId="{DAA1BCBC-A6C3-457D-B8E5-9472BE57DF05}" srcId="{B03AF24B-31AE-454C-8A13-3D16D65C6116}" destId="{31CF8A75-A85C-4075-A313-34CBADC9192A}" srcOrd="1" destOrd="0" parTransId="{BF9B0A93-BF77-45F0-B621-BECF524374AE}" sibTransId="{4C1990AD-CC46-4421-B11C-7394283E334A}"/>
    <dgm:cxn modelId="{23871CBF-5968-4121-A6F7-2309E0986E5B}" type="presOf" srcId="{3EEBF7D0-DFD1-47D5-93A7-6A7713675D90}" destId="{6306AB3A-8010-4CF5-B365-21D2FEC23DFF}" srcOrd="0" destOrd="1" presId="urn:microsoft.com/office/officeart/2005/8/layout/vList6"/>
    <dgm:cxn modelId="{79F3ACC4-7770-43C9-8DF8-136CFEFD7435}" type="presOf" srcId="{3E53E5FD-B16F-4269-B055-8C8AF801FA71}" destId="{24F268F0-4E2C-43F7-88B4-04784CCFA009}" srcOrd="0" destOrd="1" presId="urn:microsoft.com/office/officeart/2005/8/layout/vList6"/>
    <dgm:cxn modelId="{C7C5E7E0-BB6A-4B97-A6B2-85AD1027FD40}" type="presOf" srcId="{06BB1EC5-8D7E-4D31-9E7B-88EC9E7CC676}" destId="{5295EA46-2DDA-4509-B9CB-46D8D4D49623}" srcOrd="0" destOrd="0" presId="urn:microsoft.com/office/officeart/2005/8/layout/vList6"/>
    <dgm:cxn modelId="{CD0CB8E7-EF86-41E6-B47E-CB029D786D59}" type="presOf" srcId="{31CF8A75-A85C-4075-A313-34CBADC9192A}" destId="{6F40A02E-D236-46B2-B2B1-462EE868375A}" srcOrd="0" destOrd="0" presId="urn:microsoft.com/office/officeart/2005/8/layout/vList6"/>
    <dgm:cxn modelId="{97122AE9-3FCE-443C-9EFC-40B2EAF1E6AA}" srcId="{31CF8A75-A85C-4075-A313-34CBADC9192A}" destId="{3EEBF7D0-DFD1-47D5-93A7-6A7713675D90}" srcOrd="1" destOrd="0" parTransId="{6E68E1C8-8EFE-4444-B7C8-7CF895D49DB8}" sibTransId="{3801BBB2-6923-4D2C-9F64-78AA4FCDE203}"/>
    <dgm:cxn modelId="{428FDE11-FBCB-4350-B920-4A39F4346C02}" type="presParOf" srcId="{794C6442-1CE9-4008-9743-C79E894010CD}" destId="{841759A8-2619-4911-B70A-9E3CD2612BC5}" srcOrd="0" destOrd="0" presId="urn:microsoft.com/office/officeart/2005/8/layout/vList6"/>
    <dgm:cxn modelId="{20F0C1A5-288D-4E74-BF3D-BF61D99DBE00}" type="presParOf" srcId="{841759A8-2619-4911-B70A-9E3CD2612BC5}" destId="{70C3BAA3-0C2B-4E44-BB36-208DBD22C4BF}" srcOrd="0" destOrd="0" presId="urn:microsoft.com/office/officeart/2005/8/layout/vList6"/>
    <dgm:cxn modelId="{5269FAB9-6691-4974-832A-C1A2AE55A2FD}" type="presParOf" srcId="{841759A8-2619-4911-B70A-9E3CD2612BC5}" destId="{24F268F0-4E2C-43F7-88B4-04784CCFA009}" srcOrd="1" destOrd="0" presId="urn:microsoft.com/office/officeart/2005/8/layout/vList6"/>
    <dgm:cxn modelId="{EB815E66-B9E4-46F6-A896-0E633DFA6B15}" type="presParOf" srcId="{794C6442-1CE9-4008-9743-C79E894010CD}" destId="{A61FFD8B-C7FB-4863-9B00-9FC8257CD410}" srcOrd="1" destOrd="0" presId="urn:microsoft.com/office/officeart/2005/8/layout/vList6"/>
    <dgm:cxn modelId="{F9FB4820-D2D3-4564-9BEA-2C2BD90E8F90}" type="presParOf" srcId="{794C6442-1CE9-4008-9743-C79E894010CD}" destId="{7F133CA2-BB2C-4863-AF79-E418438BDC50}" srcOrd="2" destOrd="0" presId="urn:microsoft.com/office/officeart/2005/8/layout/vList6"/>
    <dgm:cxn modelId="{0B22C3D1-EAB1-4351-9151-35B33078C729}" type="presParOf" srcId="{7F133CA2-BB2C-4863-AF79-E418438BDC50}" destId="{6F40A02E-D236-46B2-B2B1-462EE868375A}" srcOrd="0" destOrd="0" presId="urn:microsoft.com/office/officeart/2005/8/layout/vList6"/>
    <dgm:cxn modelId="{C152180C-F6D7-4147-A034-7F490B31BC81}" type="presParOf" srcId="{7F133CA2-BB2C-4863-AF79-E418438BDC50}" destId="{6306AB3A-8010-4CF5-B365-21D2FEC23DFF}" srcOrd="1" destOrd="0" presId="urn:microsoft.com/office/officeart/2005/8/layout/vList6"/>
    <dgm:cxn modelId="{EF963E69-BD6C-46EE-B694-E944A0AC525D}" type="presParOf" srcId="{794C6442-1CE9-4008-9743-C79E894010CD}" destId="{DCCA7035-865C-448B-8BAD-FC94B1296058}" srcOrd="3" destOrd="0" presId="urn:microsoft.com/office/officeart/2005/8/layout/vList6"/>
    <dgm:cxn modelId="{1A27A266-4F3B-4276-84A7-60A28B51D722}" type="presParOf" srcId="{794C6442-1CE9-4008-9743-C79E894010CD}" destId="{3944062F-368E-45FF-BFF4-FC06E1846247}" srcOrd="4" destOrd="0" presId="urn:microsoft.com/office/officeart/2005/8/layout/vList6"/>
    <dgm:cxn modelId="{02AE551E-5FA2-4C52-BCB6-0191D3DCD20D}" type="presParOf" srcId="{3944062F-368E-45FF-BFF4-FC06E1846247}" destId="{A8734754-4407-4C5D-AE84-370CD7022785}" srcOrd="0" destOrd="0" presId="urn:microsoft.com/office/officeart/2005/8/layout/vList6"/>
    <dgm:cxn modelId="{BFA4C508-ECA8-4419-BB77-3683193E1CE3}" type="presParOf" srcId="{3944062F-368E-45FF-BFF4-FC06E1846247}" destId="{5295EA46-2DDA-4509-B9CB-46D8D4D4962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03AF24B-31AE-454C-8A13-3D16D65C6116}" type="doc">
      <dgm:prSet loTypeId="urn:microsoft.com/office/officeart/2005/8/layout/vList6" loCatId="list" qsTypeId="urn:microsoft.com/office/officeart/2005/8/quickstyle/simple1" qsCatId="simple" csTypeId="urn:microsoft.com/office/officeart/2005/8/colors/colorful2" csCatId="colorful" phldr="1"/>
      <dgm:spPr/>
      <dgm:t>
        <a:bodyPr/>
        <a:lstStyle/>
        <a:p>
          <a:endParaRPr lang="en-US"/>
        </a:p>
      </dgm:t>
    </dgm:pt>
    <dgm:pt modelId="{32819257-EB15-4172-92A5-1DA7C6F66759}">
      <dgm:prSet phldrT="[Text]" custT="1"/>
      <dgm:spPr/>
      <dgm:t>
        <a:bodyPr/>
        <a:lstStyle/>
        <a:p>
          <a:r>
            <a:rPr lang="en-US" sz="2800" b="1"/>
            <a:t>Exposure</a:t>
          </a:r>
        </a:p>
      </dgm:t>
    </dgm:pt>
    <dgm:pt modelId="{122135FB-3978-4ABF-A6D8-52B77CF7B781}" type="parTrans" cxnId="{51592122-C092-4802-84FD-EA54587462A8}">
      <dgm:prSet/>
      <dgm:spPr/>
      <dgm:t>
        <a:bodyPr/>
        <a:lstStyle/>
        <a:p>
          <a:endParaRPr lang="en-US"/>
        </a:p>
      </dgm:t>
    </dgm:pt>
    <dgm:pt modelId="{0E42D841-980C-4372-8E0A-8FD3FD69500A}" type="sibTrans" cxnId="{51592122-C092-4802-84FD-EA54587462A8}">
      <dgm:prSet/>
      <dgm:spPr/>
      <dgm:t>
        <a:bodyPr/>
        <a:lstStyle/>
        <a:p>
          <a:endParaRPr lang="en-US"/>
        </a:p>
      </dgm:t>
    </dgm:pt>
    <dgm:pt modelId="{617ED399-38E7-4839-8033-F0F09C4969FD}">
      <dgm:prSet phldrT="[Text]"/>
      <dgm:spPr/>
      <dgm:t>
        <a:bodyPr anchor="ctr"/>
        <a:lstStyle/>
        <a:p>
          <a:r>
            <a:rPr lang="en-US"/>
            <a:t>Occupation</a:t>
          </a:r>
        </a:p>
      </dgm:t>
    </dgm:pt>
    <dgm:pt modelId="{2B88504F-ECA4-408D-A3F3-8B54271A0C95}" type="parTrans" cxnId="{6D007509-F814-4054-A8CF-BA29260D2269}">
      <dgm:prSet/>
      <dgm:spPr/>
      <dgm:t>
        <a:bodyPr/>
        <a:lstStyle/>
        <a:p>
          <a:endParaRPr lang="en-US"/>
        </a:p>
      </dgm:t>
    </dgm:pt>
    <dgm:pt modelId="{DAAC1EFB-3E47-4AC0-9727-9A0507D47EA5}" type="sibTrans" cxnId="{6D007509-F814-4054-A8CF-BA29260D2269}">
      <dgm:prSet/>
      <dgm:spPr/>
      <dgm:t>
        <a:bodyPr/>
        <a:lstStyle/>
        <a:p>
          <a:endParaRPr lang="en-US"/>
        </a:p>
      </dgm:t>
    </dgm:pt>
    <dgm:pt modelId="{3E53E5FD-B16F-4269-B055-8C8AF801FA71}">
      <dgm:prSet phldrT="[Text]"/>
      <dgm:spPr/>
      <dgm:t>
        <a:bodyPr anchor="ctr"/>
        <a:lstStyle/>
        <a:p>
          <a:r>
            <a:rPr lang="en-US"/>
            <a:t>Geography and land use</a:t>
          </a:r>
        </a:p>
      </dgm:t>
    </dgm:pt>
    <dgm:pt modelId="{3A376EE9-CA9C-444B-8080-DE2C822FCBE3}" type="parTrans" cxnId="{84A6EB90-A91A-4820-8C4F-4A1018CDBE20}">
      <dgm:prSet/>
      <dgm:spPr/>
      <dgm:t>
        <a:bodyPr/>
        <a:lstStyle/>
        <a:p>
          <a:endParaRPr lang="en-US"/>
        </a:p>
      </dgm:t>
    </dgm:pt>
    <dgm:pt modelId="{704F06F1-A41E-4D97-A7A6-8A8517822618}" type="sibTrans" cxnId="{84A6EB90-A91A-4820-8C4F-4A1018CDBE20}">
      <dgm:prSet/>
      <dgm:spPr/>
      <dgm:t>
        <a:bodyPr/>
        <a:lstStyle/>
        <a:p>
          <a:endParaRPr lang="en-US"/>
        </a:p>
      </dgm:t>
    </dgm:pt>
    <dgm:pt modelId="{31CF8A75-A85C-4075-A313-34CBADC9192A}">
      <dgm:prSet phldrT="[Text]" custT="1"/>
      <dgm:spPr/>
      <dgm:t>
        <a:bodyPr/>
        <a:lstStyle/>
        <a:p>
          <a:r>
            <a:rPr lang="en-US" sz="2800" b="1"/>
            <a:t>Sensitivity</a:t>
          </a:r>
        </a:p>
      </dgm:t>
    </dgm:pt>
    <dgm:pt modelId="{BF9B0A93-BF77-45F0-B621-BECF524374AE}" type="parTrans" cxnId="{DAA1BCBC-A6C3-457D-B8E5-9472BE57DF05}">
      <dgm:prSet/>
      <dgm:spPr/>
      <dgm:t>
        <a:bodyPr/>
        <a:lstStyle/>
        <a:p>
          <a:endParaRPr lang="en-US"/>
        </a:p>
      </dgm:t>
    </dgm:pt>
    <dgm:pt modelId="{4C1990AD-CC46-4421-B11C-7394283E334A}" type="sibTrans" cxnId="{DAA1BCBC-A6C3-457D-B8E5-9472BE57DF05}">
      <dgm:prSet/>
      <dgm:spPr/>
      <dgm:t>
        <a:bodyPr/>
        <a:lstStyle/>
        <a:p>
          <a:endParaRPr lang="en-US"/>
        </a:p>
      </dgm:t>
    </dgm:pt>
    <dgm:pt modelId="{9D3BFDE1-DF05-4425-88DF-F0E87B728778}">
      <dgm:prSet phldrT="[Text]"/>
      <dgm:spPr/>
      <dgm:t>
        <a:bodyPr anchor="ctr"/>
        <a:lstStyle/>
        <a:p>
          <a:r>
            <a:rPr lang="en-US"/>
            <a:t>Life stage</a:t>
          </a:r>
        </a:p>
      </dgm:t>
    </dgm:pt>
    <dgm:pt modelId="{1D086BB6-7830-4D62-AEF6-D753524BBE93}" type="parTrans" cxnId="{8CA4E403-88E3-4C3A-BF06-D3C775F0EFE6}">
      <dgm:prSet/>
      <dgm:spPr/>
      <dgm:t>
        <a:bodyPr/>
        <a:lstStyle/>
        <a:p>
          <a:endParaRPr lang="en-US"/>
        </a:p>
      </dgm:t>
    </dgm:pt>
    <dgm:pt modelId="{8C2B8A1D-228A-457E-8CD8-BEEAA564A9C4}" type="sibTrans" cxnId="{8CA4E403-88E3-4C3A-BF06-D3C775F0EFE6}">
      <dgm:prSet/>
      <dgm:spPr/>
      <dgm:t>
        <a:bodyPr/>
        <a:lstStyle/>
        <a:p>
          <a:endParaRPr lang="en-US"/>
        </a:p>
      </dgm:t>
    </dgm:pt>
    <dgm:pt modelId="{3EEBF7D0-DFD1-47D5-93A7-6A7713675D90}">
      <dgm:prSet phldrT="[Text]"/>
      <dgm:spPr/>
      <dgm:t>
        <a:bodyPr anchor="ctr"/>
        <a:lstStyle/>
        <a:p>
          <a:r>
            <a:rPr lang="en-US"/>
            <a:t>Health conditions</a:t>
          </a:r>
        </a:p>
      </dgm:t>
    </dgm:pt>
    <dgm:pt modelId="{6E68E1C8-8EFE-4444-B7C8-7CF895D49DB8}" type="parTrans" cxnId="{97122AE9-3FCE-443C-9EFC-40B2EAF1E6AA}">
      <dgm:prSet/>
      <dgm:spPr/>
      <dgm:t>
        <a:bodyPr/>
        <a:lstStyle/>
        <a:p>
          <a:endParaRPr lang="en-US"/>
        </a:p>
      </dgm:t>
    </dgm:pt>
    <dgm:pt modelId="{3801BBB2-6923-4D2C-9F64-78AA4FCDE203}" type="sibTrans" cxnId="{97122AE9-3FCE-443C-9EFC-40B2EAF1E6AA}">
      <dgm:prSet/>
      <dgm:spPr/>
      <dgm:t>
        <a:bodyPr/>
        <a:lstStyle/>
        <a:p>
          <a:endParaRPr lang="en-US"/>
        </a:p>
      </dgm:t>
    </dgm:pt>
    <dgm:pt modelId="{BD5C220C-EC70-42B8-BD3A-E861C4970554}">
      <dgm:prSet phldrT="[Text]" custT="1"/>
      <dgm:spPr/>
      <dgm:t>
        <a:bodyPr/>
        <a:lstStyle/>
        <a:p>
          <a:r>
            <a:rPr lang="en-US" sz="2800" b="1"/>
            <a:t>Adaptive Capacity</a:t>
          </a:r>
        </a:p>
      </dgm:t>
    </dgm:pt>
    <dgm:pt modelId="{42A41D0D-5FFF-4B58-85B6-38F67E14A538}" type="parTrans" cxnId="{D7F46F28-39F2-4FBF-A3C6-6FD6EF30F26B}">
      <dgm:prSet/>
      <dgm:spPr/>
      <dgm:t>
        <a:bodyPr/>
        <a:lstStyle/>
        <a:p>
          <a:endParaRPr lang="en-US"/>
        </a:p>
      </dgm:t>
    </dgm:pt>
    <dgm:pt modelId="{728E8115-6ECC-40C8-A086-3712280AAA1C}" type="sibTrans" cxnId="{D7F46F28-39F2-4FBF-A3C6-6FD6EF30F26B}">
      <dgm:prSet/>
      <dgm:spPr/>
      <dgm:t>
        <a:bodyPr/>
        <a:lstStyle/>
        <a:p>
          <a:endParaRPr lang="en-US"/>
        </a:p>
      </dgm:t>
    </dgm:pt>
    <dgm:pt modelId="{06BB1EC5-8D7E-4D31-9E7B-88EC9E7CC676}">
      <dgm:prSet phldrT="[Text]"/>
      <dgm:spPr/>
      <dgm:t>
        <a:bodyPr anchor="ctr"/>
        <a:lstStyle/>
        <a:p>
          <a:r>
            <a:rPr lang="en-US"/>
            <a:t>Healthcare access</a:t>
          </a:r>
        </a:p>
      </dgm:t>
    </dgm:pt>
    <dgm:pt modelId="{4712A23C-885E-4213-9940-1CA6E379CE54}" type="parTrans" cxnId="{08E6A8A8-B90B-4FDA-B82F-F34E497EEB7C}">
      <dgm:prSet/>
      <dgm:spPr/>
      <dgm:t>
        <a:bodyPr/>
        <a:lstStyle/>
        <a:p>
          <a:endParaRPr lang="en-US"/>
        </a:p>
      </dgm:t>
    </dgm:pt>
    <dgm:pt modelId="{2B9BACFB-6871-45EE-AB7D-84CF581D2F0C}" type="sibTrans" cxnId="{08E6A8A8-B90B-4FDA-B82F-F34E497EEB7C}">
      <dgm:prSet/>
      <dgm:spPr/>
      <dgm:t>
        <a:bodyPr/>
        <a:lstStyle/>
        <a:p>
          <a:endParaRPr lang="en-US"/>
        </a:p>
      </dgm:t>
    </dgm:pt>
    <dgm:pt modelId="{3091D0ED-D7E0-4F61-B1BE-CFE3928D9B5C}">
      <dgm:prSet phldrT="[Text]"/>
      <dgm:spPr/>
      <dgm:t>
        <a:bodyPr anchor="ctr"/>
        <a:lstStyle/>
        <a:p>
          <a:r>
            <a:rPr lang="en-US"/>
            <a:t>Housing</a:t>
          </a:r>
        </a:p>
      </dgm:t>
    </dgm:pt>
    <dgm:pt modelId="{E86C2267-344A-4E82-BFC9-C25C49ACAAB6}" type="parTrans" cxnId="{962A8873-FA0E-456F-BEBF-7CC5C7F57C0A}">
      <dgm:prSet/>
      <dgm:spPr/>
      <dgm:t>
        <a:bodyPr/>
        <a:lstStyle/>
        <a:p>
          <a:endParaRPr lang="en-US"/>
        </a:p>
      </dgm:t>
    </dgm:pt>
    <dgm:pt modelId="{A7E6C907-AAA2-4582-A3B0-73A295193144}" type="sibTrans" cxnId="{962A8873-FA0E-456F-BEBF-7CC5C7F57C0A}">
      <dgm:prSet/>
      <dgm:spPr/>
      <dgm:t>
        <a:bodyPr/>
        <a:lstStyle/>
        <a:p>
          <a:endParaRPr lang="en-US"/>
        </a:p>
      </dgm:t>
    </dgm:pt>
    <dgm:pt modelId="{777989BA-289B-44F5-93A5-4B9D75251D7C}">
      <dgm:prSet phldrT="[Text]"/>
      <dgm:spPr/>
      <dgm:t>
        <a:bodyPr anchor="ctr"/>
        <a:lstStyle/>
        <a:p>
          <a:r>
            <a:rPr lang="en-US"/>
            <a:t>Language</a:t>
          </a:r>
        </a:p>
      </dgm:t>
    </dgm:pt>
    <dgm:pt modelId="{A276E662-F5B0-4BD2-A570-3C512B25A407}" type="parTrans" cxnId="{36B3974E-6EB6-4DA1-A766-5D4482BE750E}">
      <dgm:prSet/>
      <dgm:spPr/>
      <dgm:t>
        <a:bodyPr/>
        <a:lstStyle/>
        <a:p>
          <a:endParaRPr lang="en-US"/>
        </a:p>
      </dgm:t>
    </dgm:pt>
    <dgm:pt modelId="{24D6CDAA-2558-4F27-82B7-DF6747430A47}" type="sibTrans" cxnId="{36B3974E-6EB6-4DA1-A766-5D4482BE750E}">
      <dgm:prSet/>
      <dgm:spPr/>
      <dgm:t>
        <a:bodyPr/>
        <a:lstStyle/>
        <a:p>
          <a:endParaRPr lang="en-US"/>
        </a:p>
      </dgm:t>
    </dgm:pt>
    <dgm:pt modelId="{CF1FEE35-400D-4944-B867-6987BEE56C03}">
      <dgm:prSet phldrT="[Text]"/>
      <dgm:spPr/>
      <dgm:t>
        <a:bodyPr anchor="ctr"/>
        <a:lstStyle/>
        <a:p>
          <a:r>
            <a:rPr lang="en-US"/>
            <a:t>Social cohesion</a:t>
          </a:r>
        </a:p>
      </dgm:t>
    </dgm:pt>
    <dgm:pt modelId="{4AD9C49A-5FA7-4326-8ECF-A557CA9121E7}" type="parTrans" cxnId="{3A065CA2-2CF3-414B-8570-785A261443B7}">
      <dgm:prSet/>
      <dgm:spPr/>
      <dgm:t>
        <a:bodyPr/>
        <a:lstStyle/>
        <a:p>
          <a:endParaRPr lang="en-US"/>
        </a:p>
      </dgm:t>
    </dgm:pt>
    <dgm:pt modelId="{EA951DA4-021C-4AC4-9A56-15D2997B8A6F}" type="sibTrans" cxnId="{3A065CA2-2CF3-414B-8570-785A261443B7}">
      <dgm:prSet/>
      <dgm:spPr/>
      <dgm:t>
        <a:bodyPr/>
        <a:lstStyle/>
        <a:p>
          <a:endParaRPr lang="en-US"/>
        </a:p>
      </dgm:t>
    </dgm:pt>
    <dgm:pt modelId="{794C6442-1CE9-4008-9743-C79E894010CD}" type="pres">
      <dgm:prSet presAssocID="{B03AF24B-31AE-454C-8A13-3D16D65C6116}" presName="Name0" presStyleCnt="0">
        <dgm:presLayoutVars>
          <dgm:dir/>
          <dgm:animLvl val="lvl"/>
          <dgm:resizeHandles/>
        </dgm:presLayoutVars>
      </dgm:prSet>
      <dgm:spPr/>
    </dgm:pt>
    <dgm:pt modelId="{841759A8-2619-4911-B70A-9E3CD2612BC5}" type="pres">
      <dgm:prSet presAssocID="{32819257-EB15-4172-92A5-1DA7C6F66759}" presName="linNode" presStyleCnt="0"/>
      <dgm:spPr/>
    </dgm:pt>
    <dgm:pt modelId="{70C3BAA3-0C2B-4E44-BB36-208DBD22C4BF}" type="pres">
      <dgm:prSet presAssocID="{32819257-EB15-4172-92A5-1DA7C6F66759}" presName="parentShp" presStyleLbl="node1" presStyleIdx="0" presStyleCnt="3" custScaleX="101083" custScaleY="105610">
        <dgm:presLayoutVars>
          <dgm:bulletEnabled val="1"/>
        </dgm:presLayoutVars>
      </dgm:prSet>
      <dgm:spPr/>
    </dgm:pt>
    <dgm:pt modelId="{24F268F0-4E2C-43F7-88B4-04784CCFA009}" type="pres">
      <dgm:prSet presAssocID="{32819257-EB15-4172-92A5-1DA7C6F66759}" presName="childShp" presStyleLbl="bgAccFollowNode1" presStyleIdx="0" presStyleCnt="3" custScaleX="83647">
        <dgm:presLayoutVars>
          <dgm:bulletEnabled val="1"/>
        </dgm:presLayoutVars>
      </dgm:prSet>
      <dgm:spPr/>
    </dgm:pt>
    <dgm:pt modelId="{A61FFD8B-C7FB-4863-9B00-9FC8257CD410}" type="pres">
      <dgm:prSet presAssocID="{0E42D841-980C-4372-8E0A-8FD3FD69500A}" presName="spacing" presStyleCnt="0"/>
      <dgm:spPr/>
    </dgm:pt>
    <dgm:pt modelId="{7F133CA2-BB2C-4863-AF79-E418438BDC50}" type="pres">
      <dgm:prSet presAssocID="{31CF8A75-A85C-4075-A313-34CBADC9192A}" presName="linNode" presStyleCnt="0"/>
      <dgm:spPr/>
    </dgm:pt>
    <dgm:pt modelId="{6F40A02E-D236-46B2-B2B1-462EE868375A}" type="pres">
      <dgm:prSet presAssocID="{31CF8A75-A85C-4075-A313-34CBADC9192A}" presName="parentShp" presStyleLbl="node1" presStyleIdx="1" presStyleCnt="3">
        <dgm:presLayoutVars>
          <dgm:bulletEnabled val="1"/>
        </dgm:presLayoutVars>
      </dgm:prSet>
      <dgm:spPr/>
    </dgm:pt>
    <dgm:pt modelId="{6306AB3A-8010-4CF5-B365-21D2FEC23DFF}" type="pres">
      <dgm:prSet presAssocID="{31CF8A75-A85C-4075-A313-34CBADC9192A}" presName="childShp" presStyleLbl="bgAccFollowNode1" presStyleIdx="1" presStyleCnt="3" custScaleX="83647">
        <dgm:presLayoutVars>
          <dgm:bulletEnabled val="1"/>
        </dgm:presLayoutVars>
      </dgm:prSet>
      <dgm:spPr/>
    </dgm:pt>
    <dgm:pt modelId="{DCCA7035-865C-448B-8BAD-FC94B1296058}" type="pres">
      <dgm:prSet presAssocID="{4C1990AD-CC46-4421-B11C-7394283E334A}" presName="spacing" presStyleCnt="0"/>
      <dgm:spPr/>
    </dgm:pt>
    <dgm:pt modelId="{3944062F-368E-45FF-BFF4-FC06E1846247}" type="pres">
      <dgm:prSet presAssocID="{BD5C220C-EC70-42B8-BD3A-E861C4970554}" presName="linNode" presStyleCnt="0"/>
      <dgm:spPr/>
    </dgm:pt>
    <dgm:pt modelId="{A8734754-4407-4C5D-AE84-370CD7022785}" type="pres">
      <dgm:prSet presAssocID="{BD5C220C-EC70-42B8-BD3A-E861C4970554}" presName="parentShp" presStyleLbl="node1" presStyleIdx="2" presStyleCnt="3">
        <dgm:presLayoutVars>
          <dgm:bulletEnabled val="1"/>
        </dgm:presLayoutVars>
      </dgm:prSet>
      <dgm:spPr/>
    </dgm:pt>
    <dgm:pt modelId="{5295EA46-2DDA-4509-B9CB-46D8D4D49623}" type="pres">
      <dgm:prSet presAssocID="{BD5C220C-EC70-42B8-BD3A-E861C4970554}" presName="childShp" presStyleLbl="bgAccFollowNode1" presStyleIdx="2" presStyleCnt="3" custScaleX="83647">
        <dgm:presLayoutVars>
          <dgm:bulletEnabled val="1"/>
        </dgm:presLayoutVars>
      </dgm:prSet>
      <dgm:spPr/>
    </dgm:pt>
  </dgm:ptLst>
  <dgm:cxnLst>
    <dgm:cxn modelId="{8CA4E403-88E3-4C3A-BF06-D3C775F0EFE6}" srcId="{31CF8A75-A85C-4075-A313-34CBADC9192A}" destId="{9D3BFDE1-DF05-4425-88DF-F0E87B728778}" srcOrd="0" destOrd="0" parTransId="{1D086BB6-7830-4D62-AEF6-D753524BBE93}" sibTransId="{8C2B8A1D-228A-457E-8CD8-BEEAA564A9C4}"/>
    <dgm:cxn modelId="{6D007509-F814-4054-A8CF-BA29260D2269}" srcId="{32819257-EB15-4172-92A5-1DA7C6F66759}" destId="{617ED399-38E7-4839-8033-F0F09C4969FD}" srcOrd="0" destOrd="0" parTransId="{2B88504F-ECA4-408D-A3F3-8B54271A0C95}" sibTransId="{DAAC1EFB-3E47-4AC0-9727-9A0507D47EA5}"/>
    <dgm:cxn modelId="{51592122-C092-4802-84FD-EA54587462A8}" srcId="{B03AF24B-31AE-454C-8A13-3D16D65C6116}" destId="{32819257-EB15-4172-92A5-1DA7C6F66759}" srcOrd="0" destOrd="0" parTransId="{122135FB-3978-4ABF-A6D8-52B77CF7B781}" sibTransId="{0E42D841-980C-4372-8E0A-8FD3FD69500A}"/>
    <dgm:cxn modelId="{D7F46F28-39F2-4FBF-A3C6-6FD6EF30F26B}" srcId="{B03AF24B-31AE-454C-8A13-3D16D65C6116}" destId="{BD5C220C-EC70-42B8-BD3A-E861C4970554}" srcOrd="2" destOrd="0" parTransId="{42A41D0D-5FFF-4B58-85B6-38F67E14A538}" sibTransId="{728E8115-6ECC-40C8-A086-3712280AAA1C}"/>
    <dgm:cxn modelId="{C2C4A033-A69E-42B9-A65C-DA55841D14B9}" type="presOf" srcId="{9D3BFDE1-DF05-4425-88DF-F0E87B728778}" destId="{6306AB3A-8010-4CF5-B365-21D2FEC23DFF}" srcOrd="0" destOrd="0" presId="urn:microsoft.com/office/officeart/2005/8/layout/vList6"/>
    <dgm:cxn modelId="{B7349C36-4E5E-4337-90BE-D034786DD3F8}" type="presOf" srcId="{777989BA-289B-44F5-93A5-4B9D75251D7C}" destId="{5295EA46-2DDA-4509-B9CB-46D8D4D49623}" srcOrd="0" destOrd="1" presId="urn:microsoft.com/office/officeart/2005/8/layout/vList6"/>
    <dgm:cxn modelId="{C8A65346-D99E-4A02-BE32-98E39FF3D1CA}" type="presOf" srcId="{CF1FEE35-400D-4944-B867-6987BEE56C03}" destId="{5295EA46-2DDA-4509-B9CB-46D8D4D49623}" srcOrd="0" destOrd="2" presId="urn:microsoft.com/office/officeart/2005/8/layout/vList6"/>
    <dgm:cxn modelId="{36B3974E-6EB6-4DA1-A766-5D4482BE750E}" srcId="{BD5C220C-EC70-42B8-BD3A-E861C4970554}" destId="{777989BA-289B-44F5-93A5-4B9D75251D7C}" srcOrd="1" destOrd="0" parTransId="{A276E662-F5B0-4BD2-A570-3C512B25A407}" sibTransId="{24D6CDAA-2558-4F27-82B7-DF6747430A47}"/>
    <dgm:cxn modelId="{962A8873-FA0E-456F-BEBF-7CC5C7F57C0A}" srcId="{32819257-EB15-4172-92A5-1DA7C6F66759}" destId="{3091D0ED-D7E0-4F61-B1BE-CFE3928D9B5C}" srcOrd="2" destOrd="0" parTransId="{E86C2267-344A-4E82-BFC9-C25C49ACAAB6}" sibTransId="{A7E6C907-AAA2-4582-A3B0-73A295193144}"/>
    <dgm:cxn modelId="{9494FD75-6281-4C57-A9E8-5ED3218B1905}" type="presOf" srcId="{3091D0ED-D7E0-4F61-B1BE-CFE3928D9B5C}" destId="{24F268F0-4E2C-43F7-88B4-04784CCFA009}" srcOrd="0" destOrd="2" presId="urn:microsoft.com/office/officeart/2005/8/layout/vList6"/>
    <dgm:cxn modelId="{36F75F79-A492-441D-AFF4-AA7BBBC5D856}" type="presOf" srcId="{BD5C220C-EC70-42B8-BD3A-E861C4970554}" destId="{A8734754-4407-4C5D-AE84-370CD7022785}" srcOrd="0" destOrd="0" presId="urn:microsoft.com/office/officeart/2005/8/layout/vList6"/>
    <dgm:cxn modelId="{709DAF82-96CB-4A88-8A6B-F33931916392}" type="presOf" srcId="{32819257-EB15-4172-92A5-1DA7C6F66759}" destId="{70C3BAA3-0C2B-4E44-BB36-208DBD22C4BF}" srcOrd="0" destOrd="0" presId="urn:microsoft.com/office/officeart/2005/8/layout/vList6"/>
    <dgm:cxn modelId="{84A6EB90-A91A-4820-8C4F-4A1018CDBE20}" srcId="{32819257-EB15-4172-92A5-1DA7C6F66759}" destId="{3E53E5FD-B16F-4269-B055-8C8AF801FA71}" srcOrd="1" destOrd="0" parTransId="{3A376EE9-CA9C-444B-8080-DE2C822FCBE3}" sibTransId="{704F06F1-A41E-4D97-A7A6-8A8517822618}"/>
    <dgm:cxn modelId="{3A065CA2-2CF3-414B-8570-785A261443B7}" srcId="{BD5C220C-EC70-42B8-BD3A-E861C4970554}" destId="{CF1FEE35-400D-4944-B867-6987BEE56C03}" srcOrd="2" destOrd="0" parTransId="{4AD9C49A-5FA7-4326-8ECF-A557CA9121E7}" sibTransId="{EA951DA4-021C-4AC4-9A56-15D2997B8A6F}"/>
    <dgm:cxn modelId="{35402BA3-6745-431B-9FDE-01FD5DFB758D}" type="presOf" srcId="{617ED399-38E7-4839-8033-F0F09C4969FD}" destId="{24F268F0-4E2C-43F7-88B4-04784CCFA009}" srcOrd="0" destOrd="0" presId="urn:microsoft.com/office/officeart/2005/8/layout/vList6"/>
    <dgm:cxn modelId="{08E6A8A8-B90B-4FDA-B82F-F34E497EEB7C}" srcId="{BD5C220C-EC70-42B8-BD3A-E861C4970554}" destId="{06BB1EC5-8D7E-4D31-9E7B-88EC9E7CC676}" srcOrd="0" destOrd="0" parTransId="{4712A23C-885E-4213-9940-1CA6E379CE54}" sibTransId="{2B9BACFB-6871-45EE-AB7D-84CF581D2F0C}"/>
    <dgm:cxn modelId="{A0256EAB-F6CB-43DF-ABFD-A3B9CD6731D3}" type="presOf" srcId="{B03AF24B-31AE-454C-8A13-3D16D65C6116}" destId="{794C6442-1CE9-4008-9743-C79E894010CD}" srcOrd="0" destOrd="0" presId="urn:microsoft.com/office/officeart/2005/8/layout/vList6"/>
    <dgm:cxn modelId="{DAA1BCBC-A6C3-457D-B8E5-9472BE57DF05}" srcId="{B03AF24B-31AE-454C-8A13-3D16D65C6116}" destId="{31CF8A75-A85C-4075-A313-34CBADC9192A}" srcOrd="1" destOrd="0" parTransId="{BF9B0A93-BF77-45F0-B621-BECF524374AE}" sibTransId="{4C1990AD-CC46-4421-B11C-7394283E334A}"/>
    <dgm:cxn modelId="{23871CBF-5968-4121-A6F7-2309E0986E5B}" type="presOf" srcId="{3EEBF7D0-DFD1-47D5-93A7-6A7713675D90}" destId="{6306AB3A-8010-4CF5-B365-21D2FEC23DFF}" srcOrd="0" destOrd="1" presId="urn:microsoft.com/office/officeart/2005/8/layout/vList6"/>
    <dgm:cxn modelId="{79F3ACC4-7770-43C9-8DF8-136CFEFD7435}" type="presOf" srcId="{3E53E5FD-B16F-4269-B055-8C8AF801FA71}" destId="{24F268F0-4E2C-43F7-88B4-04784CCFA009}" srcOrd="0" destOrd="1" presId="urn:microsoft.com/office/officeart/2005/8/layout/vList6"/>
    <dgm:cxn modelId="{C7C5E7E0-BB6A-4B97-A6B2-85AD1027FD40}" type="presOf" srcId="{06BB1EC5-8D7E-4D31-9E7B-88EC9E7CC676}" destId="{5295EA46-2DDA-4509-B9CB-46D8D4D49623}" srcOrd="0" destOrd="0" presId="urn:microsoft.com/office/officeart/2005/8/layout/vList6"/>
    <dgm:cxn modelId="{CD0CB8E7-EF86-41E6-B47E-CB029D786D59}" type="presOf" srcId="{31CF8A75-A85C-4075-A313-34CBADC9192A}" destId="{6F40A02E-D236-46B2-B2B1-462EE868375A}" srcOrd="0" destOrd="0" presId="urn:microsoft.com/office/officeart/2005/8/layout/vList6"/>
    <dgm:cxn modelId="{97122AE9-3FCE-443C-9EFC-40B2EAF1E6AA}" srcId="{31CF8A75-A85C-4075-A313-34CBADC9192A}" destId="{3EEBF7D0-DFD1-47D5-93A7-6A7713675D90}" srcOrd="1" destOrd="0" parTransId="{6E68E1C8-8EFE-4444-B7C8-7CF895D49DB8}" sibTransId="{3801BBB2-6923-4D2C-9F64-78AA4FCDE203}"/>
    <dgm:cxn modelId="{428FDE11-FBCB-4350-B920-4A39F4346C02}" type="presParOf" srcId="{794C6442-1CE9-4008-9743-C79E894010CD}" destId="{841759A8-2619-4911-B70A-9E3CD2612BC5}" srcOrd="0" destOrd="0" presId="urn:microsoft.com/office/officeart/2005/8/layout/vList6"/>
    <dgm:cxn modelId="{20F0C1A5-288D-4E74-BF3D-BF61D99DBE00}" type="presParOf" srcId="{841759A8-2619-4911-B70A-9E3CD2612BC5}" destId="{70C3BAA3-0C2B-4E44-BB36-208DBD22C4BF}" srcOrd="0" destOrd="0" presId="urn:microsoft.com/office/officeart/2005/8/layout/vList6"/>
    <dgm:cxn modelId="{5269FAB9-6691-4974-832A-C1A2AE55A2FD}" type="presParOf" srcId="{841759A8-2619-4911-B70A-9E3CD2612BC5}" destId="{24F268F0-4E2C-43F7-88B4-04784CCFA009}" srcOrd="1" destOrd="0" presId="urn:microsoft.com/office/officeart/2005/8/layout/vList6"/>
    <dgm:cxn modelId="{EB815E66-B9E4-46F6-A896-0E633DFA6B15}" type="presParOf" srcId="{794C6442-1CE9-4008-9743-C79E894010CD}" destId="{A61FFD8B-C7FB-4863-9B00-9FC8257CD410}" srcOrd="1" destOrd="0" presId="urn:microsoft.com/office/officeart/2005/8/layout/vList6"/>
    <dgm:cxn modelId="{F9FB4820-D2D3-4564-9BEA-2C2BD90E8F90}" type="presParOf" srcId="{794C6442-1CE9-4008-9743-C79E894010CD}" destId="{7F133CA2-BB2C-4863-AF79-E418438BDC50}" srcOrd="2" destOrd="0" presId="urn:microsoft.com/office/officeart/2005/8/layout/vList6"/>
    <dgm:cxn modelId="{0B22C3D1-EAB1-4351-9151-35B33078C729}" type="presParOf" srcId="{7F133CA2-BB2C-4863-AF79-E418438BDC50}" destId="{6F40A02E-D236-46B2-B2B1-462EE868375A}" srcOrd="0" destOrd="0" presId="urn:microsoft.com/office/officeart/2005/8/layout/vList6"/>
    <dgm:cxn modelId="{C152180C-F6D7-4147-A034-7F490B31BC81}" type="presParOf" srcId="{7F133CA2-BB2C-4863-AF79-E418438BDC50}" destId="{6306AB3A-8010-4CF5-B365-21D2FEC23DFF}" srcOrd="1" destOrd="0" presId="urn:microsoft.com/office/officeart/2005/8/layout/vList6"/>
    <dgm:cxn modelId="{EF963E69-BD6C-46EE-B694-E944A0AC525D}" type="presParOf" srcId="{794C6442-1CE9-4008-9743-C79E894010CD}" destId="{DCCA7035-865C-448B-8BAD-FC94B1296058}" srcOrd="3" destOrd="0" presId="urn:microsoft.com/office/officeart/2005/8/layout/vList6"/>
    <dgm:cxn modelId="{1A27A266-4F3B-4276-84A7-60A28B51D722}" type="presParOf" srcId="{794C6442-1CE9-4008-9743-C79E894010CD}" destId="{3944062F-368E-45FF-BFF4-FC06E1846247}" srcOrd="4" destOrd="0" presId="urn:microsoft.com/office/officeart/2005/8/layout/vList6"/>
    <dgm:cxn modelId="{02AE551E-5FA2-4C52-BCB6-0191D3DCD20D}" type="presParOf" srcId="{3944062F-368E-45FF-BFF4-FC06E1846247}" destId="{A8734754-4407-4C5D-AE84-370CD7022785}" srcOrd="0" destOrd="0" presId="urn:microsoft.com/office/officeart/2005/8/layout/vList6"/>
    <dgm:cxn modelId="{BFA4C508-ECA8-4419-BB77-3683193E1CE3}" type="presParOf" srcId="{3944062F-368E-45FF-BFF4-FC06E1846247}" destId="{5295EA46-2DDA-4509-B9CB-46D8D4D49623}" srcOrd="1" destOrd="0" presId="urn:microsoft.com/office/officeart/2005/8/layout/v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17E5182-F044-47C6-8970-6F5BFD734440}"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882119A-E5A2-4573-A3B5-C19A48F2582D}">
      <dgm:prSet/>
      <dgm:spPr/>
      <dgm:t>
        <a:bodyPr/>
        <a:lstStyle/>
        <a:p>
          <a:pPr>
            <a:lnSpc>
              <a:spcPct val="100000"/>
            </a:lnSpc>
          </a:pPr>
          <a:r>
            <a:rPr lang="en-US" b="1" i="0"/>
            <a:t>2022 process evaluation highlighted needs:</a:t>
          </a:r>
          <a:endParaRPr lang="en-US"/>
        </a:p>
      </dgm:t>
    </dgm:pt>
    <dgm:pt modelId="{E19802D0-A79A-4F3B-8A90-296C41F17B66}" type="parTrans" cxnId="{3BE3A9EE-6C11-4168-B432-4E672E1866EF}">
      <dgm:prSet/>
      <dgm:spPr/>
      <dgm:t>
        <a:bodyPr/>
        <a:lstStyle/>
        <a:p>
          <a:endParaRPr lang="en-US"/>
        </a:p>
      </dgm:t>
    </dgm:pt>
    <dgm:pt modelId="{13D70CAC-163C-4A18-AFBF-DA507ED85F39}" type="sibTrans" cxnId="{3BE3A9EE-6C11-4168-B432-4E672E1866EF}">
      <dgm:prSet/>
      <dgm:spPr/>
      <dgm:t>
        <a:bodyPr/>
        <a:lstStyle/>
        <a:p>
          <a:endParaRPr lang="en-US"/>
        </a:p>
      </dgm:t>
    </dgm:pt>
    <dgm:pt modelId="{FE47506F-CFDF-4389-B51D-78AECDBF142A}">
      <dgm:prSet/>
      <dgm:spPr/>
      <dgm:t>
        <a:bodyPr/>
        <a:lstStyle/>
        <a:p>
          <a:pPr>
            <a:lnSpc>
              <a:spcPct val="100000"/>
            </a:lnSpc>
          </a:pPr>
          <a:r>
            <a:rPr lang="en-US" b="1" i="0"/>
            <a:t>Standardize alert messages</a:t>
          </a:r>
          <a:endParaRPr lang="en-US"/>
        </a:p>
      </dgm:t>
    </dgm:pt>
    <dgm:pt modelId="{23A524FB-7750-4AA1-AC0F-A268785BF7F5}" type="parTrans" cxnId="{07C966A0-35C7-4A33-A774-C5E4B44C37CE}">
      <dgm:prSet/>
      <dgm:spPr/>
      <dgm:t>
        <a:bodyPr/>
        <a:lstStyle/>
        <a:p>
          <a:endParaRPr lang="en-US"/>
        </a:p>
      </dgm:t>
    </dgm:pt>
    <dgm:pt modelId="{48771276-72D5-402C-80AA-F9E2F0286A24}" type="sibTrans" cxnId="{07C966A0-35C7-4A33-A774-C5E4B44C37CE}">
      <dgm:prSet/>
      <dgm:spPr/>
      <dgm:t>
        <a:bodyPr/>
        <a:lstStyle/>
        <a:p>
          <a:endParaRPr lang="en-US"/>
        </a:p>
      </dgm:t>
    </dgm:pt>
    <dgm:pt modelId="{DEC818E3-283A-4693-AC18-3149D8B3A906}">
      <dgm:prSet/>
      <dgm:spPr/>
      <dgm:t>
        <a:bodyPr/>
        <a:lstStyle/>
        <a:p>
          <a:pPr>
            <a:lnSpc>
              <a:spcPct val="100000"/>
            </a:lnSpc>
          </a:pPr>
          <a:r>
            <a:rPr lang="en-US" b="1" i="0"/>
            <a:t>More refined Heat thresholds </a:t>
          </a:r>
          <a:endParaRPr lang="en-US"/>
        </a:p>
      </dgm:t>
    </dgm:pt>
    <dgm:pt modelId="{64BD5F64-B6FC-4618-9F12-09F2639FCF77}" type="parTrans" cxnId="{0F8E2ECA-1175-4D71-87DA-47420D7DA84C}">
      <dgm:prSet/>
      <dgm:spPr/>
      <dgm:t>
        <a:bodyPr/>
        <a:lstStyle/>
        <a:p>
          <a:endParaRPr lang="en-US"/>
        </a:p>
      </dgm:t>
    </dgm:pt>
    <dgm:pt modelId="{E4F572A6-210C-4743-8E21-3395DBFB5C33}" type="sibTrans" cxnId="{0F8E2ECA-1175-4D71-87DA-47420D7DA84C}">
      <dgm:prSet/>
      <dgm:spPr/>
      <dgm:t>
        <a:bodyPr/>
        <a:lstStyle/>
        <a:p>
          <a:endParaRPr lang="en-US"/>
        </a:p>
      </dgm:t>
    </dgm:pt>
    <dgm:pt modelId="{4F445148-9748-4F4C-B0FC-F2F0B211D195}">
      <dgm:prSet/>
      <dgm:spPr/>
      <dgm:t>
        <a:bodyPr/>
        <a:lstStyle/>
        <a:p>
          <a:pPr>
            <a:lnSpc>
              <a:spcPct val="100000"/>
            </a:lnSpc>
          </a:pPr>
          <a:r>
            <a:rPr lang="en-US" b="1" i="0"/>
            <a:t>2023 HHAS issue:</a:t>
          </a:r>
          <a:endParaRPr lang="en-US"/>
        </a:p>
      </dgm:t>
    </dgm:pt>
    <dgm:pt modelId="{6B6D5BFE-3B25-4983-986B-A4B7C6B55105}" type="parTrans" cxnId="{99619A27-749D-4F01-82B5-6EF4DACCC347}">
      <dgm:prSet/>
      <dgm:spPr/>
      <dgm:t>
        <a:bodyPr/>
        <a:lstStyle/>
        <a:p>
          <a:endParaRPr lang="en-US"/>
        </a:p>
      </dgm:t>
    </dgm:pt>
    <dgm:pt modelId="{BF4AD8A3-AE96-4A07-B260-BB8216D7D377}" type="sibTrans" cxnId="{99619A27-749D-4F01-82B5-6EF4DACCC347}">
      <dgm:prSet/>
      <dgm:spPr/>
      <dgm:t>
        <a:bodyPr/>
        <a:lstStyle/>
        <a:p>
          <a:endParaRPr lang="en-US"/>
        </a:p>
      </dgm:t>
    </dgm:pt>
    <dgm:pt modelId="{703E1364-442E-4492-8EB8-9D00D03F7791}">
      <dgm:prSet/>
      <dgm:spPr/>
      <dgm:t>
        <a:bodyPr/>
        <a:lstStyle/>
        <a:p>
          <a:pPr>
            <a:lnSpc>
              <a:spcPct val="100000"/>
            </a:lnSpc>
          </a:pPr>
          <a:r>
            <a:rPr lang="en-US" b="1" i="0"/>
            <a:t>Time intensive </a:t>
          </a:r>
          <a:endParaRPr lang="en-US"/>
        </a:p>
      </dgm:t>
    </dgm:pt>
    <dgm:pt modelId="{0BB5DB70-50B4-4309-B343-021CE27610A9}" type="parTrans" cxnId="{2B5F752E-344B-4571-982D-8A08D4A34DB5}">
      <dgm:prSet/>
      <dgm:spPr/>
      <dgm:t>
        <a:bodyPr/>
        <a:lstStyle/>
        <a:p>
          <a:endParaRPr lang="en-US"/>
        </a:p>
      </dgm:t>
    </dgm:pt>
    <dgm:pt modelId="{6AAB57D5-D14A-4372-BE4C-904C02189AA7}" type="sibTrans" cxnId="{2B5F752E-344B-4571-982D-8A08D4A34DB5}">
      <dgm:prSet/>
      <dgm:spPr/>
      <dgm:t>
        <a:bodyPr/>
        <a:lstStyle/>
        <a:p>
          <a:endParaRPr lang="en-US"/>
        </a:p>
      </dgm:t>
    </dgm:pt>
    <dgm:pt modelId="{604428BA-0F3C-4527-9184-3DE5D170E18D}" type="pres">
      <dgm:prSet presAssocID="{D17E5182-F044-47C6-8970-6F5BFD734440}" presName="root" presStyleCnt="0">
        <dgm:presLayoutVars>
          <dgm:dir/>
          <dgm:resizeHandles val="exact"/>
        </dgm:presLayoutVars>
      </dgm:prSet>
      <dgm:spPr/>
    </dgm:pt>
    <dgm:pt modelId="{8250ECB7-AA18-4C97-B466-5F9AE3533632}" type="pres">
      <dgm:prSet presAssocID="{C882119A-E5A2-4573-A3B5-C19A48F2582D}" presName="compNode" presStyleCnt="0"/>
      <dgm:spPr/>
    </dgm:pt>
    <dgm:pt modelId="{2EFF3824-FA94-46CC-AA48-45E73212EB35}" type="pres">
      <dgm:prSet presAssocID="{C882119A-E5A2-4573-A3B5-C19A48F2582D}" presName="bgRect" presStyleLbl="bgShp" presStyleIdx="0" presStyleCnt="2"/>
      <dgm:spPr/>
    </dgm:pt>
    <dgm:pt modelId="{DBE716BC-98A3-4EC2-AD01-1D1B6E504F24}" type="pres">
      <dgm:prSet presAssocID="{C882119A-E5A2-4573-A3B5-C19A48F2582D}"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ckmark"/>
        </a:ext>
      </dgm:extLst>
    </dgm:pt>
    <dgm:pt modelId="{6AB0E3BB-C080-4CC4-B443-A0CF88A442B4}" type="pres">
      <dgm:prSet presAssocID="{C882119A-E5A2-4573-A3B5-C19A48F2582D}" presName="spaceRect" presStyleCnt="0"/>
      <dgm:spPr/>
    </dgm:pt>
    <dgm:pt modelId="{EDDDC5EF-BE51-4F48-80DE-E6D995B7D245}" type="pres">
      <dgm:prSet presAssocID="{C882119A-E5A2-4573-A3B5-C19A48F2582D}" presName="parTx" presStyleLbl="revTx" presStyleIdx="0" presStyleCnt="4">
        <dgm:presLayoutVars>
          <dgm:chMax val="0"/>
          <dgm:chPref val="0"/>
        </dgm:presLayoutVars>
      </dgm:prSet>
      <dgm:spPr/>
    </dgm:pt>
    <dgm:pt modelId="{AE803DBE-DABD-40B0-BF41-AF7E0F208E5C}" type="pres">
      <dgm:prSet presAssocID="{C882119A-E5A2-4573-A3B5-C19A48F2582D}" presName="desTx" presStyleLbl="revTx" presStyleIdx="1" presStyleCnt="4">
        <dgm:presLayoutVars/>
      </dgm:prSet>
      <dgm:spPr/>
    </dgm:pt>
    <dgm:pt modelId="{80702901-446B-4165-AA15-3CC2F185D779}" type="pres">
      <dgm:prSet presAssocID="{13D70CAC-163C-4A18-AFBF-DA507ED85F39}" presName="sibTrans" presStyleCnt="0"/>
      <dgm:spPr/>
    </dgm:pt>
    <dgm:pt modelId="{2119C829-4ADE-4745-B268-AF0ECE33C290}" type="pres">
      <dgm:prSet presAssocID="{4F445148-9748-4F4C-B0FC-F2F0B211D195}" presName="compNode" presStyleCnt="0"/>
      <dgm:spPr/>
    </dgm:pt>
    <dgm:pt modelId="{F067C863-5480-4CC6-A8D6-A5A1B0B6D01D}" type="pres">
      <dgm:prSet presAssocID="{4F445148-9748-4F4C-B0FC-F2F0B211D195}" presName="bgRect" presStyleLbl="bgShp" presStyleIdx="1" presStyleCnt="2"/>
      <dgm:spPr/>
    </dgm:pt>
    <dgm:pt modelId="{E30A2BB2-C166-4460-873E-56415433BA11}" type="pres">
      <dgm:prSet presAssocID="{4F445148-9748-4F4C-B0FC-F2F0B211D19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Stopwatch"/>
        </a:ext>
      </dgm:extLst>
    </dgm:pt>
    <dgm:pt modelId="{3FD2A310-2664-4C03-A7E1-4F76E7825261}" type="pres">
      <dgm:prSet presAssocID="{4F445148-9748-4F4C-B0FC-F2F0B211D195}" presName="spaceRect" presStyleCnt="0"/>
      <dgm:spPr/>
    </dgm:pt>
    <dgm:pt modelId="{1FC0BEE5-EACB-45F9-8310-195FAB640D1A}" type="pres">
      <dgm:prSet presAssocID="{4F445148-9748-4F4C-B0FC-F2F0B211D195}" presName="parTx" presStyleLbl="revTx" presStyleIdx="2" presStyleCnt="4">
        <dgm:presLayoutVars>
          <dgm:chMax val="0"/>
          <dgm:chPref val="0"/>
        </dgm:presLayoutVars>
      </dgm:prSet>
      <dgm:spPr/>
    </dgm:pt>
    <dgm:pt modelId="{F2A1637B-B8FF-4B24-9AEF-93FD687CC396}" type="pres">
      <dgm:prSet presAssocID="{4F445148-9748-4F4C-B0FC-F2F0B211D195}" presName="desTx" presStyleLbl="revTx" presStyleIdx="3" presStyleCnt="4">
        <dgm:presLayoutVars/>
      </dgm:prSet>
      <dgm:spPr/>
    </dgm:pt>
  </dgm:ptLst>
  <dgm:cxnLst>
    <dgm:cxn modelId="{D363C20A-31FC-4DD9-B44C-E4C252F1CA93}" type="presOf" srcId="{D17E5182-F044-47C6-8970-6F5BFD734440}" destId="{604428BA-0F3C-4527-9184-3DE5D170E18D}" srcOrd="0" destOrd="0" presId="urn:microsoft.com/office/officeart/2018/2/layout/IconVerticalSolidList"/>
    <dgm:cxn modelId="{99619A27-749D-4F01-82B5-6EF4DACCC347}" srcId="{D17E5182-F044-47C6-8970-6F5BFD734440}" destId="{4F445148-9748-4F4C-B0FC-F2F0B211D195}" srcOrd="1" destOrd="0" parTransId="{6B6D5BFE-3B25-4983-986B-A4B7C6B55105}" sibTransId="{BF4AD8A3-AE96-4A07-B260-BB8216D7D377}"/>
    <dgm:cxn modelId="{2B5F752E-344B-4571-982D-8A08D4A34DB5}" srcId="{4F445148-9748-4F4C-B0FC-F2F0B211D195}" destId="{703E1364-442E-4492-8EB8-9D00D03F7791}" srcOrd="0" destOrd="0" parTransId="{0BB5DB70-50B4-4309-B343-021CE27610A9}" sibTransId="{6AAB57D5-D14A-4372-BE4C-904C02189AA7}"/>
    <dgm:cxn modelId="{0F4D2437-5E78-43F6-845C-D0F500FC4CCB}" type="presOf" srcId="{4F445148-9748-4F4C-B0FC-F2F0B211D195}" destId="{1FC0BEE5-EACB-45F9-8310-195FAB640D1A}" srcOrd="0" destOrd="0" presId="urn:microsoft.com/office/officeart/2018/2/layout/IconVerticalSolidList"/>
    <dgm:cxn modelId="{95019737-CC82-4903-B6CF-8E1F56A18A2B}" type="presOf" srcId="{703E1364-442E-4492-8EB8-9D00D03F7791}" destId="{F2A1637B-B8FF-4B24-9AEF-93FD687CC396}" srcOrd="0" destOrd="0" presId="urn:microsoft.com/office/officeart/2018/2/layout/IconVerticalSolidList"/>
    <dgm:cxn modelId="{90B23550-3B09-4E2F-B365-9C59474C2146}" type="presOf" srcId="{C882119A-E5A2-4573-A3B5-C19A48F2582D}" destId="{EDDDC5EF-BE51-4F48-80DE-E6D995B7D245}" srcOrd="0" destOrd="0" presId="urn:microsoft.com/office/officeart/2018/2/layout/IconVerticalSolidList"/>
    <dgm:cxn modelId="{B3A5635A-6989-4E45-ADBD-7F364A9F48C3}" type="presOf" srcId="{DEC818E3-283A-4693-AC18-3149D8B3A906}" destId="{AE803DBE-DABD-40B0-BF41-AF7E0F208E5C}" srcOrd="0" destOrd="1" presId="urn:microsoft.com/office/officeart/2018/2/layout/IconVerticalSolidList"/>
    <dgm:cxn modelId="{CD18267F-1E31-42FD-9F90-F9574A8A7541}" type="presOf" srcId="{FE47506F-CFDF-4389-B51D-78AECDBF142A}" destId="{AE803DBE-DABD-40B0-BF41-AF7E0F208E5C}" srcOrd="0" destOrd="0" presId="urn:microsoft.com/office/officeart/2018/2/layout/IconVerticalSolidList"/>
    <dgm:cxn modelId="{07C966A0-35C7-4A33-A774-C5E4B44C37CE}" srcId="{C882119A-E5A2-4573-A3B5-C19A48F2582D}" destId="{FE47506F-CFDF-4389-B51D-78AECDBF142A}" srcOrd="0" destOrd="0" parTransId="{23A524FB-7750-4AA1-AC0F-A268785BF7F5}" sibTransId="{48771276-72D5-402C-80AA-F9E2F0286A24}"/>
    <dgm:cxn modelId="{0F8E2ECA-1175-4D71-87DA-47420D7DA84C}" srcId="{C882119A-E5A2-4573-A3B5-C19A48F2582D}" destId="{DEC818E3-283A-4693-AC18-3149D8B3A906}" srcOrd="1" destOrd="0" parTransId="{64BD5F64-B6FC-4618-9F12-09F2639FCF77}" sibTransId="{E4F572A6-210C-4743-8E21-3395DBFB5C33}"/>
    <dgm:cxn modelId="{3BE3A9EE-6C11-4168-B432-4E672E1866EF}" srcId="{D17E5182-F044-47C6-8970-6F5BFD734440}" destId="{C882119A-E5A2-4573-A3B5-C19A48F2582D}" srcOrd="0" destOrd="0" parTransId="{E19802D0-A79A-4F3B-8A90-296C41F17B66}" sibTransId="{13D70CAC-163C-4A18-AFBF-DA507ED85F39}"/>
    <dgm:cxn modelId="{2A14F3A9-A809-4A7E-B39D-07F21E8448CD}" type="presParOf" srcId="{604428BA-0F3C-4527-9184-3DE5D170E18D}" destId="{8250ECB7-AA18-4C97-B466-5F9AE3533632}" srcOrd="0" destOrd="0" presId="urn:microsoft.com/office/officeart/2018/2/layout/IconVerticalSolidList"/>
    <dgm:cxn modelId="{4BD2161C-BFFC-4EBD-86F0-F8E6E41C4C08}" type="presParOf" srcId="{8250ECB7-AA18-4C97-B466-5F9AE3533632}" destId="{2EFF3824-FA94-46CC-AA48-45E73212EB35}" srcOrd="0" destOrd="0" presId="urn:microsoft.com/office/officeart/2018/2/layout/IconVerticalSolidList"/>
    <dgm:cxn modelId="{3BDA0017-F7DC-4A05-AB4D-632B66CBC3B6}" type="presParOf" srcId="{8250ECB7-AA18-4C97-B466-5F9AE3533632}" destId="{DBE716BC-98A3-4EC2-AD01-1D1B6E504F24}" srcOrd="1" destOrd="0" presId="urn:microsoft.com/office/officeart/2018/2/layout/IconVerticalSolidList"/>
    <dgm:cxn modelId="{C7CEB371-1838-4D20-9C42-0743ECA4D47B}" type="presParOf" srcId="{8250ECB7-AA18-4C97-B466-5F9AE3533632}" destId="{6AB0E3BB-C080-4CC4-B443-A0CF88A442B4}" srcOrd="2" destOrd="0" presId="urn:microsoft.com/office/officeart/2018/2/layout/IconVerticalSolidList"/>
    <dgm:cxn modelId="{431BAC4D-D352-413C-A054-BB7230ADE2C6}" type="presParOf" srcId="{8250ECB7-AA18-4C97-B466-5F9AE3533632}" destId="{EDDDC5EF-BE51-4F48-80DE-E6D995B7D245}" srcOrd="3" destOrd="0" presId="urn:microsoft.com/office/officeart/2018/2/layout/IconVerticalSolidList"/>
    <dgm:cxn modelId="{35BED7E3-C981-42D6-8F61-5FAC5042DAFD}" type="presParOf" srcId="{8250ECB7-AA18-4C97-B466-5F9AE3533632}" destId="{AE803DBE-DABD-40B0-BF41-AF7E0F208E5C}" srcOrd="4" destOrd="0" presId="urn:microsoft.com/office/officeart/2018/2/layout/IconVerticalSolidList"/>
    <dgm:cxn modelId="{580407B4-23D0-479F-8799-8F3FDE591C76}" type="presParOf" srcId="{604428BA-0F3C-4527-9184-3DE5D170E18D}" destId="{80702901-446B-4165-AA15-3CC2F185D779}" srcOrd="1" destOrd="0" presId="urn:microsoft.com/office/officeart/2018/2/layout/IconVerticalSolidList"/>
    <dgm:cxn modelId="{C778E74B-044D-4FBE-942E-FEDDABAA80D7}" type="presParOf" srcId="{604428BA-0F3C-4527-9184-3DE5D170E18D}" destId="{2119C829-4ADE-4745-B268-AF0ECE33C290}" srcOrd="2" destOrd="0" presId="urn:microsoft.com/office/officeart/2018/2/layout/IconVerticalSolidList"/>
    <dgm:cxn modelId="{F1730BAE-3E0A-4AC4-BF86-EE1C9AF9F9C0}" type="presParOf" srcId="{2119C829-4ADE-4745-B268-AF0ECE33C290}" destId="{F067C863-5480-4CC6-A8D6-A5A1B0B6D01D}" srcOrd="0" destOrd="0" presId="urn:microsoft.com/office/officeart/2018/2/layout/IconVerticalSolidList"/>
    <dgm:cxn modelId="{78A64FCC-9A93-4D71-9F7C-0D0A0C98439C}" type="presParOf" srcId="{2119C829-4ADE-4745-B268-AF0ECE33C290}" destId="{E30A2BB2-C166-4460-873E-56415433BA11}" srcOrd="1" destOrd="0" presId="urn:microsoft.com/office/officeart/2018/2/layout/IconVerticalSolidList"/>
    <dgm:cxn modelId="{C870F366-4C23-41C7-88D1-4EFBFB64AFEF}" type="presParOf" srcId="{2119C829-4ADE-4745-B268-AF0ECE33C290}" destId="{3FD2A310-2664-4C03-A7E1-4F76E7825261}" srcOrd="2" destOrd="0" presId="urn:microsoft.com/office/officeart/2018/2/layout/IconVerticalSolidList"/>
    <dgm:cxn modelId="{F306879C-15F5-4E12-81F4-3B329040F4AE}" type="presParOf" srcId="{2119C829-4ADE-4745-B268-AF0ECE33C290}" destId="{1FC0BEE5-EACB-45F9-8310-195FAB640D1A}" srcOrd="3" destOrd="0" presId="urn:microsoft.com/office/officeart/2018/2/layout/IconVerticalSolidList"/>
    <dgm:cxn modelId="{58521651-2AB5-49E5-80B1-8DB7E83DFFD3}" type="presParOf" srcId="{2119C829-4ADE-4745-B268-AF0ECE33C290}" destId="{F2A1637B-B8FF-4B24-9AEF-93FD687CC396}"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8A50F8-B05F-4D9A-AB97-662E0B9FB97B}"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3189C1BE-65DA-44D7-BBDC-A957F79DB650}">
      <dgm:prSet/>
      <dgm:spPr/>
      <dgm:t>
        <a:bodyPr/>
        <a:lstStyle/>
        <a:p>
          <a:pPr>
            <a:lnSpc>
              <a:spcPct val="100000"/>
            </a:lnSpc>
          </a:pPr>
          <a:r>
            <a:rPr lang="en-US"/>
            <a:t>Partnership with NCDHHS Office of Rural Health’s Farmworker Health Program</a:t>
          </a:r>
        </a:p>
      </dgm:t>
    </dgm:pt>
    <dgm:pt modelId="{979ED9B6-4261-4704-8A3E-71D6E3718E7C}" type="parTrans" cxnId="{00C75621-A46E-40F9-821B-B5378B49B169}">
      <dgm:prSet/>
      <dgm:spPr/>
      <dgm:t>
        <a:bodyPr/>
        <a:lstStyle/>
        <a:p>
          <a:endParaRPr lang="en-US"/>
        </a:p>
      </dgm:t>
    </dgm:pt>
    <dgm:pt modelId="{DB465306-4BC1-45B8-8537-371A035D415C}" type="sibTrans" cxnId="{00C75621-A46E-40F9-821B-B5378B49B169}">
      <dgm:prSet/>
      <dgm:spPr/>
      <dgm:t>
        <a:bodyPr/>
        <a:lstStyle/>
        <a:p>
          <a:endParaRPr lang="en-US"/>
        </a:p>
      </dgm:t>
    </dgm:pt>
    <dgm:pt modelId="{F03F50FA-4D69-40BF-8274-A1A7C9A0897C}">
      <dgm:prSet/>
      <dgm:spPr/>
      <dgm:t>
        <a:bodyPr/>
        <a:lstStyle/>
        <a:p>
          <a:pPr>
            <a:lnSpc>
              <a:spcPct val="100000"/>
            </a:lnSpc>
          </a:pPr>
          <a:r>
            <a:rPr lang="en-US"/>
            <a:t>Our team is developing educational training on extreme heat preparedness for clinicians</a:t>
          </a:r>
        </a:p>
      </dgm:t>
    </dgm:pt>
    <dgm:pt modelId="{480669C3-4822-4E99-99DE-0001CD27DD51}" type="parTrans" cxnId="{EADAA499-6877-424F-8151-3853A4F997D7}">
      <dgm:prSet/>
      <dgm:spPr/>
      <dgm:t>
        <a:bodyPr/>
        <a:lstStyle/>
        <a:p>
          <a:endParaRPr lang="en-US"/>
        </a:p>
      </dgm:t>
    </dgm:pt>
    <dgm:pt modelId="{ACA865D1-A598-4FCD-8925-59AEBDC9A041}" type="sibTrans" cxnId="{EADAA499-6877-424F-8151-3853A4F997D7}">
      <dgm:prSet/>
      <dgm:spPr/>
      <dgm:t>
        <a:bodyPr/>
        <a:lstStyle/>
        <a:p>
          <a:endParaRPr lang="en-US"/>
        </a:p>
      </dgm:t>
    </dgm:pt>
    <dgm:pt modelId="{0C8B43A2-7105-45A9-88DE-9C2E9ED1B2DA}">
      <dgm:prSet/>
      <dgm:spPr/>
      <dgm:t>
        <a:bodyPr/>
        <a:lstStyle/>
        <a:p>
          <a:pPr>
            <a:lnSpc>
              <a:spcPct val="100000"/>
            </a:lnSpc>
          </a:pPr>
          <a:r>
            <a:rPr lang="en-US"/>
            <a:t>Focused on farmworkers and outdoor work</a:t>
          </a:r>
        </a:p>
      </dgm:t>
    </dgm:pt>
    <dgm:pt modelId="{AAD1A379-1706-45D2-91DD-8A9023072EE5}" type="parTrans" cxnId="{1C0AFAC0-DB76-487E-9A40-21AD676DEE76}">
      <dgm:prSet/>
      <dgm:spPr/>
      <dgm:t>
        <a:bodyPr/>
        <a:lstStyle/>
        <a:p>
          <a:endParaRPr lang="en-US"/>
        </a:p>
      </dgm:t>
    </dgm:pt>
    <dgm:pt modelId="{63C4758B-5858-4142-891E-8C1BFA18950A}" type="sibTrans" cxnId="{1C0AFAC0-DB76-487E-9A40-21AD676DEE76}">
      <dgm:prSet/>
      <dgm:spPr/>
      <dgm:t>
        <a:bodyPr/>
        <a:lstStyle/>
        <a:p>
          <a:endParaRPr lang="en-US"/>
        </a:p>
      </dgm:t>
    </dgm:pt>
    <dgm:pt modelId="{F0A1BF81-AD0C-4DFA-BCB9-69E83540C0B3}">
      <dgm:prSet/>
      <dgm:spPr/>
      <dgm:t>
        <a:bodyPr/>
        <a:lstStyle/>
        <a:p>
          <a:pPr>
            <a:lnSpc>
              <a:spcPct val="100000"/>
            </a:lnSpc>
          </a:pPr>
          <a:r>
            <a:rPr lang="en-US"/>
            <a:t>Providing education and promotional materials</a:t>
          </a:r>
        </a:p>
      </dgm:t>
    </dgm:pt>
    <dgm:pt modelId="{F299AF6C-4830-4D70-A7E7-C61F30140F0A}" type="parTrans" cxnId="{15470A0D-5CB6-4D3B-BBBF-A099808FD985}">
      <dgm:prSet/>
      <dgm:spPr/>
      <dgm:t>
        <a:bodyPr/>
        <a:lstStyle/>
        <a:p>
          <a:endParaRPr lang="en-US"/>
        </a:p>
      </dgm:t>
    </dgm:pt>
    <dgm:pt modelId="{B23951A8-646D-46A7-A787-C50E077CE7CF}" type="sibTrans" cxnId="{15470A0D-5CB6-4D3B-BBBF-A099808FD985}">
      <dgm:prSet/>
      <dgm:spPr/>
      <dgm:t>
        <a:bodyPr/>
        <a:lstStyle/>
        <a:p>
          <a:endParaRPr lang="en-US"/>
        </a:p>
      </dgm:t>
    </dgm:pt>
    <dgm:pt modelId="{EAF5E4B9-71B4-4983-A9DA-6F992BD8F977}" type="pres">
      <dgm:prSet presAssocID="{AB8A50F8-B05F-4D9A-AB97-662E0B9FB97B}" presName="root" presStyleCnt="0">
        <dgm:presLayoutVars>
          <dgm:dir/>
          <dgm:resizeHandles val="exact"/>
        </dgm:presLayoutVars>
      </dgm:prSet>
      <dgm:spPr/>
    </dgm:pt>
    <dgm:pt modelId="{2E6BFEAF-8EB0-4D6C-950D-66E5E5FAC7CF}" type="pres">
      <dgm:prSet presAssocID="{3189C1BE-65DA-44D7-BBDC-A957F79DB650}" presName="compNode" presStyleCnt="0"/>
      <dgm:spPr/>
    </dgm:pt>
    <dgm:pt modelId="{135DC502-5537-492D-98FE-1E923A87BDB6}" type="pres">
      <dgm:prSet presAssocID="{3189C1BE-65DA-44D7-BBDC-A957F79DB650}" presName="bgRect" presStyleLbl="bgShp" presStyleIdx="0" presStyleCnt="4"/>
      <dgm:spPr/>
    </dgm:pt>
    <dgm:pt modelId="{025B1D28-14CF-46BD-9BE6-5B46A4658D79}" type="pres">
      <dgm:prSet presAssocID="{3189C1BE-65DA-44D7-BBDC-A957F79DB65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lant"/>
        </a:ext>
      </dgm:extLst>
    </dgm:pt>
    <dgm:pt modelId="{6BDF1C86-8F5A-4829-8C98-F81AD015E755}" type="pres">
      <dgm:prSet presAssocID="{3189C1BE-65DA-44D7-BBDC-A957F79DB650}" presName="spaceRect" presStyleCnt="0"/>
      <dgm:spPr/>
    </dgm:pt>
    <dgm:pt modelId="{49F6E9C0-ECB1-4F18-9835-F1BB7D682A9A}" type="pres">
      <dgm:prSet presAssocID="{3189C1BE-65DA-44D7-BBDC-A957F79DB650}" presName="parTx" presStyleLbl="revTx" presStyleIdx="0" presStyleCnt="4">
        <dgm:presLayoutVars>
          <dgm:chMax val="0"/>
          <dgm:chPref val="0"/>
        </dgm:presLayoutVars>
      </dgm:prSet>
      <dgm:spPr/>
    </dgm:pt>
    <dgm:pt modelId="{CCA208BC-265A-4FFE-A318-8FE7944AF6EB}" type="pres">
      <dgm:prSet presAssocID="{DB465306-4BC1-45B8-8537-371A035D415C}" presName="sibTrans" presStyleCnt="0"/>
      <dgm:spPr/>
    </dgm:pt>
    <dgm:pt modelId="{E83F59C3-256B-4509-BB08-BD7FE1285975}" type="pres">
      <dgm:prSet presAssocID="{F03F50FA-4D69-40BF-8274-A1A7C9A0897C}" presName="compNode" presStyleCnt="0"/>
      <dgm:spPr/>
    </dgm:pt>
    <dgm:pt modelId="{A70B28A0-BE55-4F7F-A701-63AFF0B74053}" type="pres">
      <dgm:prSet presAssocID="{F03F50FA-4D69-40BF-8274-A1A7C9A0897C}" presName="bgRect" presStyleLbl="bgShp" presStyleIdx="1" presStyleCnt="4"/>
      <dgm:spPr/>
    </dgm:pt>
    <dgm:pt modelId="{311DA1AE-A201-441F-BB64-05434C3A8365}" type="pres">
      <dgm:prSet presAssocID="{F03F50FA-4D69-40BF-8274-A1A7C9A0897C}"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Fire"/>
        </a:ext>
      </dgm:extLst>
    </dgm:pt>
    <dgm:pt modelId="{48F510CF-1524-4858-ABB7-BEAB958819FD}" type="pres">
      <dgm:prSet presAssocID="{F03F50FA-4D69-40BF-8274-A1A7C9A0897C}" presName="spaceRect" presStyleCnt="0"/>
      <dgm:spPr/>
    </dgm:pt>
    <dgm:pt modelId="{4F2DE988-EC81-4100-9F12-E9F04BD4B1B8}" type="pres">
      <dgm:prSet presAssocID="{F03F50FA-4D69-40BF-8274-A1A7C9A0897C}" presName="parTx" presStyleLbl="revTx" presStyleIdx="1" presStyleCnt="4">
        <dgm:presLayoutVars>
          <dgm:chMax val="0"/>
          <dgm:chPref val="0"/>
        </dgm:presLayoutVars>
      </dgm:prSet>
      <dgm:spPr/>
    </dgm:pt>
    <dgm:pt modelId="{0D13187D-65D7-4A68-8127-77B4378D0C37}" type="pres">
      <dgm:prSet presAssocID="{ACA865D1-A598-4FCD-8925-59AEBDC9A041}" presName="sibTrans" presStyleCnt="0"/>
      <dgm:spPr/>
    </dgm:pt>
    <dgm:pt modelId="{823B7227-BD4C-4BE4-A5E0-B7476072262B}" type="pres">
      <dgm:prSet presAssocID="{0C8B43A2-7105-45A9-88DE-9C2E9ED1B2DA}" presName="compNode" presStyleCnt="0"/>
      <dgm:spPr/>
    </dgm:pt>
    <dgm:pt modelId="{8DC6E8CC-5624-496F-897D-1F61B4D43D7C}" type="pres">
      <dgm:prSet presAssocID="{0C8B43A2-7105-45A9-88DE-9C2E9ED1B2DA}" presName="bgRect" presStyleLbl="bgShp" presStyleIdx="2" presStyleCnt="4"/>
      <dgm:spPr/>
    </dgm:pt>
    <dgm:pt modelId="{EEC1EC93-BF75-4D4B-9B48-6F7A90FFDC1D}" type="pres">
      <dgm:prSet presAssocID="{0C8B43A2-7105-45A9-88DE-9C2E9ED1B2DA}"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ow"/>
        </a:ext>
      </dgm:extLst>
    </dgm:pt>
    <dgm:pt modelId="{8EFAF06D-7ED5-4255-B88B-B7C388277676}" type="pres">
      <dgm:prSet presAssocID="{0C8B43A2-7105-45A9-88DE-9C2E9ED1B2DA}" presName="spaceRect" presStyleCnt="0"/>
      <dgm:spPr/>
    </dgm:pt>
    <dgm:pt modelId="{82938422-DF14-47DA-8B17-CDC0CD592BCA}" type="pres">
      <dgm:prSet presAssocID="{0C8B43A2-7105-45A9-88DE-9C2E9ED1B2DA}" presName="parTx" presStyleLbl="revTx" presStyleIdx="2" presStyleCnt="4">
        <dgm:presLayoutVars>
          <dgm:chMax val="0"/>
          <dgm:chPref val="0"/>
        </dgm:presLayoutVars>
      </dgm:prSet>
      <dgm:spPr/>
    </dgm:pt>
    <dgm:pt modelId="{A202C43A-352D-4379-A401-3E7043C32EC7}" type="pres">
      <dgm:prSet presAssocID="{63C4758B-5858-4142-891E-8C1BFA18950A}" presName="sibTrans" presStyleCnt="0"/>
      <dgm:spPr/>
    </dgm:pt>
    <dgm:pt modelId="{C134931D-79DC-426D-A42C-93BAA98E32D2}" type="pres">
      <dgm:prSet presAssocID="{F0A1BF81-AD0C-4DFA-BCB9-69E83540C0B3}" presName="compNode" presStyleCnt="0"/>
      <dgm:spPr/>
    </dgm:pt>
    <dgm:pt modelId="{2085B1F9-135D-496F-B430-A6C3443A5A57}" type="pres">
      <dgm:prSet presAssocID="{F0A1BF81-AD0C-4DFA-BCB9-69E83540C0B3}" presName="bgRect" presStyleLbl="bgShp" presStyleIdx="3" presStyleCnt="4"/>
      <dgm:spPr/>
    </dgm:pt>
    <dgm:pt modelId="{143CC9A4-0EC6-40F1-A20F-EDF18262EA46}" type="pres">
      <dgm:prSet presAssocID="{F0A1BF81-AD0C-4DFA-BCB9-69E83540C0B3}"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Books"/>
        </a:ext>
      </dgm:extLst>
    </dgm:pt>
    <dgm:pt modelId="{CC091A76-C6A4-4A6B-9EA0-3838F870B153}" type="pres">
      <dgm:prSet presAssocID="{F0A1BF81-AD0C-4DFA-BCB9-69E83540C0B3}" presName="spaceRect" presStyleCnt="0"/>
      <dgm:spPr/>
    </dgm:pt>
    <dgm:pt modelId="{11076F5A-A666-431A-9AE4-B5C97CD4ACA5}" type="pres">
      <dgm:prSet presAssocID="{F0A1BF81-AD0C-4DFA-BCB9-69E83540C0B3}" presName="parTx" presStyleLbl="revTx" presStyleIdx="3" presStyleCnt="4">
        <dgm:presLayoutVars>
          <dgm:chMax val="0"/>
          <dgm:chPref val="0"/>
        </dgm:presLayoutVars>
      </dgm:prSet>
      <dgm:spPr/>
    </dgm:pt>
  </dgm:ptLst>
  <dgm:cxnLst>
    <dgm:cxn modelId="{15470A0D-5CB6-4D3B-BBBF-A099808FD985}" srcId="{AB8A50F8-B05F-4D9A-AB97-662E0B9FB97B}" destId="{F0A1BF81-AD0C-4DFA-BCB9-69E83540C0B3}" srcOrd="3" destOrd="0" parTransId="{F299AF6C-4830-4D70-A7E7-C61F30140F0A}" sibTransId="{B23951A8-646D-46A7-A787-C50E077CE7CF}"/>
    <dgm:cxn modelId="{00C75621-A46E-40F9-821B-B5378B49B169}" srcId="{AB8A50F8-B05F-4D9A-AB97-662E0B9FB97B}" destId="{3189C1BE-65DA-44D7-BBDC-A957F79DB650}" srcOrd="0" destOrd="0" parTransId="{979ED9B6-4261-4704-8A3E-71D6E3718E7C}" sibTransId="{DB465306-4BC1-45B8-8537-371A035D415C}"/>
    <dgm:cxn modelId="{21F58C3A-8AB4-4069-9619-879FF8D8FFA3}" type="presOf" srcId="{3189C1BE-65DA-44D7-BBDC-A957F79DB650}" destId="{49F6E9C0-ECB1-4F18-9835-F1BB7D682A9A}" srcOrd="0" destOrd="0" presId="urn:microsoft.com/office/officeart/2018/2/layout/IconVerticalSolidList"/>
    <dgm:cxn modelId="{388B755B-4CA2-44B2-9330-A015B638F54C}" type="presOf" srcId="{F03F50FA-4D69-40BF-8274-A1A7C9A0897C}" destId="{4F2DE988-EC81-4100-9F12-E9F04BD4B1B8}" srcOrd="0" destOrd="0" presId="urn:microsoft.com/office/officeart/2018/2/layout/IconVerticalSolidList"/>
    <dgm:cxn modelId="{D2BF6B6F-1649-4986-9D39-FFCFB0B2B462}" type="presOf" srcId="{AB8A50F8-B05F-4D9A-AB97-662E0B9FB97B}" destId="{EAF5E4B9-71B4-4983-A9DA-6F992BD8F977}" srcOrd="0" destOrd="0" presId="urn:microsoft.com/office/officeart/2018/2/layout/IconVerticalSolidList"/>
    <dgm:cxn modelId="{131B1F51-25A6-4BA2-8C5E-A76DC2E1E4EE}" type="presOf" srcId="{0C8B43A2-7105-45A9-88DE-9C2E9ED1B2DA}" destId="{82938422-DF14-47DA-8B17-CDC0CD592BCA}" srcOrd="0" destOrd="0" presId="urn:microsoft.com/office/officeart/2018/2/layout/IconVerticalSolidList"/>
    <dgm:cxn modelId="{EADAA499-6877-424F-8151-3853A4F997D7}" srcId="{AB8A50F8-B05F-4D9A-AB97-662E0B9FB97B}" destId="{F03F50FA-4D69-40BF-8274-A1A7C9A0897C}" srcOrd="1" destOrd="0" parTransId="{480669C3-4822-4E99-99DE-0001CD27DD51}" sibTransId="{ACA865D1-A598-4FCD-8925-59AEBDC9A041}"/>
    <dgm:cxn modelId="{077053A1-42B3-42A3-89FE-49D5308AB881}" type="presOf" srcId="{F0A1BF81-AD0C-4DFA-BCB9-69E83540C0B3}" destId="{11076F5A-A666-431A-9AE4-B5C97CD4ACA5}" srcOrd="0" destOrd="0" presId="urn:microsoft.com/office/officeart/2018/2/layout/IconVerticalSolidList"/>
    <dgm:cxn modelId="{1C0AFAC0-DB76-487E-9A40-21AD676DEE76}" srcId="{AB8A50F8-B05F-4D9A-AB97-662E0B9FB97B}" destId="{0C8B43A2-7105-45A9-88DE-9C2E9ED1B2DA}" srcOrd="2" destOrd="0" parTransId="{AAD1A379-1706-45D2-91DD-8A9023072EE5}" sibTransId="{63C4758B-5858-4142-891E-8C1BFA18950A}"/>
    <dgm:cxn modelId="{656F9C2B-375C-4307-A1B6-E455B5EAF8B5}" type="presParOf" srcId="{EAF5E4B9-71B4-4983-A9DA-6F992BD8F977}" destId="{2E6BFEAF-8EB0-4D6C-950D-66E5E5FAC7CF}" srcOrd="0" destOrd="0" presId="urn:microsoft.com/office/officeart/2018/2/layout/IconVerticalSolidList"/>
    <dgm:cxn modelId="{AEE42958-99BA-4F92-8F07-41F4C940CC65}" type="presParOf" srcId="{2E6BFEAF-8EB0-4D6C-950D-66E5E5FAC7CF}" destId="{135DC502-5537-492D-98FE-1E923A87BDB6}" srcOrd="0" destOrd="0" presId="urn:microsoft.com/office/officeart/2018/2/layout/IconVerticalSolidList"/>
    <dgm:cxn modelId="{41F07463-43B2-454F-8DFB-6525EEE81CED}" type="presParOf" srcId="{2E6BFEAF-8EB0-4D6C-950D-66E5E5FAC7CF}" destId="{025B1D28-14CF-46BD-9BE6-5B46A4658D79}" srcOrd="1" destOrd="0" presId="urn:microsoft.com/office/officeart/2018/2/layout/IconVerticalSolidList"/>
    <dgm:cxn modelId="{02B1A161-6B8B-40BF-8B9E-EE83C4F1F598}" type="presParOf" srcId="{2E6BFEAF-8EB0-4D6C-950D-66E5E5FAC7CF}" destId="{6BDF1C86-8F5A-4829-8C98-F81AD015E755}" srcOrd="2" destOrd="0" presId="urn:microsoft.com/office/officeart/2018/2/layout/IconVerticalSolidList"/>
    <dgm:cxn modelId="{294AB17B-6D70-4C64-953F-B80FECFD185E}" type="presParOf" srcId="{2E6BFEAF-8EB0-4D6C-950D-66E5E5FAC7CF}" destId="{49F6E9C0-ECB1-4F18-9835-F1BB7D682A9A}" srcOrd="3" destOrd="0" presId="urn:microsoft.com/office/officeart/2018/2/layout/IconVerticalSolidList"/>
    <dgm:cxn modelId="{DF43A718-5A63-4F02-9E9B-100D1ECCA4FE}" type="presParOf" srcId="{EAF5E4B9-71B4-4983-A9DA-6F992BD8F977}" destId="{CCA208BC-265A-4FFE-A318-8FE7944AF6EB}" srcOrd="1" destOrd="0" presId="urn:microsoft.com/office/officeart/2018/2/layout/IconVerticalSolidList"/>
    <dgm:cxn modelId="{0203EEC7-8743-4D73-B883-26D8DE2F90AC}" type="presParOf" srcId="{EAF5E4B9-71B4-4983-A9DA-6F992BD8F977}" destId="{E83F59C3-256B-4509-BB08-BD7FE1285975}" srcOrd="2" destOrd="0" presId="urn:microsoft.com/office/officeart/2018/2/layout/IconVerticalSolidList"/>
    <dgm:cxn modelId="{E367A505-E58C-46B5-94E4-CED81898D45B}" type="presParOf" srcId="{E83F59C3-256B-4509-BB08-BD7FE1285975}" destId="{A70B28A0-BE55-4F7F-A701-63AFF0B74053}" srcOrd="0" destOrd="0" presId="urn:microsoft.com/office/officeart/2018/2/layout/IconVerticalSolidList"/>
    <dgm:cxn modelId="{D63390B2-151F-42A7-B679-678C0B918DF0}" type="presParOf" srcId="{E83F59C3-256B-4509-BB08-BD7FE1285975}" destId="{311DA1AE-A201-441F-BB64-05434C3A8365}" srcOrd="1" destOrd="0" presId="urn:microsoft.com/office/officeart/2018/2/layout/IconVerticalSolidList"/>
    <dgm:cxn modelId="{D5F807EB-FCDB-4BE1-9FA1-D597DA846847}" type="presParOf" srcId="{E83F59C3-256B-4509-BB08-BD7FE1285975}" destId="{48F510CF-1524-4858-ABB7-BEAB958819FD}" srcOrd="2" destOrd="0" presId="urn:microsoft.com/office/officeart/2018/2/layout/IconVerticalSolidList"/>
    <dgm:cxn modelId="{8216A9FC-EAD6-42B4-80C0-7200EDDB0C65}" type="presParOf" srcId="{E83F59C3-256B-4509-BB08-BD7FE1285975}" destId="{4F2DE988-EC81-4100-9F12-E9F04BD4B1B8}" srcOrd="3" destOrd="0" presId="urn:microsoft.com/office/officeart/2018/2/layout/IconVerticalSolidList"/>
    <dgm:cxn modelId="{50B9F910-E489-4C30-A65F-8735A9C23E7E}" type="presParOf" srcId="{EAF5E4B9-71B4-4983-A9DA-6F992BD8F977}" destId="{0D13187D-65D7-4A68-8127-77B4378D0C37}" srcOrd="3" destOrd="0" presId="urn:microsoft.com/office/officeart/2018/2/layout/IconVerticalSolidList"/>
    <dgm:cxn modelId="{599D01B9-75A5-411B-B814-9B9CF4566762}" type="presParOf" srcId="{EAF5E4B9-71B4-4983-A9DA-6F992BD8F977}" destId="{823B7227-BD4C-4BE4-A5E0-B7476072262B}" srcOrd="4" destOrd="0" presId="urn:microsoft.com/office/officeart/2018/2/layout/IconVerticalSolidList"/>
    <dgm:cxn modelId="{2C81360E-B549-4978-A66D-762362945604}" type="presParOf" srcId="{823B7227-BD4C-4BE4-A5E0-B7476072262B}" destId="{8DC6E8CC-5624-496F-897D-1F61B4D43D7C}" srcOrd="0" destOrd="0" presId="urn:microsoft.com/office/officeart/2018/2/layout/IconVerticalSolidList"/>
    <dgm:cxn modelId="{868E9752-8930-44D3-B031-355B49DE9589}" type="presParOf" srcId="{823B7227-BD4C-4BE4-A5E0-B7476072262B}" destId="{EEC1EC93-BF75-4D4B-9B48-6F7A90FFDC1D}" srcOrd="1" destOrd="0" presId="urn:microsoft.com/office/officeart/2018/2/layout/IconVerticalSolidList"/>
    <dgm:cxn modelId="{CC23D336-C3D8-4908-B282-13CDB74D6F88}" type="presParOf" srcId="{823B7227-BD4C-4BE4-A5E0-B7476072262B}" destId="{8EFAF06D-7ED5-4255-B88B-B7C388277676}" srcOrd="2" destOrd="0" presId="urn:microsoft.com/office/officeart/2018/2/layout/IconVerticalSolidList"/>
    <dgm:cxn modelId="{02CFEF1A-578F-474B-94E1-AE6F461F6C56}" type="presParOf" srcId="{823B7227-BD4C-4BE4-A5E0-B7476072262B}" destId="{82938422-DF14-47DA-8B17-CDC0CD592BCA}" srcOrd="3" destOrd="0" presId="urn:microsoft.com/office/officeart/2018/2/layout/IconVerticalSolidList"/>
    <dgm:cxn modelId="{B1E7A4C8-60B5-4B8C-8124-6CDDBE0D4747}" type="presParOf" srcId="{EAF5E4B9-71B4-4983-A9DA-6F992BD8F977}" destId="{A202C43A-352D-4379-A401-3E7043C32EC7}" srcOrd="5" destOrd="0" presId="urn:microsoft.com/office/officeart/2018/2/layout/IconVerticalSolidList"/>
    <dgm:cxn modelId="{39090490-ABF7-45AF-AB93-B74F3A728CB5}" type="presParOf" srcId="{EAF5E4B9-71B4-4983-A9DA-6F992BD8F977}" destId="{C134931D-79DC-426D-A42C-93BAA98E32D2}" srcOrd="6" destOrd="0" presId="urn:microsoft.com/office/officeart/2018/2/layout/IconVerticalSolidList"/>
    <dgm:cxn modelId="{097C9638-9116-467E-8742-9A5BD5677564}" type="presParOf" srcId="{C134931D-79DC-426D-A42C-93BAA98E32D2}" destId="{2085B1F9-135D-496F-B430-A6C3443A5A57}" srcOrd="0" destOrd="0" presId="urn:microsoft.com/office/officeart/2018/2/layout/IconVerticalSolidList"/>
    <dgm:cxn modelId="{53DDD27D-365A-4852-9A03-AC0B8E3E9761}" type="presParOf" srcId="{C134931D-79DC-426D-A42C-93BAA98E32D2}" destId="{143CC9A4-0EC6-40F1-A20F-EDF18262EA46}" srcOrd="1" destOrd="0" presId="urn:microsoft.com/office/officeart/2018/2/layout/IconVerticalSolidList"/>
    <dgm:cxn modelId="{35F9FA92-F6BA-4046-BBD6-848BD3A7118E}" type="presParOf" srcId="{C134931D-79DC-426D-A42C-93BAA98E32D2}" destId="{CC091A76-C6A4-4A6B-9EA0-3838F870B153}" srcOrd="2" destOrd="0" presId="urn:microsoft.com/office/officeart/2018/2/layout/IconVerticalSolidList"/>
    <dgm:cxn modelId="{903BD87E-96AA-47A3-B4EA-154A42932CB4}" type="presParOf" srcId="{C134931D-79DC-426D-A42C-93BAA98E32D2}" destId="{11076F5A-A666-431A-9AE4-B5C97CD4ACA5}"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268F0-4E2C-43F7-88B4-04784CCFA009}">
      <dsp:nvSpPr>
        <dsp:cNvPr id="0" name=""/>
        <dsp:cNvSpPr/>
      </dsp:nvSpPr>
      <dsp:spPr>
        <a:xfrm>
          <a:off x="3224377" y="39374"/>
          <a:ext cx="3582483" cy="128788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Occupation</a:t>
          </a:r>
        </a:p>
        <a:p>
          <a:pPr marL="228600" lvl="1" indent="-228600" algn="l" defTabSz="889000">
            <a:lnSpc>
              <a:spcPct val="90000"/>
            </a:lnSpc>
            <a:spcBef>
              <a:spcPct val="0"/>
            </a:spcBef>
            <a:spcAft>
              <a:spcPct val="15000"/>
            </a:spcAft>
            <a:buChar char="•"/>
          </a:pPr>
          <a:r>
            <a:rPr lang="en-US" sz="2000" kern="1200"/>
            <a:t>Geography and land use</a:t>
          </a:r>
        </a:p>
        <a:p>
          <a:pPr marL="228600" lvl="1" indent="-228600" algn="l" defTabSz="889000">
            <a:lnSpc>
              <a:spcPct val="90000"/>
            </a:lnSpc>
            <a:spcBef>
              <a:spcPct val="0"/>
            </a:spcBef>
            <a:spcAft>
              <a:spcPct val="15000"/>
            </a:spcAft>
            <a:buChar char="•"/>
          </a:pPr>
          <a:r>
            <a:rPr lang="en-US" sz="2000" kern="1200"/>
            <a:t>Housing</a:t>
          </a:r>
        </a:p>
      </dsp:txBody>
      <dsp:txXfrm>
        <a:off x="3224377" y="200359"/>
        <a:ext cx="3099528" cy="965911"/>
      </dsp:txXfrm>
    </dsp:sp>
    <dsp:sp modelId="{70C3BAA3-0C2B-4E44-BB36-208DBD22C4BF}">
      <dsp:nvSpPr>
        <dsp:cNvPr id="0" name=""/>
        <dsp:cNvSpPr/>
      </dsp:nvSpPr>
      <dsp:spPr>
        <a:xfrm>
          <a:off x="338215" y="3249"/>
          <a:ext cx="2886161" cy="13601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Exposure</a:t>
          </a:r>
        </a:p>
      </dsp:txBody>
      <dsp:txXfrm>
        <a:off x="404611" y="69645"/>
        <a:ext cx="2753369" cy="1227339"/>
      </dsp:txXfrm>
    </dsp:sp>
    <dsp:sp modelId="{6306AB3A-8010-4CF5-B365-21D2FEC23DFF}">
      <dsp:nvSpPr>
        <dsp:cNvPr id="0" name=""/>
        <dsp:cNvSpPr/>
      </dsp:nvSpPr>
      <dsp:spPr>
        <a:xfrm>
          <a:off x="3208560" y="1492169"/>
          <a:ext cx="3585985" cy="1287881"/>
        </a:xfrm>
        <a:prstGeom prst="rightArrow">
          <a:avLst>
            <a:gd name="adj1" fmla="val 75000"/>
            <a:gd name="adj2" fmla="val 50000"/>
          </a:avLst>
        </a:prstGeom>
        <a:solidFill>
          <a:schemeClr val="accent2">
            <a:tint val="40000"/>
            <a:alpha val="90000"/>
            <a:hueOff val="569941"/>
            <a:satOff val="-2633"/>
            <a:lumOff val="-1096"/>
            <a:alphaOff val="0"/>
          </a:schemeClr>
        </a:solidFill>
        <a:ln w="12700" cap="flat" cmpd="sng" algn="ctr">
          <a:solidFill>
            <a:schemeClr val="accent2">
              <a:tint val="40000"/>
              <a:alpha val="90000"/>
              <a:hueOff val="569941"/>
              <a:satOff val="-2633"/>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dsp:txBody>
      <dsp:txXfrm>
        <a:off x="3208560" y="1653154"/>
        <a:ext cx="3103030" cy="965911"/>
      </dsp:txXfrm>
    </dsp:sp>
    <dsp:sp modelId="{6F40A02E-D236-46B2-B2B1-462EE868375A}">
      <dsp:nvSpPr>
        <dsp:cNvPr id="0" name=""/>
        <dsp:cNvSpPr/>
      </dsp:nvSpPr>
      <dsp:spPr>
        <a:xfrm>
          <a:off x="350530" y="1492169"/>
          <a:ext cx="2858030" cy="1287881"/>
        </a:xfrm>
        <a:prstGeom prst="roundRec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Sensitivity</a:t>
          </a:r>
        </a:p>
      </dsp:txBody>
      <dsp:txXfrm>
        <a:off x="413399" y="1555038"/>
        <a:ext cx="2732292" cy="1162143"/>
      </dsp:txXfrm>
    </dsp:sp>
    <dsp:sp modelId="{5295EA46-2DDA-4509-B9CB-46D8D4D49623}">
      <dsp:nvSpPr>
        <dsp:cNvPr id="0" name=""/>
        <dsp:cNvSpPr/>
      </dsp:nvSpPr>
      <dsp:spPr>
        <a:xfrm>
          <a:off x="3208560" y="2908839"/>
          <a:ext cx="3585985" cy="1287881"/>
        </a:xfrm>
        <a:prstGeom prst="rightArrow">
          <a:avLst>
            <a:gd name="adj1" fmla="val 75000"/>
            <a:gd name="adj2" fmla="val 50000"/>
          </a:avLst>
        </a:prstGeom>
        <a:solidFill>
          <a:schemeClr val="accent2">
            <a:tint val="40000"/>
            <a:alpha val="90000"/>
            <a:hueOff val="1139883"/>
            <a:satOff val="-5267"/>
            <a:lumOff val="-2192"/>
            <a:alphaOff val="0"/>
          </a:schemeClr>
        </a:solidFill>
        <a:ln w="12700" cap="flat" cmpd="sng" algn="ctr">
          <a:solidFill>
            <a:schemeClr val="accent2">
              <a:tint val="40000"/>
              <a:alpha val="90000"/>
              <a:hueOff val="1139883"/>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dsp:txBody>
      <dsp:txXfrm>
        <a:off x="3208560" y="3069824"/>
        <a:ext cx="3103030" cy="965911"/>
      </dsp:txXfrm>
    </dsp:sp>
    <dsp:sp modelId="{A8734754-4407-4C5D-AE84-370CD7022785}">
      <dsp:nvSpPr>
        <dsp:cNvPr id="0" name=""/>
        <dsp:cNvSpPr/>
      </dsp:nvSpPr>
      <dsp:spPr>
        <a:xfrm>
          <a:off x="350530" y="2908839"/>
          <a:ext cx="2858030" cy="1287881"/>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Adaptive Capacity</a:t>
          </a:r>
        </a:p>
      </dsp:txBody>
      <dsp:txXfrm>
        <a:off x="413399" y="2971708"/>
        <a:ext cx="2732292" cy="11621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268F0-4E2C-43F7-88B4-04784CCFA009}">
      <dsp:nvSpPr>
        <dsp:cNvPr id="0" name=""/>
        <dsp:cNvSpPr/>
      </dsp:nvSpPr>
      <dsp:spPr>
        <a:xfrm>
          <a:off x="3224377" y="39374"/>
          <a:ext cx="3582483" cy="128788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Occupation</a:t>
          </a:r>
        </a:p>
        <a:p>
          <a:pPr marL="228600" lvl="1" indent="-228600" algn="l" defTabSz="889000">
            <a:lnSpc>
              <a:spcPct val="90000"/>
            </a:lnSpc>
            <a:spcBef>
              <a:spcPct val="0"/>
            </a:spcBef>
            <a:spcAft>
              <a:spcPct val="15000"/>
            </a:spcAft>
            <a:buChar char="•"/>
          </a:pPr>
          <a:r>
            <a:rPr lang="en-US" sz="2000" kern="1200"/>
            <a:t>Geography and land use</a:t>
          </a:r>
        </a:p>
        <a:p>
          <a:pPr marL="228600" lvl="1" indent="-228600" algn="l" defTabSz="889000">
            <a:lnSpc>
              <a:spcPct val="90000"/>
            </a:lnSpc>
            <a:spcBef>
              <a:spcPct val="0"/>
            </a:spcBef>
            <a:spcAft>
              <a:spcPct val="15000"/>
            </a:spcAft>
            <a:buChar char="•"/>
          </a:pPr>
          <a:r>
            <a:rPr lang="en-US" sz="2000" kern="1200"/>
            <a:t>Housing</a:t>
          </a:r>
        </a:p>
      </dsp:txBody>
      <dsp:txXfrm>
        <a:off x="3224377" y="200359"/>
        <a:ext cx="3099528" cy="965911"/>
      </dsp:txXfrm>
    </dsp:sp>
    <dsp:sp modelId="{70C3BAA3-0C2B-4E44-BB36-208DBD22C4BF}">
      <dsp:nvSpPr>
        <dsp:cNvPr id="0" name=""/>
        <dsp:cNvSpPr/>
      </dsp:nvSpPr>
      <dsp:spPr>
        <a:xfrm>
          <a:off x="338215" y="3249"/>
          <a:ext cx="2886161" cy="13601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Exposure</a:t>
          </a:r>
        </a:p>
      </dsp:txBody>
      <dsp:txXfrm>
        <a:off x="404611" y="69645"/>
        <a:ext cx="2753369" cy="1227339"/>
      </dsp:txXfrm>
    </dsp:sp>
    <dsp:sp modelId="{6306AB3A-8010-4CF5-B365-21D2FEC23DFF}">
      <dsp:nvSpPr>
        <dsp:cNvPr id="0" name=""/>
        <dsp:cNvSpPr/>
      </dsp:nvSpPr>
      <dsp:spPr>
        <a:xfrm>
          <a:off x="3208560" y="1492169"/>
          <a:ext cx="3585985" cy="1287881"/>
        </a:xfrm>
        <a:prstGeom prst="rightArrow">
          <a:avLst>
            <a:gd name="adj1" fmla="val 75000"/>
            <a:gd name="adj2" fmla="val 50000"/>
          </a:avLst>
        </a:prstGeom>
        <a:solidFill>
          <a:schemeClr val="accent2">
            <a:tint val="40000"/>
            <a:alpha val="90000"/>
            <a:hueOff val="569941"/>
            <a:satOff val="-2633"/>
            <a:lumOff val="-1096"/>
            <a:alphaOff val="0"/>
          </a:schemeClr>
        </a:solidFill>
        <a:ln w="12700" cap="flat" cmpd="sng" algn="ctr">
          <a:solidFill>
            <a:schemeClr val="accent2">
              <a:tint val="40000"/>
              <a:alpha val="90000"/>
              <a:hueOff val="569941"/>
              <a:satOff val="-2633"/>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Life stage</a:t>
          </a:r>
        </a:p>
        <a:p>
          <a:pPr marL="228600" lvl="1" indent="-228600" algn="l" defTabSz="889000">
            <a:lnSpc>
              <a:spcPct val="90000"/>
            </a:lnSpc>
            <a:spcBef>
              <a:spcPct val="0"/>
            </a:spcBef>
            <a:spcAft>
              <a:spcPct val="15000"/>
            </a:spcAft>
            <a:buChar char="•"/>
          </a:pPr>
          <a:r>
            <a:rPr lang="en-US" sz="2000" kern="1200"/>
            <a:t>Health conditions</a:t>
          </a:r>
        </a:p>
      </dsp:txBody>
      <dsp:txXfrm>
        <a:off x="3208560" y="1653154"/>
        <a:ext cx="3103030" cy="965911"/>
      </dsp:txXfrm>
    </dsp:sp>
    <dsp:sp modelId="{6F40A02E-D236-46B2-B2B1-462EE868375A}">
      <dsp:nvSpPr>
        <dsp:cNvPr id="0" name=""/>
        <dsp:cNvSpPr/>
      </dsp:nvSpPr>
      <dsp:spPr>
        <a:xfrm>
          <a:off x="350530" y="1492169"/>
          <a:ext cx="2858030" cy="1287881"/>
        </a:xfrm>
        <a:prstGeom prst="roundRec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Sensitivity</a:t>
          </a:r>
        </a:p>
      </dsp:txBody>
      <dsp:txXfrm>
        <a:off x="413399" y="1555038"/>
        <a:ext cx="2732292" cy="1162143"/>
      </dsp:txXfrm>
    </dsp:sp>
    <dsp:sp modelId="{5295EA46-2DDA-4509-B9CB-46D8D4D49623}">
      <dsp:nvSpPr>
        <dsp:cNvPr id="0" name=""/>
        <dsp:cNvSpPr/>
      </dsp:nvSpPr>
      <dsp:spPr>
        <a:xfrm>
          <a:off x="3208560" y="2908839"/>
          <a:ext cx="3585985" cy="1287881"/>
        </a:xfrm>
        <a:prstGeom prst="rightArrow">
          <a:avLst>
            <a:gd name="adj1" fmla="val 75000"/>
            <a:gd name="adj2" fmla="val 50000"/>
          </a:avLst>
        </a:prstGeom>
        <a:solidFill>
          <a:schemeClr val="accent2">
            <a:tint val="40000"/>
            <a:alpha val="90000"/>
            <a:hueOff val="1139883"/>
            <a:satOff val="-5267"/>
            <a:lumOff val="-2192"/>
            <a:alphaOff val="0"/>
          </a:schemeClr>
        </a:solidFill>
        <a:ln w="12700" cap="flat" cmpd="sng" algn="ctr">
          <a:solidFill>
            <a:schemeClr val="accent2">
              <a:tint val="40000"/>
              <a:alpha val="90000"/>
              <a:hueOff val="1139883"/>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endParaRPr lang="en-US" sz="2000" kern="1200"/>
        </a:p>
      </dsp:txBody>
      <dsp:txXfrm>
        <a:off x="3208560" y="3069824"/>
        <a:ext cx="3103030" cy="965911"/>
      </dsp:txXfrm>
    </dsp:sp>
    <dsp:sp modelId="{A8734754-4407-4C5D-AE84-370CD7022785}">
      <dsp:nvSpPr>
        <dsp:cNvPr id="0" name=""/>
        <dsp:cNvSpPr/>
      </dsp:nvSpPr>
      <dsp:spPr>
        <a:xfrm>
          <a:off x="350530" y="2908839"/>
          <a:ext cx="2858030" cy="1287881"/>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Adaptive Capacity</a:t>
          </a:r>
        </a:p>
      </dsp:txBody>
      <dsp:txXfrm>
        <a:off x="413399" y="2971708"/>
        <a:ext cx="2732292" cy="11621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268F0-4E2C-43F7-88B4-04784CCFA009}">
      <dsp:nvSpPr>
        <dsp:cNvPr id="0" name=""/>
        <dsp:cNvSpPr/>
      </dsp:nvSpPr>
      <dsp:spPr>
        <a:xfrm>
          <a:off x="3224377" y="39374"/>
          <a:ext cx="3582483" cy="128788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Occupation</a:t>
          </a:r>
        </a:p>
        <a:p>
          <a:pPr marL="228600" lvl="1" indent="-228600" algn="l" defTabSz="889000">
            <a:lnSpc>
              <a:spcPct val="90000"/>
            </a:lnSpc>
            <a:spcBef>
              <a:spcPct val="0"/>
            </a:spcBef>
            <a:spcAft>
              <a:spcPct val="15000"/>
            </a:spcAft>
            <a:buChar char="•"/>
          </a:pPr>
          <a:r>
            <a:rPr lang="en-US" sz="2000" kern="1200"/>
            <a:t>Geography and land use</a:t>
          </a:r>
        </a:p>
        <a:p>
          <a:pPr marL="228600" lvl="1" indent="-228600" algn="l" defTabSz="889000">
            <a:lnSpc>
              <a:spcPct val="90000"/>
            </a:lnSpc>
            <a:spcBef>
              <a:spcPct val="0"/>
            </a:spcBef>
            <a:spcAft>
              <a:spcPct val="15000"/>
            </a:spcAft>
            <a:buChar char="•"/>
          </a:pPr>
          <a:r>
            <a:rPr lang="en-US" sz="2000" kern="1200"/>
            <a:t>Housing</a:t>
          </a:r>
        </a:p>
      </dsp:txBody>
      <dsp:txXfrm>
        <a:off x="3224377" y="200359"/>
        <a:ext cx="3099528" cy="965911"/>
      </dsp:txXfrm>
    </dsp:sp>
    <dsp:sp modelId="{70C3BAA3-0C2B-4E44-BB36-208DBD22C4BF}">
      <dsp:nvSpPr>
        <dsp:cNvPr id="0" name=""/>
        <dsp:cNvSpPr/>
      </dsp:nvSpPr>
      <dsp:spPr>
        <a:xfrm>
          <a:off x="338215" y="3249"/>
          <a:ext cx="2886161" cy="13601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Exposure</a:t>
          </a:r>
        </a:p>
      </dsp:txBody>
      <dsp:txXfrm>
        <a:off x="404611" y="69645"/>
        <a:ext cx="2753369" cy="1227339"/>
      </dsp:txXfrm>
    </dsp:sp>
    <dsp:sp modelId="{6306AB3A-8010-4CF5-B365-21D2FEC23DFF}">
      <dsp:nvSpPr>
        <dsp:cNvPr id="0" name=""/>
        <dsp:cNvSpPr/>
      </dsp:nvSpPr>
      <dsp:spPr>
        <a:xfrm>
          <a:off x="3208560" y="1492169"/>
          <a:ext cx="3585985" cy="1287881"/>
        </a:xfrm>
        <a:prstGeom prst="rightArrow">
          <a:avLst>
            <a:gd name="adj1" fmla="val 75000"/>
            <a:gd name="adj2" fmla="val 50000"/>
          </a:avLst>
        </a:prstGeom>
        <a:solidFill>
          <a:schemeClr val="accent2">
            <a:tint val="40000"/>
            <a:alpha val="90000"/>
            <a:hueOff val="569941"/>
            <a:satOff val="-2633"/>
            <a:lumOff val="-1096"/>
            <a:alphaOff val="0"/>
          </a:schemeClr>
        </a:solidFill>
        <a:ln w="12700" cap="flat" cmpd="sng" algn="ctr">
          <a:solidFill>
            <a:schemeClr val="accent2">
              <a:tint val="40000"/>
              <a:alpha val="90000"/>
              <a:hueOff val="569941"/>
              <a:satOff val="-2633"/>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Life stage</a:t>
          </a:r>
        </a:p>
        <a:p>
          <a:pPr marL="228600" lvl="1" indent="-228600" algn="l" defTabSz="889000">
            <a:lnSpc>
              <a:spcPct val="90000"/>
            </a:lnSpc>
            <a:spcBef>
              <a:spcPct val="0"/>
            </a:spcBef>
            <a:spcAft>
              <a:spcPct val="15000"/>
            </a:spcAft>
            <a:buChar char="•"/>
          </a:pPr>
          <a:r>
            <a:rPr lang="en-US" sz="2000" kern="1200"/>
            <a:t>Health conditions</a:t>
          </a:r>
        </a:p>
      </dsp:txBody>
      <dsp:txXfrm>
        <a:off x="3208560" y="1653154"/>
        <a:ext cx="3103030" cy="965911"/>
      </dsp:txXfrm>
    </dsp:sp>
    <dsp:sp modelId="{6F40A02E-D236-46B2-B2B1-462EE868375A}">
      <dsp:nvSpPr>
        <dsp:cNvPr id="0" name=""/>
        <dsp:cNvSpPr/>
      </dsp:nvSpPr>
      <dsp:spPr>
        <a:xfrm>
          <a:off x="350530" y="1492169"/>
          <a:ext cx="2858030" cy="1287881"/>
        </a:xfrm>
        <a:prstGeom prst="roundRec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Sensitivity</a:t>
          </a:r>
        </a:p>
      </dsp:txBody>
      <dsp:txXfrm>
        <a:off x="413399" y="1555038"/>
        <a:ext cx="2732292" cy="1162143"/>
      </dsp:txXfrm>
    </dsp:sp>
    <dsp:sp modelId="{5295EA46-2DDA-4509-B9CB-46D8D4D49623}">
      <dsp:nvSpPr>
        <dsp:cNvPr id="0" name=""/>
        <dsp:cNvSpPr/>
      </dsp:nvSpPr>
      <dsp:spPr>
        <a:xfrm>
          <a:off x="3208560" y="2908839"/>
          <a:ext cx="3585985" cy="1287881"/>
        </a:xfrm>
        <a:prstGeom prst="rightArrow">
          <a:avLst>
            <a:gd name="adj1" fmla="val 75000"/>
            <a:gd name="adj2" fmla="val 50000"/>
          </a:avLst>
        </a:prstGeom>
        <a:solidFill>
          <a:schemeClr val="accent2">
            <a:tint val="40000"/>
            <a:alpha val="90000"/>
            <a:hueOff val="1139883"/>
            <a:satOff val="-5267"/>
            <a:lumOff val="-2192"/>
            <a:alphaOff val="0"/>
          </a:schemeClr>
        </a:solidFill>
        <a:ln w="12700" cap="flat" cmpd="sng" algn="ctr">
          <a:solidFill>
            <a:schemeClr val="accent2">
              <a:tint val="40000"/>
              <a:alpha val="90000"/>
              <a:hueOff val="1139883"/>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Healthcare access</a:t>
          </a:r>
        </a:p>
        <a:p>
          <a:pPr marL="228600" lvl="1" indent="-228600" algn="l" defTabSz="889000">
            <a:lnSpc>
              <a:spcPct val="90000"/>
            </a:lnSpc>
            <a:spcBef>
              <a:spcPct val="0"/>
            </a:spcBef>
            <a:spcAft>
              <a:spcPct val="15000"/>
            </a:spcAft>
            <a:buChar char="•"/>
          </a:pPr>
          <a:r>
            <a:rPr lang="en-US" sz="2000" kern="1200"/>
            <a:t>Language</a:t>
          </a:r>
        </a:p>
        <a:p>
          <a:pPr marL="228600" lvl="1" indent="-228600" algn="l" defTabSz="889000">
            <a:lnSpc>
              <a:spcPct val="90000"/>
            </a:lnSpc>
            <a:spcBef>
              <a:spcPct val="0"/>
            </a:spcBef>
            <a:spcAft>
              <a:spcPct val="15000"/>
            </a:spcAft>
            <a:buChar char="•"/>
          </a:pPr>
          <a:r>
            <a:rPr lang="en-US" sz="2000" kern="1200"/>
            <a:t>Social cohesion</a:t>
          </a:r>
        </a:p>
      </dsp:txBody>
      <dsp:txXfrm>
        <a:off x="3208560" y="3069824"/>
        <a:ext cx="3103030" cy="965911"/>
      </dsp:txXfrm>
    </dsp:sp>
    <dsp:sp modelId="{A8734754-4407-4C5D-AE84-370CD7022785}">
      <dsp:nvSpPr>
        <dsp:cNvPr id="0" name=""/>
        <dsp:cNvSpPr/>
      </dsp:nvSpPr>
      <dsp:spPr>
        <a:xfrm>
          <a:off x="350530" y="2908839"/>
          <a:ext cx="2858030" cy="1287881"/>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Adaptive Capacity</a:t>
          </a:r>
        </a:p>
      </dsp:txBody>
      <dsp:txXfrm>
        <a:off x="413399" y="2971708"/>
        <a:ext cx="2732292" cy="11621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F268F0-4E2C-43F7-88B4-04784CCFA009}">
      <dsp:nvSpPr>
        <dsp:cNvPr id="0" name=""/>
        <dsp:cNvSpPr/>
      </dsp:nvSpPr>
      <dsp:spPr>
        <a:xfrm>
          <a:off x="3224377" y="39374"/>
          <a:ext cx="3582483" cy="1287881"/>
        </a:xfrm>
        <a:prstGeom prst="rightArrow">
          <a:avLst>
            <a:gd name="adj1" fmla="val 75000"/>
            <a:gd name="adj2" fmla="val 50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Occupation</a:t>
          </a:r>
        </a:p>
        <a:p>
          <a:pPr marL="228600" lvl="1" indent="-228600" algn="l" defTabSz="889000">
            <a:lnSpc>
              <a:spcPct val="90000"/>
            </a:lnSpc>
            <a:spcBef>
              <a:spcPct val="0"/>
            </a:spcBef>
            <a:spcAft>
              <a:spcPct val="15000"/>
            </a:spcAft>
            <a:buChar char="•"/>
          </a:pPr>
          <a:r>
            <a:rPr lang="en-US" sz="2000" kern="1200"/>
            <a:t>Geography and land use</a:t>
          </a:r>
        </a:p>
        <a:p>
          <a:pPr marL="228600" lvl="1" indent="-228600" algn="l" defTabSz="889000">
            <a:lnSpc>
              <a:spcPct val="90000"/>
            </a:lnSpc>
            <a:spcBef>
              <a:spcPct val="0"/>
            </a:spcBef>
            <a:spcAft>
              <a:spcPct val="15000"/>
            </a:spcAft>
            <a:buChar char="•"/>
          </a:pPr>
          <a:r>
            <a:rPr lang="en-US" sz="2000" kern="1200"/>
            <a:t>Housing</a:t>
          </a:r>
        </a:p>
      </dsp:txBody>
      <dsp:txXfrm>
        <a:off x="3224377" y="200359"/>
        <a:ext cx="3099528" cy="965911"/>
      </dsp:txXfrm>
    </dsp:sp>
    <dsp:sp modelId="{70C3BAA3-0C2B-4E44-BB36-208DBD22C4BF}">
      <dsp:nvSpPr>
        <dsp:cNvPr id="0" name=""/>
        <dsp:cNvSpPr/>
      </dsp:nvSpPr>
      <dsp:spPr>
        <a:xfrm>
          <a:off x="338215" y="3249"/>
          <a:ext cx="2886161" cy="136013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Exposure</a:t>
          </a:r>
        </a:p>
      </dsp:txBody>
      <dsp:txXfrm>
        <a:off x="404611" y="69645"/>
        <a:ext cx="2753369" cy="1227339"/>
      </dsp:txXfrm>
    </dsp:sp>
    <dsp:sp modelId="{6306AB3A-8010-4CF5-B365-21D2FEC23DFF}">
      <dsp:nvSpPr>
        <dsp:cNvPr id="0" name=""/>
        <dsp:cNvSpPr/>
      </dsp:nvSpPr>
      <dsp:spPr>
        <a:xfrm>
          <a:off x="3208560" y="1492169"/>
          <a:ext cx="3585985" cy="1287881"/>
        </a:xfrm>
        <a:prstGeom prst="rightArrow">
          <a:avLst>
            <a:gd name="adj1" fmla="val 75000"/>
            <a:gd name="adj2" fmla="val 50000"/>
          </a:avLst>
        </a:prstGeom>
        <a:solidFill>
          <a:schemeClr val="accent2">
            <a:tint val="40000"/>
            <a:alpha val="90000"/>
            <a:hueOff val="569941"/>
            <a:satOff val="-2633"/>
            <a:lumOff val="-1096"/>
            <a:alphaOff val="0"/>
          </a:schemeClr>
        </a:solidFill>
        <a:ln w="12700" cap="flat" cmpd="sng" algn="ctr">
          <a:solidFill>
            <a:schemeClr val="accent2">
              <a:tint val="40000"/>
              <a:alpha val="90000"/>
              <a:hueOff val="569941"/>
              <a:satOff val="-2633"/>
              <a:lumOff val="-109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Life stage</a:t>
          </a:r>
        </a:p>
        <a:p>
          <a:pPr marL="228600" lvl="1" indent="-228600" algn="l" defTabSz="889000">
            <a:lnSpc>
              <a:spcPct val="90000"/>
            </a:lnSpc>
            <a:spcBef>
              <a:spcPct val="0"/>
            </a:spcBef>
            <a:spcAft>
              <a:spcPct val="15000"/>
            </a:spcAft>
            <a:buChar char="•"/>
          </a:pPr>
          <a:r>
            <a:rPr lang="en-US" sz="2000" kern="1200"/>
            <a:t>Health conditions</a:t>
          </a:r>
        </a:p>
      </dsp:txBody>
      <dsp:txXfrm>
        <a:off x="3208560" y="1653154"/>
        <a:ext cx="3103030" cy="965911"/>
      </dsp:txXfrm>
    </dsp:sp>
    <dsp:sp modelId="{6F40A02E-D236-46B2-B2B1-462EE868375A}">
      <dsp:nvSpPr>
        <dsp:cNvPr id="0" name=""/>
        <dsp:cNvSpPr/>
      </dsp:nvSpPr>
      <dsp:spPr>
        <a:xfrm>
          <a:off x="350530" y="1492169"/>
          <a:ext cx="2858030" cy="1287881"/>
        </a:xfrm>
        <a:prstGeom prst="roundRect">
          <a:avLst/>
        </a:prstGeom>
        <a:solidFill>
          <a:schemeClr val="accent2">
            <a:hueOff val="411882"/>
            <a:satOff val="14584"/>
            <a:lumOff val="-803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Sensitivity</a:t>
          </a:r>
        </a:p>
      </dsp:txBody>
      <dsp:txXfrm>
        <a:off x="413399" y="1555038"/>
        <a:ext cx="2732292" cy="1162143"/>
      </dsp:txXfrm>
    </dsp:sp>
    <dsp:sp modelId="{5295EA46-2DDA-4509-B9CB-46D8D4D49623}">
      <dsp:nvSpPr>
        <dsp:cNvPr id="0" name=""/>
        <dsp:cNvSpPr/>
      </dsp:nvSpPr>
      <dsp:spPr>
        <a:xfrm>
          <a:off x="3208560" y="2908839"/>
          <a:ext cx="3585985" cy="1287881"/>
        </a:xfrm>
        <a:prstGeom prst="rightArrow">
          <a:avLst>
            <a:gd name="adj1" fmla="val 75000"/>
            <a:gd name="adj2" fmla="val 50000"/>
          </a:avLst>
        </a:prstGeom>
        <a:solidFill>
          <a:schemeClr val="accent2">
            <a:tint val="40000"/>
            <a:alpha val="90000"/>
            <a:hueOff val="1139883"/>
            <a:satOff val="-5267"/>
            <a:lumOff val="-2192"/>
            <a:alphaOff val="0"/>
          </a:schemeClr>
        </a:solidFill>
        <a:ln w="12700" cap="flat" cmpd="sng" algn="ctr">
          <a:solidFill>
            <a:schemeClr val="accent2">
              <a:tint val="40000"/>
              <a:alpha val="90000"/>
              <a:hueOff val="1139883"/>
              <a:satOff val="-5267"/>
              <a:lumOff val="-219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kern="1200"/>
            <a:t>Healthcare access</a:t>
          </a:r>
        </a:p>
        <a:p>
          <a:pPr marL="228600" lvl="1" indent="-228600" algn="l" defTabSz="889000">
            <a:lnSpc>
              <a:spcPct val="90000"/>
            </a:lnSpc>
            <a:spcBef>
              <a:spcPct val="0"/>
            </a:spcBef>
            <a:spcAft>
              <a:spcPct val="15000"/>
            </a:spcAft>
            <a:buChar char="•"/>
          </a:pPr>
          <a:r>
            <a:rPr lang="en-US" sz="2000" kern="1200"/>
            <a:t>Language</a:t>
          </a:r>
        </a:p>
        <a:p>
          <a:pPr marL="228600" lvl="1" indent="-228600" algn="l" defTabSz="889000">
            <a:lnSpc>
              <a:spcPct val="90000"/>
            </a:lnSpc>
            <a:spcBef>
              <a:spcPct val="0"/>
            </a:spcBef>
            <a:spcAft>
              <a:spcPct val="15000"/>
            </a:spcAft>
            <a:buChar char="•"/>
          </a:pPr>
          <a:r>
            <a:rPr lang="en-US" sz="2000" kern="1200"/>
            <a:t>Social cohesion</a:t>
          </a:r>
        </a:p>
      </dsp:txBody>
      <dsp:txXfrm>
        <a:off x="3208560" y="3069824"/>
        <a:ext cx="3103030" cy="965911"/>
      </dsp:txXfrm>
    </dsp:sp>
    <dsp:sp modelId="{A8734754-4407-4C5D-AE84-370CD7022785}">
      <dsp:nvSpPr>
        <dsp:cNvPr id="0" name=""/>
        <dsp:cNvSpPr/>
      </dsp:nvSpPr>
      <dsp:spPr>
        <a:xfrm>
          <a:off x="350530" y="2908839"/>
          <a:ext cx="2858030" cy="1287881"/>
        </a:xfrm>
        <a:prstGeom prst="roundRect">
          <a:avLst/>
        </a:prstGeom>
        <a:solidFill>
          <a:schemeClr val="accent2">
            <a:hueOff val="823765"/>
            <a:satOff val="29168"/>
            <a:lumOff val="-1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marL="0" lvl="0" indent="0" algn="ctr" defTabSz="1244600">
            <a:lnSpc>
              <a:spcPct val="90000"/>
            </a:lnSpc>
            <a:spcBef>
              <a:spcPct val="0"/>
            </a:spcBef>
            <a:spcAft>
              <a:spcPct val="35000"/>
            </a:spcAft>
            <a:buNone/>
          </a:pPr>
          <a:r>
            <a:rPr lang="en-US" sz="2800" b="1" kern="1200"/>
            <a:t>Adaptive Capacity</a:t>
          </a:r>
        </a:p>
      </dsp:txBody>
      <dsp:txXfrm>
        <a:off x="413399" y="2971708"/>
        <a:ext cx="2732292" cy="116214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FF3824-FA94-46CC-AA48-45E73212EB35}">
      <dsp:nvSpPr>
        <dsp:cNvPr id="0" name=""/>
        <dsp:cNvSpPr/>
      </dsp:nvSpPr>
      <dsp:spPr>
        <a:xfrm>
          <a:off x="0" y="724514"/>
          <a:ext cx="10517717" cy="1337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BE716BC-98A3-4EC2-AD01-1D1B6E504F24}">
      <dsp:nvSpPr>
        <dsp:cNvPr id="0" name=""/>
        <dsp:cNvSpPr/>
      </dsp:nvSpPr>
      <dsp:spPr>
        <a:xfrm>
          <a:off x="404613" y="1025467"/>
          <a:ext cx="735661" cy="73566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DDC5EF-BE51-4F48-80DE-E6D995B7D245}">
      <dsp:nvSpPr>
        <dsp:cNvPr id="0" name=""/>
        <dsp:cNvSpPr/>
      </dsp:nvSpPr>
      <dsp:spPr>
        <a:xfrm>
          <a:off x="1544888" y="724514"/>
          <a:ext cx="4732972" cy="133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9" tIns="141559" rIns="141559" bIns="141559" numCol="1" spcCol="1270" anchor="ctr" anchorCtr="0">
          <a:noAutofit/>
        </a:bodyPr>
        <a:lstStyle/>
        <a:p>
          <a:pPr marL="0" lvl="0" indent="0" algn="l" defTabSz="1111250">
            <a:lnSpc>
              <a:spcPct val="100000"/>
            </a:lnSpc>
            <a:spcBef>
              <a:spcPct val="0"/>
            </a:spcBef>
            <a:spcAft>
              <a:spcPct val="35000"/>
            </a:spcAft>
            <a:buNone/>
          </a:pPr>
          <a:r>
            <a:rPr lang="en-US" sz="2500" b="1" i="0" kern="1200"/>
            <a:t>2022 process evaluation highlighted needs:</a:t>
          </a:r>
          <a:endParaRPr lang="en-US" sz="2500" kern="1200"/>
        </a:p>
      </dsp:txBody>
      <dsp:txXfrm>
        <a:off x="1544888" y="724514"/>
        <a:ext cx="4732972" cy="1337565"/>
      </dsp:txXfrm>
    </dsp:sp>
    <dsp:sp modelId="{AE803DBE-DABD-40B0-BF41-AF7E0F208E5C}">
      <dsp:nvSpPr>
        <dsp:cNvPr id="0" name=""/>
        <dsp:cNvSpPr/>
      </dsp:nvSpPr>
      <dsp:spPr>
        <a:xfrm>
          <a:off x="6277861" y="724514"/>
          <a:ext cx="4239855" cy="133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9" tIns="141559" rIns="141559" bIns="141559" numCol="1" spcCol="1270" anchor="ctr" anchorCtr="0">
          <a:noAutofit/>
        </a:bodyPr>
        <a:lstStyle/>
        <a:p>
          <a:pPr marL="0" lvl="0" indent="0" algn="l" defTabSz="800100">
            <a:lnSpc>
              <a:spcPct val="100000"/>
            </a:lnSpc>
            <a:spcBef>
              <a:spcPct val="0"/>
            </a:spcBef>
            <a:spcAft>
              <a:spcPct val="35000"/>
            </a:spcAft>
            <a:buNone/>
          </a:pPr>
          <a:r>
            <a:rPr lang="en-US" sz="1800" b="1" i="0" kern="1200"/>
            <a:t>Standardize alert messages</a:t>
          </a:r>
          <a:endParaRPr lang="en-US" sz="1800" kern="1200"/>
        </a:p>
        <a:p>
          <a:pPr marL="0" lvl="0" indent="0" algn="l" defTabSz="800100">
            <a:lnSpc>
              <a:spcPct val="100000"/>
            </a:lnSpc>
            <a:spcBef>
              <a:spcPct val="0"/>
            </a:spcBef>
            <a:spcAft>
              <a:spcPct val="35000"/>
            </a:spcAft>
            <a:buNone/>
          </a:pPr>
          <a:r>
            <a:rPr lang="en-US" sz="1800" b="1" i="0" kern="1200"/>
            <a:t>More refined Heat thresholds </a:t>
          </a:r>
          <a:endParaRPr lang="en-US" sz="1800" kern="1200"/>
        </a:p>
      </dsp:txBody>
      <dsp:txXfrm>
        <a:off x="6277861" y="724514"/>
        <a:ext cx="4239855" cy="1337565"/>
      </dsp:txXfrm>
    </dsp:sp>
    <dsp:sp modelId="{F067C863-5480-4CC6-A8D6-A5A1B0B6D01D}">
      <dsp:nvSpPr>
        <dsp:cNvPr id="0" name=""/>
        <dsp:cNvSpPr/>
      </dsp:nvSpPr>
      <dsp:spPr>
        <a:xfrm>
          <a:off x="0" y="2396472"/>
          <a:ext cx="10517717" cy="133756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30A2BB2-C166-4460-873E-56415433BA11}">
      <dsp:nvSpPr>
        <dsp:cNvPr id="0" name=""/>
        <dsp:cNvSpPr/>
      </dsp:nvSpPr>
      <dsp:spPr>
        <a:xfrm>
          <a:off x="404613" y="2697424"/>
          <a:ext cx="735661" cy="73566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FC0BEE5-EACB-45F9-8310-195FAB640D1A}">
      <dsp:nvSpPr>
        <dsp:cNvPr id="0" name=""/>
        <dsp:cNvSpPr/>
      </dsp:nvSpPr>
      <dsp:spPr>
        <a:xfrm>
          <a:off x="1544888" y="2396472"/>
          <a:ext cx="4732972" cy="133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9" tIns="141559" rIns="141559" bIns="141559" numCol="1" spcCol="1270" anchor="ctr" anchorCtr="0">
          <a:noAutofit/>
        </a:bodyPr>
        <a:lstStyle/>
        <a:p>
          <a:pPr marL="0" lvl="0" indent="0" algn="l" defTabSz="1111250">
            <a:lnSpc>
              <a:spcPct val="100000"/>
            </a:lnSpc>
            <a:spcBef>
              <a:spcPct val="0"/>
            </a:spcBef>
            <a:spcAft>
              <a:spcPct val="35000"/>
            </a:spcAft>
            <a:buNone/>
          </a:pPr>
          <a:r>
            <a:rPr lang="en-US" sz="2500" b="1" i="0" kern="1200"/>
            <a:t>2023 HHAS issue:</a:t>
          </a:r>
          <a:endParaRPr lang="en-US" sz="2500" kern="1200"/>
        </a:p>
      </dsp:txBody>
      <dsp:txXfrm>
        <a:off x="1544888" y="2396472"/>
        <a:ext cx="4732972" cy="1337565"/>
      </dsp:txXfrm>
    </dsp:sp>
    <dsp:sp modelId="{F2A1637B-B8FF-4B24-9AEF-93FD687CC396}">
      <dsp:nvSpPr>
        <dsp:cNvPr id="0" name=""/>
        <dsp:cNvSpPr/>
      </dsp:nvSpPr>
      <dsp:spPr>
        <a:xfrm>
          <a:off x="6277861" y="2396472"/>
          <a:ext cx="4239855" cy="1337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1559" tIns="141559" rIns="141559" bIns="141559" numCol="1" spcCol="1270" anchor="ctr" anchorCtr="0">
          <a:noAutofit/>
        </a:bodyPr>
        <a:lstStyle/>
        <a:p>
          <a:pPr marL="0" lvl="0" indent="0" algn="l" defTabSz="800100">
            <a:lnSpc>
              <a:spcPct val="100000"/>
            </a:lnSpc>
            <a:spcBef>
              <a:spcPct val="0"/>
            </a:spcBef>
            <a:spcAft>
              <a:spcPct val="35000"/>
            </a:spcAft>
            <a:buNone/>
          </a:pPr>
          <a:r>
            <a:rPr lang="en-US" sz="1800" b="1" i="0" kern="1200"/>
            <a:t>Time intensive </a:t>
          </a:r>
          <a:endParaRPr lang="en-US" sz="1800" kern="1200"/>
        </a:p>
      </dsp:txBody>
      <dsp:txXfrm>
        <a:off x="6277861" y="2396472"/>
        <a:ext cx="4239855" cy="133756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5DC502-5537-492D-98FE-1E923A87BDB6}">
      <dsp:nvSpPr>
        <dsp:cNvPr id="0" name=""/>
        <dsp:cNvSpPr/>
      </dsp:nvSpPr>
      <dsp:spPr>
        <a:xfrm>
          <a:off x="0" y="1990"/>
          <a:ext cx="6086382" cy="1008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25B1D28-14CF-46BD-9BE6-5B46A4658D79}">
      <dsp:nvSpPr>
        <dsp:cNvPr id="0" name=""/>
        <dsp:cNvSpPr/>
      </dsp:nvSpPr>
      <dsp:spPr>
        <a:xfrm>
          <a:off x="305131" y="228947"/>
          <a:ext cx="554785" cy="55478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9F6E9C0-ECB1-4F18-9835-F1BB7D682A9A}">
      <dsp:nvSpPr>
        <dsp:cNvPr id="0" name=""/>
        <dsp:cNvSpPr/>
      </dsp:nvSpPr>
      <dsp:spPr>
        <a:xfrm>
          <a:off x="1165048" y="1990"/>
          <a:ext cx="4921333" cy="100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54" tIns="106754" rIns="106754" bIns="106754" numCol="1" spcCol="1270" anchor="ctr" anchorCtr="0">
          <a:noAutofit/>
        </a:bodyPr>
        <a:lstStyle/>
        <a:p>
          <a:pPr marL="0" lvl="0" indent="0" algn="l" defTabSz="844550">
            <a:lnSpc>
              <a:spcPct val="100000"/>
            </a:lnSpc>
            <a:spcBef>
              <a:spcPct val="0"/>
            </a:spcBef>
            <a:spcAft>
              <a:spcPct val="35000"/>
            </a:spcAft>
            <a:buNone/>
          </a:pPr>
          <a:r>
            <a:rPr lang="en-US" sz="1900" kern="1200"/>
            <a:t>Partnership with NCDHHS Office of Rural Health’s Farmworker Health Program</a:t>
          </a:r>
        </a:p>
      </dsp:txBody>
      <dsp:txXfrm>
        <a:off x="1165048" y="1990"/>
        <a:ext cx="4921333" cy="1008700"/>
      </dsp:txXfrm>
    </dsp:sp>
    <dsp:sp modelId="{A70B28A0-BE55-4F7F-A701-63AFF0B74053}">
      <dsp:nvSpPr>
        <dsp:cNvPr id="0" name=""/>
        <dsp:cNvSpPr/>
      </dsp:nvSpPr>
      <dsp:spPr>
        <a:xfrm>
          <a:off x="0" y="1262865"/>
          <a:ext cx="6086382" cy="1008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1DA1AE-A201-441F-BB64-05434C3A8365}">
      <dsp:nvSpPr>
        <dsp:cNvPr id="0" name=""/>
        <dsp:cNvSpPr/>
      </dsp:nvSpPr>
      <dsp:spPr>
        <a:xfrm>
          <a:off x="305131" y="1489823"/>
          <a:ext cx="554785" cy="55478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F2DE988-EC81-4100-9F12-E9F04BD4B1B8}">
      <dsp:nvSpPr>
        <dsp:cNvPr id="0" name=""/>
        <dsp:cNvSpPr/>
      </dsp:nvSpPr>
      <dsp:spPr>
        <a:xfrm>
          <a:off x="1165048" y="1262865"/>
          <a:ext cx="4921333" cy="100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54" tIns="106754" rIns="106754" bIns="106754" numCol="1" spcCol="1270" anchor="ctr" anchorCtr="0">
          <a:noAutofit/>
        </a:bodyPr>
        <a:lstStyle/>
        <a:p>
          <a:pPr marL="0" lvl="0" indent="0" algn="l" defTabSz="844550">
            <a:lnSpc>
              <a:spcPct val="100000"/>
            </a:lnSpc>
            <a:spcBef>
              <a:spcPct val="0"/>
            </a:spcBef>
            <a:spcAft>
              <a:spcPct val="35000"/>
            </a:spcAft>
            <a:buNone/>
          </a:pPr>
          <a:r>
            <a:rPr lang="en-US" sz="1900" kern="1200"/>
            <a:t>Our team is developing educational training on extreme heat preparedness for clinicians</a:t>
          </a:r>
        </a:p>
      </dsp:txBody>
      <dsp:txXfrm>
        <a:off x="1165048" y="1262865"/>
        <a:ext cx="4921333" cy="1008700"/>
      </dsp:txXfrm>
    </dsp:sp>
    <dsp:sp modelId="{8DC6E8CC-5624-496F-897D-1F61B4D43D7C}">
      <dsp:nvSpPr>
        <dsp:cNvPr id="0" name=""/>
        <dsp:cNvSpPr/>
      </dsp:nvSpPr>
      <dsp:spPr>
        <a:xfrm>
          <a:off x="0" y="2523741"/>
          <a:ext cx="6086382" cy="1008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EC1EC93-BF75-4D4B-9B48-6F7A90FFDC1D}">
      <dsp:nvSpPr>
        <dsp:cNvPr id="0" name=""/>
        <dsp:cNvSpPr/>
      </dsp:nvSpPr>
      <dsp:spPr>
        <a:xfrm>
          <a:off x="305131" y="2750698"/>
          <a:ext cx="554785" cy="55478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2938422-DF14-47DA-8B17-CDC0CD592BCA}">
      <dsp:nvSpPr>
        <dsp:cNvPr id="0" name=""/>
        <dsp:cNvSpPr/>
      </dsp:nvSpPr>
      <dsp:spPr>
        <a:xfrm>
          <a:off x="1165048" y="2523741"/>
          <a:ext cx="4921333" cy="100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54" tIns="106754" rIns="106754" bIns="106754" numCol="1" spcCol="1270" anchor="ctr" anchorCtr="0">
          <a:noAutofit/>
        </a:bodyPr>
        <a:lstStyle/>
        <a:p>
          <a:pPr marL="0" lvl="0" indent="0" algn="l" defTabSz="844550">
            <a:lnSpc>
              <a:spcPct val="100000"/>
            </a:lnSpc>
            <a:spcBef>
              <a:spcPct val="0"/>
            </a:spcBef>
            <a:spcAft>
              <a:spcPct val="35000"/>
            </a:spcAft>
            <a:buNone/>
          </a:pPr>
          <a:r>
            <a:rPr lang="en-US" sz="1900" kern="1200"/>
            <a:t>Focused on farmworkers and outdoor work</a:t>
          </a:r>
        </a:p>
      </dsp:txBody>
      <dsp:txXfrm>
        <a:off x="1165048" y="2523741"/>
        <a:ext cx="4921333" cy="1008700"/>
      </dsp:txXfrm>
    </dsp:sp>
    <dsp:sp modelId="{2085B1F9-135D-496F-B430-A6C3443A5A57}">
      <dsp:nvSpPr>
        <dsp:cNvPr id="0" name=""/>
        <dsp:cNvSpPr/>
      </dsp:nvSpPr>
      <dsp:spPr>
        <a:xfrm>
          <a:off x="0" y="3784616"/>
          <a:ext cx="6086382" cy="1008700"/>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43CC9A4-0EC6-40F1-A20F-EDF18262EA46}">
      <dsp:nvSpPr>
        <dsp:cNvPr id="0" name=""/>
        <dsp:cNvSpPr/>
      </dsp:nvSpPr>
      <dsp:spPr>
        <a:xfrm>
          <a:off x="305131" y="4011574"/>
          <a:ext cx="554785" cy="55478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076F5A-A666-431A-9AE4-B5C97CD4ACA5}">
      <dsp:nvSpPr>
        <dsp:cNvPr id="0" name=""/>
        <dsp:cNvSpPr/>
      </dsp:nvSpPr>
      <dsp:spPr>
        <a:xfrm>
          <a:off x="1165048" y="3784616"/>
          <a:ext cx="4921333" cy="10087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754" tIns="106754" rIns="106754" bIns="106754" numCol="1" spcCol="1270" anchor="ctr" anchorCtr="0">
          <a:noAutofit/>
        </a:bodyPr>
        <a:lstStyle/>
        <a:p>
          <a:pPr marL="0" lvl="0" indent="0" algn="l" defTabSz="844550">
            <a:lnSpc>
              <a:spcPct val="100000"/>
            </a:lnSpc>
            <a:spcBef>
              <a:spcPct val="0"/>
            </a:spcBef>
            <a:spcAft>
              <a:spcPct val="35000"/>
            </a:spcAft>
            <a:buNone/>
          </a:pPr>
          <a:r>
            <a:rPr lang="en-US" sz="1900" kern="1200"/>
            <a:t>Providing education and promotional materials</a:t>
          </a:r>
        </a:p>
      </dsp:txBody>
      <dsp:txXfrm>
        <a:off x="1165048" y="3784616"/>
        <a:ext cx="4921333" cy="1008700"/>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EBC1709-D3EC-8162-34C7-665FC8B8E86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10CBB10-CF22-57F4-705D-C251464C08A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19EC242-C926-4F58-B2FB-463BA458C3E8}" type="datetimeFigureOut">
              <a:rPr lang="en-US" smtClean="0"/>
              <a:t>3/19/2025</a:t>
            </a:fld>
            <a:endParaRPr lang="en-US"/>
          </a:p>
        </p:txBody>
      </p:sp>
      <p:sp>
        <p:nvSpPr>
          <p:cNvPr id="4" name="Footer Placeholder 3">
            <a:extLst>
              <a:ext uri="{FF2B5EF4-FFF2-40B4-BE49-F238E27FC236}">
                <a16:creationId xmlns:a16="http://schemas.microsoft.com/office/drawing/2014/main" id="{5C4C8196-FAF1-201C-392E-43A011F09A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A30AE1F-39D6-C745-B770-FB1532EF5E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3B4BFE-F9CB-491E-9FB6-EC1880D20A40}" type="slidenum">
              <a:rPr lang="en-US" smtClean="0"/>
              <a:t>‹#›</a:t>
            </a:fld>
            <a:endParaRPr lang="en-US"/>
          </a:p>
        </p:txBody>
      </p:sp>
    </p:spTree>
    <p:extLst>
      <p:ext uri="{BB962C8B-B14F-4D97-AF65-F5344CB8AC3E}">
        <p14:creationId xmlns:p14="http://schemas.microsoft.com/office/powerpoint/2010/main" val="437442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E76C89-976C-4EAB-8027-D5AD7ED72A65}" type="datetimeFigureOut">
              <a:rPr lang="en-US" smtClean="0"/>
              <a:t>3/19/2025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3A220-DD60-4C22-9662-99892D20851D}" type="slidenum">
              <a:rPr lang="en-US" smtClean="0"/>
              <a:t>‹#›</a:t>
            </a:fld>
            <a:endParaRPr lang="en-US"/>
          </a:p>
        </p:txBody>
      </p:sp>
    </p:spTree>
    <p:extLst>
      <p:ext uri="{BB962C8B-B14F-4D97-AF65-F5344CB8AC3E}">
        <p14:creationId xmlns:p14="http://schemas.microsoft.com/office/powerpoint/2010/main" val="26728605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-Hello, thank you for inviting us to speak today. My name is Nikhil Kothegal, and I am the new Climate and Health Program Lead in the Occupation and Environmental Epidemiology Branch in the Division of Public Health. Presenting with me is Autumn Locklear, our Climate and Health Epidemiologist. I’m sure she is a familiar face to some of you in the audience. </a:t>
            </a:r>
          </a:p>
          <a:p>
            <a:endParaRPr lang="en-US"/>
          </a:p>
          <a:p>
            <a:r>
              <a:rPr lang="en-US"/>
              <a:t>-We are going to speak today about extreme heat in North Carolina, its impacts on health, and how our Climate and Health Program is working to address these issues. </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1</a:t>
            </a:fld>
            <a:endParaRPr lang="en-US"/>
          </a:p>
        </p:txBody>
      </p:sp>
    </p:spTree>
    <p:extLst>
      <p:ext uri="{BB962C8B-B14F-4D97-AF65-F5344CB8AC3E}">
        <p14:creationId xmlns:p14="http://schemas.microsoft.com/office/powerpoint/2010/main" val="2734908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0113" y="828675"/>
            <a:ext cx="1463675" cy="823913"/>
          </a:xfrm>
        </p:spPr>
      </p:sp>
      <p:sp>
        <p:nvSpPr>
          <p:cNvPr id="3" name="Notes Placeholder 2"/>
          <p:cNvSpPr>
            <a:spLocks noGrp="1"/>
          </p:cNvSpPr>
          <p:nvPr>
            <p:ph type="body" idx="1"/>
          </p:nvPr>
        </p:nvSpPr>
        <p:spPr>
          <a:xfrm>
            <a:off x="701040" y="1796903"/>
            <a:ext cx="5608320" cy="7113182"/>
          </a:xfrm>
        </p:spPr>
        <p:txBody>
          <a:bodyPr/>
          <a:lstStyle/>
          <a:p>
            <a:r>
              <a:rPr lang="en-US" sz="1100"/>
              <a:t>-Now that I’ve provided some background, I want to discuss our Climate and Health program and how we implement our work. </a:t>
            </a:r>
          </a:p>
          <a:p>
            <a:r>
              <a:rPr lang="en-US" sz="1100"/>
              <a:t>-I recently joined the state health department as the lead of the Climate and Health team in the Occupational and Environmental Epidemiology Branch.</a:t>
            </a:r>
          </a:p>
          <a:p>
            <a:r>
              <a:rPr lang="en-US" sz="1100"/>
              <a:t>-Our team consists of Autumn, our epidemiologist, our program analyst Courtney, and a new Climate Adaptation Coordinator Dee Lipumano who is based in the Sandhills region. </a:t>
            </a:r>
          </a:p>
          <a:p>
            <a:endParaRPr lang="en-US" sz="1100"/>
          </a:p>
          <a:p>
            <a:r>
              <a:rPr lang="en-US" sz="1100"/>
              <a:t>- Maybe share some background on myself  (see below)</a:t>
            </a:r>
          </a:p>
          <a:p>
            <a:endParaRPr lang="en-US" sz="1100"/>
          </a:p>
          <a:p>
            <a:r>
              <a:rPr lang="en-US" sz="1100"/>
              <a:t>-To provide some background on myself, I am a doctoral student at UNC-CH in the Department of Environmental Sciences and Engineering, with a minor in Epidemiology. For my dissertation research, I have been involved in two research projects related to impacts of extreme weather events, particularly hurricanes and flooding on NC:</a:t>
            </a:r>
          </a:p>
          <a:p>
            <a:r>
              <a:rPr lang="en-US" sz="1100"/>
              <a:t>	-First, to assess the impact of Hurricane Florence on water quality in areas of dense food animal agriculture in eastern NC.</a:t>
            </a:r>
          </a:p>
          <a:p>
            <a:r>
              <a:rPr lang="en-US" sz="1100"/>
              <a:t>	-Second, I worked on a survey on the NC Coast and the Outer Banks assessing how communities planned for, were impacted by, and recovered from Hurricanes Dorian and Florence. </a:t>
            </a:r>
          </a:p>
        </p:txBody>
      </p:sp>
      <p:sp>
        <p:nvSpPr>
          <p:cNvPr id="4" name="Slide Number Placeholder 3"/>
          <p:cNvSpPr>
            <a:spLocks noGrp="1"/>
          </p:cNvSpPr>
          <p:nvPr>
            <p:ph type="sldNum" sz="quarter" idx="5"/>
          </p:nvPr>
        </p:nvSpPr>
        <p:spPr/>
        <p:txBody>
          <a:bodyPr/>
          <a:lstStyle/>
          <a:p>
            <a:fld id="{DBCC7D24-0DC9-4E9C-89C0-35D79A09D337}" type="slidenum">
              <a:rPr lang="en-US" smtClean="0"/>
              <a:t>10</a:t>
            </a:fld>
            <a:endParaRPr lang="en-US"/>
          </a:p>
        </p:txBody>
      </p:sp>
    </p:spTree>
    <p:extLst>
      <p:ext uri="{BB962C8B-B14F-4D97-AF65-F5344CB8AC3E}">
        <p14:creationId xmlns:p14="http://schemas.microsoft.com/office/powerpoint/2010/main" val="17443510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D0FEEC-DABA-99A9-6613-C4430261D46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DDA8103-A899-4BAF-37FA-CEA3B3278073}"/>
              </a:ext>
            </a:extLst>
          </p:cNvPr>
          <p:cNvSpPr>
            <a:spLocks noGrp="1" noRot="1" noChangeAspect="1"/>
          </p:cNvSpPr>
          <p:nvPr>
            <p:ph type="sldImg"/>
          </p:nvPr>
        </p:nvSpPr>
        <p:spPr>
          <a:xfrm>
            <a:off x="900113" y="828675"/>
            <a:ext cx="1463675" cy="823913"/>
          </a:xfrm>
        </p:spPr>
      </p:sp>
      <p:sp>
        <p:nvSpPr>
          <p:cNvPr id="3" name="Notes Placeholder 2">
            <a:extLst>
              <a:ext uri="{FF2B5EF4-FFF2-40B4-BE49-F238E27FC236}">
                <a16:creationId xmlns:a16="http://schemas.microsoft.com/office/drawing/2014/main" id="{22C47F18-355A-3731-FFE2-CCAF223EC42E}"/>
              </a:ext>
            </a:extLst>
          </p:cNvPr>
          <p:cNvSpPr>
            <a:spLocks noGrp="1"/>
          </p:cNvSpPr>
          <p:nvPr>
            <p:ph type="body" idx="1"/>
          </p:nvPr>
        </p:nvSpPr>
        <p:spPr>
          <a:xfrm>
            <a:off x="701040" y="1796903"/>
            <a:ext cx="5608320" cy="7113182"/>
          </a:xfrm>
        </p:spPr>
        <p:txBody>
          <a:bodyPr/>
          <a:lstStyle/>
          <a:p>
            <a:r>
              <a:rPr lang="en-US" sz="1100"/>
              <a:t>-The Climate and Health team aims to build community resilience against climate change and its impacts on health.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-We’ve been funded through the CDC’s Climate and Health Program, Building Resilience Against Climate Effects, since 2010. Historically, our activities were more focused on Eastern North Carolina, but we have expanded our purview to a wider region of the state. The map on the right shows the counties in North Carolina where our current grantees have projects. </a:t>
            </a:r>
          </a:p>
          <a:p>
            <a:r>
              <a:rPr lang="en-US" sz="1100"/>
              <a:t>-We also collaborate with other divisions within NCDHHS, with other state agencies like the NC Office of Recovery and Resiliency and State Climate Office, with academic partners, including the UNC Institute for Environment’s Center for Public Engagement with Science and Duke University Nicholas Institute’s Heat Policy Innovation Hub, and with non-governmental and community organizations like Sustainable Sandhills and the Western NC Health Network. </a:t>
            </a:r>
          </a:p>
          <a:p>
            <a:r>
              <a:rPr lang="en-US" sz="1100"/>
              <a:t>-Through these partnerships, our program is working to improve our surveillance systems and conduct programmatic activities in different regions of the state to mitigate the effects of climate change on health and promote health equity and environmental justice. </a:t>
            </a:r>
          </a:p>
        </p:txBody>
      </p:sp>
      <p:sp>
        <p:nvSpPr>
          <p:cNvPr id="4" name="Slide Number Placeholder 3">
            <a:extLst>
              <a:ext uri="{FF2B5EF4-FFF2-40B4-BE49-F238E27FC236}">
                <a16:creationId xmlns:a16="http://schemas.microsoft.com/office/drawing/2014/main" id="{773B6EB1-79EE-E085-73B2-2B7BA5716797}"/>
              </a:ext>
            </a:extLst>
          </p:cNvPr>
          <p:cNvSpPr>
            <a:spLocks noGrp="1"/>
          </p:cNvSpPr>
          <p:nvPr>
            <p:ph type="sldNum" sz="quarter" idx="5"/>
          </p:nvPr>
        </p:nvSpPr>
        <p:spPr/>
        <p:txBody>
          <a:bodyPr/>
          <a:lstStyle/>
          <a:p>
            <a:fld id="{DBCC7D24-0DC9-4E9C-89C0-35D79A09D337}" type="slidenum">
              <a:rPr lang="en-US" smtClean="0"/>
              <a:t>11</a:t>
            </a:fld>
            <a:endParaRPr lang="en-US"/>
          </a:p>
        </p:txBody>
      </p:sp>
    </p:spTree>
    <p:extLst>
      <p:ext uri="{BB962C8B-B14F-4D97-AF65-F5344CB8AC3E}">
        <p14:creationId xmlns:p14="http://schemas.microsoft.com/office/powerpoint/2010/main" val="4282854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D961C8-8302-2F6E-CA17-70795E5DEA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D65988-69E5-2CBE-6741-6249836359B5}"/>
              </a:ext>
            </a:extLst>
          </p:cNvPr>
          <p:cNvSpPr>
            <a:spLocks noGrp="1" noRot="1" noChangeAspect="1"/>
          </p:cNvSpPr>
          <p:nvPr>
            <p:ph type="sldImg"/>
          </p:nvPr>
        </p:nvSpPr>
        <p:spPr>
          <a:xfrm>
            <a:off x="900113" y="828675"/>
            <a:ext cx="1463675" cy="823913"/>
          </a:xfrm>
        </p:spPr>
      </p:sp>
      <p:sp>
        <p:nvSpPr>
          <p:cNvPr id="3" name="Notes Placeholder 2">
            <a:extLst>
              <a:ext uri="{FF2B5EF4-FFF2-40B4-BE49-F238E27FC236}">
                <a16:creationId xmlns:a16="http://schemas.microsoft.com/office/drawing/2014/main" id="{C4E6C9AA-E5D8-2BA7-AC0A-E30A65894303}"/>
              </a:ext>
            </a:extLst>
          </p:cNvPr>
          <p:cNvSpPr>
            <a:spLocks noGrp="1"/>
          </p:cNvSpPr>
          <p:nvPr>
            <p:ph type="body" idx="1"/>
          </p:nvPr>
        </p:nvSpPr>
        <p:spPr>
          <a:xfrm>
            <a:off x="701040" y="1796903"/>
            <a:ext cx="5608320" cy="7113182"/>
          </a:xfrm>
        </p:spPr>
        <p:txBody>
          <a:bodyPr/>
          <a:lstStyle/>
          <a:p>
            <a:r>
              <a:rPr lang="en-US" sz="1100">
                <a:latin typeface="+mn-lt"/>
              </a:rPr>
              <a:t>-The CDC’s Climate and Health Program uses the Building Resilience Against Climate Effects, or BRACE, framework to </a:t>
            </a:r>
            <a:r>
              <a:rPr lang="en-US" sz="1100" b="0" i="0">
                <a:solidFill>
                  <a:srgbClr val="222222"/>
                </a:solidFill>
                <a:effectLst/>
                <a:latin typeface="+mn-lt"/>
              </a:rPr>
              <a:t>support the activities of state, Tribal, local, and territorial health departments to protect human health from climate change. </a:t>
            </a:r>
            <a:endParaRPr lang="en-US" sz="1100">
              <a:latin typeface="+mn-lt"/>
            </a:endParaRPr>
          </a:p>
          <a:p>
            <a:endParaRPr lang="en-US" sz="1100">
              <a:latin typeface="+mn-lt"/>
            </a:endParaRPr>
          </a:p>
          <a:p>
            <a:r>
              <a:rPr lang="en-US" sz="1100">
                <a:latin typeface="+mn-lt"/>
              </a:rPr>
              <a:t>-The newly updated framework includes three cross-cutting activities: collaboration, communication, and evaluation, and is </a:t>
            </a:r>
            <a:r>
              <a:rPr lang="en-US" sz="1100" b="0" i="0">
                <a:solidFill>
                  <a:srgbClr val="222222"/>
                </a:solidFill>
                <a:effectLst/>
                <a:latin typeface="+mn-lt"/>
              </a:rPr>
              <a:t>comprised of six key elements that guide public health ofﬁcials and community partners through a collaborative process to improve health and wellbeing through climate action.</a:t>
            </a:r>
          </a:p>
          <a:p>
            <a:endParaRPr lang="en-US" sz="1200"/>
          </a:p>
          <a:p>
            <a:r>
              <a:rPr lang="en-US" sz="1200"/>
              <a:t>Source: https://www.umassmed.edu/prc/brace/</a:t>
            </a:r>
          </a:p>
          <a:p>
            <a:r>
              <a:rPr lang="en-US" sz="1200"/>
              <a:t> </a:t>
            </a:r>
          </a:p>
        </p:txBody>
      </p:sp>
      <p:sp>
        <p:nvSpPr>
          <p:cNvPr id="4" name="Slide Number Placeholder 3">
            <a:extLst>
              <a:ext uri="{FF2B5EF4-FFF2-40B4-BE49-F238E27FC236}">
                <a16:creationId xmlns:a16="http://schemas.microsoft.com/office/drawing/2014/main" id="{0F90E42C-1912-C5D6-A20F-E5A68A1615E1}"/>
              </a:ext>
            </a:extLst>
          </p:cNvPr>
          <p:cNvSpPr>
            <a:spLocks noGrp="1"/>
          </p:cNvSpPr>
          <p:nvPr>
            <p:ph type="sldNum" sz="quarter" idx="5"/>
          </p:nvPr>
        </p:nvSpPr>
        <p:spPr/>
        <p:txBody>
          <a:bodyPr/>
          <a:lstStyle/>
          <a:p>
            <a:fld id="{DBCC7D24-0DC9-4E9C-89C0-35D79A09D337}" type="slidenum">
              <a:rPr lang="en-US" smtClean="0"/>
              <a:t>12</a:t>
            </a:fld>
            <a:endParaRPr lang="en-US"/>
          </a:p>
        </p:txBody>
      </p:sp>
    </p:spTree>
    <p:extLst>
      <p:ext uri="{BB962C8B-B14F-4D97-AF65-F5344CB8AC3E}">
        <p14:creationId xmlns:p14="http://schemas.microsoft.com/office/powerpoint/2010/main" val="17153338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A1ADF-0339-B6CF-D03A-8DA48ADB197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E9030DF-FD20-7E68-BACD-05E6A965D469}"/>
              </a:ext>
            </a:extLst>
          </p:cNvPr>
          <p:cNvSpPr>
            <a:spLocks noGrp="1" noRot="1" noChangeAspect="1"/>
          </p:cNvSpPr>
          <p:nvPr>
            <p:ph type="sldImg"/>
          </p:nvPr>
        </p:nvSpPr>
        <p:spPr>
          <a:xfrm>
            <a:off x="900113" y="828675"/>
            <a:ext cx="1463675" cy="823913"/>
          </a:xfrm>
        </p:spPr>
      </p:sp>
      <p:sp>
        <p:nvSpPr>
          <p:cNvPr id="3" name="Notes Placeholder 2">
            <a:extLst>
              <a:ext uri="{FF2B5EF4-FFF2-40B4-BE49-F238E27FC236}">
                <a16:creationId xmlns:a16="http://schemas.microsoft.com/office/drawing/2014/main" id="{5F627EDD-0D63-F40B-95E4-864AE0169CD7}"/>
              </a:ext>
            </a:extLst>
          </p:cNvPr>
          <p:cNvSpPr>
            <a:spLocks noGrp="1"/>
          </p:cNvSpPr>
          <p:nvPr>
            <p:ph type="body" idx="1"/>
          </p:nvPr>
        </p:nvSpPr>
        <p:spPr>
          <a:xfrm>
            <a:off x="701040" y="1796903"/>
            <a:ext cx="5608320" cy="7113182"/>
          </a:xfrm>
        </p:spPr>
        <p:txBody>
          <a:bodyPr/>
          <a:lstStyle/>
          <a:p>
            <a:r>
              <a:rPr lang="en-US" sz="1100">
                <a:latin typeface="+mn-lt"/>
              </a:rPr>
              <a:t>-Our Climate and Health team uses this framework to implement our adaptation actions, which are interventions to build health resilience to climate change in a population. They are designed to improve health equity by addressing health disparities.</a:t>
            </a:r>
          </a:p>
          <a:p>
            <a:r>
              <a:rPr lang="en-US" sz="1100">
                <a:latin typeface="+mn-lt"/>
              </a:rPr>
              <a:t>-These actions can consist of programs, interventions, and supply of resources to community and organizational partners. </a:t>
            </a:r>
          </a:p>
          <a:p>
            <a:r>
              <a:rPr lang="en-US" sz="1100">
                <a:latin typeface="+mn-lt"/>
              </a:rPr>
              <a:t>-</a:t>
            </a:r>
            <a:r>
              <a:rPr lang="en-US" sz="1100">
                <a:effectLst/>
                <a:latin typeface="+mn-lt"/>
              </a:rPr>
              <a:t>As we move through the rest of the presentation, we will review data on the impacts of extreme heat on NC populations and the actions we are taking to address the downstream health effects. </a:t>
            </a:r>
            <a:endParaRPr lang="en-US" sz="1100">
              <a:latin typeface="+mn-lt"/>
            </a:endParaRPr>
          </a:p>
        </p:txBody>
      </p:sp>
      <p:sp>
        <p:nvSpPr>
          <p:cNvPr id="4" name="Slide Number Placeholder 3">
            <a:extLst>
              <a:ext uri="{FF2B5EF4-FFF2-40B4-BE49-F238E27FC236}">
                <a16:creationId xmlns:a16="http://schemas.microsoft.com/office/drawing/2014/main" id="{6F22DBD0-1ED2-531A-8022-A377B414C3AF}"/>
              </a:ext>
            </a:extLst>
          </p:cNvPr>
          <p:cNvSpPr>
            <a:spLocks noGrp="1"/>
          </p:cNvSpPr>
          <p:nvPr>
            <p:ph type="sldNum" sz="quarter" idx="5"/>
          </p:nvPr>
        </p:nvSpPr>
        <p:spPr/>
        <p:txBody>
          <a:bodyPr/>
          <a:lstStyle/>
          <a:p>
            <a:fld id="{DBCC7D24-0DC9-4E9C-89C0-35D79A09D337}" type="slidenum">
              <a:rPr lang="en-US" smtClean="0"/>
              <a:t>13</a:t>
            </a:fld>
            <a:endParaRPr lang="en-US"/>
          </a:p>
        </p:txBody>
      </p:sp>
    </p:spTree>
    <p:extLst>
      <p:ext uri="{BB962C8B-B14F-4D97-AF65-F5344CB8AC3E}">
        <p14:creationId xmlns:p14="http://schemas.microsoft.com/office/powerpoint/2010/main" val="32201195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a:t>-According to North Carolina’s Climate Science Report, which is an assessment of historical climate trends and potential future climate change effects in the state, it is projected North Carolina will experience numerous increases in heat-related measures that can be detrimental to population health.  </a:t>
            </a:r>
          </a:p>
          <a:p>
            <a:pPr marL="0" indent="0">
              <a:buFont typeface="Arial" panose="020B0604020202020204" pitchFamily="34" charset="0"/>
              <a:buNone/>
            </a:pPr>
            <a:r>
              <a:rPr lang="en-US" sz="1100"/>
              <a:t>-These include </a:t>
            </a:r>
          </a:p>
          <a:p>
            <a:pPr marL="0" indent="0">
              <a:buFont typeface="Arial" panose="020B0604020202020204" pitchFamily="34" charset="0"/>
              <a:buNone/>
            </a:pPr>
            <a:r>
              <a:rPr lang="en-US" sz="1100"/>
              <a:t>      -higher temperatures across all seasons</a:t>
            </a:r>
          </a:p>
          <a:p>
            <a:pPr marL="0" indent="0">
              <a:buFont typeface="Arial" panose="020B0604020202020204" pitchFamily="34" charset="0"/>
              <a:buNone/>
            </a:pPr>
            <a:r>
              <a:rPr lang="en-US" sz="1100"/>
              <a:t>      -Increased summer heat index values</a:t>
            </a:r>
          </a:p>
          <a:p>
            <a:pPr marL="0" indent="0">
              <a:buFont typeface="Arial" panose="020B0604020202020204" pitchFamily="34" charset="0"/>
              <a:buNone/>
            </a:pPr>
            <a:r>
              <a:rPr lang="en-US" sz="1100"/>
              <a:t>      -More hot and very hot days, and warm and very warm nights</a:t>
            </a:r>
          </a:p>
          <a:p>
            <a:pPr marL="0" indent="0">
              <a:buFont typeface="Arial" panose="020B0604020202020204" pitchFamily="34" charset="0"/>
              <a:buNone/>
            </a:pPr>
            <a:r>
              <a:rPr lang="en-US" sz="1100"/>
              <a:t>      -And an increased frequency, duration, and intensity of extreme heat events.</a:t>
            </a:r>
          </a:p>
        </p:txBody>
      </p:sp>
      <p:sp>
        <p:nvSpPr>
          <p:cNvPr id="4" name="Slide Number Placeholder 3"/>
          <p:cNvSpPr>
            <a:spLocks noGrp="1"/>
          </p:cNvSpPr>
          <p:nvPr>
            <p:ph type="sldNum" sz="quarter" idx="5"/>
          </p:nvPr>
        </p:nvSpPr>
        <p:spPr/>
        <p:txBody>
          <a:bodyPr/>
          <a:lstStyle/>
          <a:p>
            <a:fld id="{DBCC7D24-0DC9-4E9C-89C0-35D79A09D337}" type="slidenum">
              <a:rPr lang="en-US" smtClean="0"/>
              <a:t>14</a:t>
            </a:fld>
            <a:endParaRPr lang="en-US"/>
          </a:p>
        </p:txBody>
      </p:sp>
    </p:spTree>
    <p:extLst>
      <p:ext uri="{BB962C8B-B14F-4D97-AF65-F5344CB8AC3E}">
        <p14:creationId xmlns:p14="http://schemas.microsoft.com/office/powerpoint/2010/main" val="30419720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60F73D-64C2-5350-F422-A629D4003C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2DCBDD-3A4B-4AA1-7817-173E0A55408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1EAC558-725C-DF14-7A93-99F9BAAF663F}"/>
              </a:ext>
            </a:extLst>
          </p:cNvPr>
          <p:cNvSpPr>
            <a:spLocks noGrp="1"/>
          </p:cNvSpPr>
          <p:nvPr>
            <p:ph type="body" idx="1"/>
          </p:nvPr>
        </p:nvSpPr>
        <p:spPr/>
        <p:txBody>
          <a:bodyPr/>
          <a:lstStyle/>
          <a:p>
            <a:r>
              <a:rPr lang="en-US"/>
              <a:t>-To help illustrate these changes in extreme heat, I will provide an example from our branch’s Environmental Health Data Dashboard. </a:t>
            </a:r>
          </a:p>
          <a:p>
            <a:r>
              <a:rPr lang="en-US"/>
              <a:t>-This map shows the predicted increases in extreme heat days (those with a temperature above 95 degrees F), under a high emissions scenario (meaning limited curbing of greenhouse gas emissions).</a:t>
            </a:r>
          </a:p>
          <a:p>
            <a:r>
              <a:rPr lang="en-US"/>
              <a:t>-We see that all counties are projected to experience a higher number of extreme heat days per year; however, the Central, Sandhills, and Eastern regions of the state will be the most severely impacted, with an increase of roughly 40 additional extreme heat days. </a:t>
            </a:r>
          </a:p>
          <a:p>
            <a:endParaRPr lang="en-US"/>
          </a:p>
          <a:p>
            <a:endParaRPr lang="en-US"/>
          </a:p>
        </p:txBody>
      </p:sp>
      <p:sp>
        <p:nvSpPr>
          <p:cNvPr id="4" name="Slide Number Placeholder 3">
            <a:extLst>
              <a:ext uri="{FF2B5EF4-FFF2-40B4-BE49-F238E27FC236}">
                <a16:creationId xmlns:a16="http://schemas.microsoft.com/office/drawing/2014/main" id="{C8EF26EC-986C-E129-0472-B86B909B7A64}"/>
              </a:ext>
            </a:extLst>
          </p:cNvPr>
          <p:cNvSpPr>
            <a:spLocks noGrp="1"/>
          </p:cNvSpPr>
          <p:nvPr>
            <p:ph type="sldNum" sz="quarter" idx="5"/>
          </p:nvPr>
        </p:nvSpPr>
        <p:spPr/>
        <p:txBody>
          <a:bodyPr/>
          <a:lstStyle/>
          <a:p>
            <a:fld id="{2843A220-DD60-4C22-9662-99892D20851D}" type="slidenum">
              <a:rPr lang="en-US" smtClean="0"/>
              <a:t>15</a:t>
            </a:fld>
            <a:endParaRPr lang="en-US"/>
          </a:p>
        </p:txBody>
      </p:sp>
    </p:spTree>
    <p:extLst>
      <p:ext uri="{BB962C8B-B14F-4D97-AF65-F5344CB8AC3E}">
        <p14:creationId xmlns:p14="http://schemas.microsoft.com/office/powerpoint/2010/main" val="31588265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a:t>What does extreme heat mean for public health? </a:t>
            </a:r>
          </a:p>
          <a:p>
            <a:pPr marL="171450" indent="-171450">
              <a:buFont typeface="Arial" panose="020B0604020202020204" pitchFamily="34" charset="0"/>
              <a:buChar char="•"/>
            </a:pPr>
            <a:r>
              <a:rPr lang="en-US" sz="1100"/>
              <a:t>Extreme heat is associated with a range of negative health outcomes, such as heat cramps, heat exhaustion, and heat stroke.</a:t>
            </a:r>
          </a:p>
          <a:p>
            <a:pPr marL="628650" lvl="1" indent="-171450">
              <a:buFont typeface="Arial" panose="020B0604020202020204" pitchFamily="34" charset="0"/>
              <a:buChar char="•"/>
            </a:pPr>
            <a:r>
              <a:rPr lang="en-US" sz="1100" b="1"/>
              <a:t>Heat exhaustion </a:t>
            </a:r>
            <a:r>
              <a:rPr lang="en-US" sz="1100"/>
              <a:t>is often the most common diagnosis code in ED visits for heat-related illness. Heat exhaustion is characterized by symptoms of dizziness, thirst, heavy sweating, nausea, and weakness, and can lead </a:t>
            </a:r>
            <a:r>
              <a:rPr lang="en-US" sz="1100" b="0"/>
              <a:t>to</a:t>
            </a:r>
            <a:r>
              <a:rPr lang="en-US" sz="1100" b="1"/>
              <a:t> </a:t>
            </a:r>
            <a:r>
              <a:rPr lang="en-US" sz="1100" b="0"/>
              <a:t>heat stroke </a:t>
            </a:r>
            <a:r>
              <a:rPr lang="en-US" sz="1100"/>
              <a:t>if left untreated. </a:t>
            </a:r>
          </a:p>
          <a:p>
            <a:pPr marL="628650" lvl="1" indent="-171450">
              <a:buFont typeface="Arial" panose="020B0604020202020204" pitchFamily="34" charset="0"/>
              <a:buChar char="•"/>
            </a:pPr>
            <a:r>
              <a:rPr lang="en-US" sz="1100" b="1"/>
              <a:t>Heat stroke </a:t>
            </a:r>
            <a:r>
              <a:rPr lang="en-US" sz="1100"/>
              <a:t>is a medical emergency, and symptoms include confusion, dizziness, and loss of consciousness.</a:t>
            </a:r>
          </a:p>
          <a:p>
            <a:pPr marL="171450" indent="-171450">
              <a:buFont typeface="Arial" panose="020B0604020202020204" pitchFamily="34" charset="0"/>
              <a:buChar char="•"/>
            </a:pPr>
            <a:r>
              <a:rPr lang="en-US" sz="1100"/>
              <a:t>Additional health effects associated with extreme heat include worsening respiratory and cardiovascular conditions, and kidney injury.</a:t>
            </a:r>
          </a:p>
          <a:p>
            <a:pPr marL="171450" indent="-171450">
              <a:buFont typeface="Arial" panose="020B0604020202020204" pitchFamily="34" charset="0"/>
              <a:buChar char="•"/>
            </a:pPr>
            <a:endParaRPr lang="en-US" sz="1100"/>
          </a:p>
          <a:p>
            <a:pPr marL="0" indent="0">
              <a:buFont typeface="Arial" panose="020B0604020202020204" pitchFamily="34" charset="0"/>
              <a:buNone/>
            </a:pPr>
            <a:endParaRPr lang="en-US" sz="1100"/>
          </a:p>
          <a:p>
            <a:pPr marL="0" indent="0">
              <a:buFont typeface="Arial" panose="020B0604020202020204" pitchFamily="34" charset="0"/>
              <a:buNone/>
            </a:pPr>
            <a:r>
              <a:rPr lang="en-US" sz="1100"/>
              <a:t>-----</a:t>
            </a:r>
          </a:p>
          <a:p>
            <a:pPr marL="171450" indent="-171450">
              <a:buFont typeface="Arial" panose="020B0604020202020204" pitchFamily="34" charset="0"/>
              <a:buChar char="•"/>
            </a:pPr>
            <a:r>
              <a:rPr lang="en-US" sz="1100"/>
              <a:t>Definition of Heat syncope: fainting/dizziness from overheating </a:t>
            </a:r>
          </a:p>
        </p:txBody>
      </p:sp>
      <p:sp>
        <p:nvSpPr>
          <p:cNvPr id="4" name="Slide Number Placeholder 3"/>
          <p:cNvSpPr>
            <a:spLocks noGrp="1"/>
          </p:cNvSpPr>
          <p:nvPr>
            <p:ph type="sldNum" sz="quarter" idx="5"/>
          </p:nvPr>
        </p:nvSpPr>
        <p:spPr/>
        <p:txBody>
          <a:bodyPr/>
          <a:lstStyle/>
          <a:p>
            <a:fld id="{DBCC7D24-0DC9-4E9C-89C0-35D79A09D337}" type="slidenum">
              <a:rPr lang="en-US" smtClean="0"/>
              <a:t>16</a:t>
            </a:fld>
            <a:endParaRPr lang="en-US"/>
          </a:p>
        </p:txBody>
      </p:sp>
    </p:spTree>
    <p:extLst>
      <p:ext uri="{BB962C8B-B14F-4D97-AF65-F5344CB8AC3E}">
        <p14:creationId xmlns:p14="http://schemas.microsoft.com/office/powerpoint/2010/main" val="2441108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we have provided a background on extreme heat as a climate hazard in NC, I want to talk about the adaptation actions our Program has implemented to protect health from this hazard. </a:t>
            </a:r>
          </a:p>
          <a:p>
            <a:r>
              <a:rPr lang="en-US"/>
              <a:t>-First, I will discuss the Heat Health Alert System our program implements in North Carolina. We refer to this as the acronym HHAS. </a:t>
            </a:r>
          </a:p>
        </p:txBody>
      </p:sp>
      <p:sp>
        <p:nvSpPr>
          <p:cNvPr id="4" name="Slide Number Placeholder 3"/>
          <p:cNvSpPr>
            <a:spLocks noGrp="1"/>
          </p:cNvSpPr>
          <p:nvPr>
            <p:ph type="sldNum" sz="quarter" idx="5"/>
          </p:nvPr>
        </p:nvSpPr>
        <p:spPr/>
        <p:txBody>
          <a:bodyPr/>
          <a:lstStyle/>
          <a:p>
            <a:fld id="{DBCC7D24-0DC9-4E9C-89C0-35D79A09D337}" type="slidenum">
              <a:rPr lang="en-US" smtClean="0"/>
              <a:t>17</a:t>
            </a:fld>
            <a:endParaRPr lang="en-US"/>
          </a:p>
        </p:txBody>
      </p:sp>
    </p:spTree>
    <p:extLst>
      <p:ext uri="{BB962C8B-B14F-4D97-AF65-F5344CB8AC3E}">
        <p14:creationId xmlns:p14="http://schemas.microsoft.com/office/powerpoint/2010/main" val="39150036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Program uses the Heat Health Alert System to send out heat alerts via email, when the forecast is projected to reach unhealthy levels. </a:t>
            </a:r>
          </a:p>
          <a:p>
            <a:r>
              <a:rPr lang="en-US"/>
              <a:t>-Interested people can sign up to receive email alerts via our website. </a:t>
            </a:r>
          </a:p>
          <a:p>
            <a:r>
              <a:rPr lang="en-US"/>
              <a:t>-In our brief survey, we ask for which counties people want to receive alerts, the user’s affiliation, populations served, and the planned uses of the heat alerts. We also inquire about some characteristics of the user which may impact their motivation to receive the alerts, such as if they are over 65 years of age, live in a mobile home, work in agriculture, live in a rural area, or live in an urban area. </a:t>
            </a:r>
          </a:p>
          <a:p>
            <a:r>
              <a:rPr lang="en-US"/>
              <a:t>-We analyze the data from these questions during our yearly evaluations to better understand who and how our alerts are used, and then to make improvements. </a:t>
            </a:r>
          </a:p>
        </p:txBody>
      </p:sp>
      <p:sp>
        <p:nvSpPr>
          <p:cNvPr id="4" name="Slide Number Placeholder 3"/>
          <p:cNvSpPr>
            <a:spLocks noGrp="1"/>
          </p:cNvSpPr>
          <p:nvPr>
            <p:ph type="sldNum" sz="quarter" idx="5"/>
          </p:nvPr>
        </p:nvSpPr>
        <p:spPr/>
        <p:txBody>
          <a:bodyPr/>
          <a:lstStyle/>
          <a:p>
            <a:fld id="{2843A220-DD60-4C22-9662-99892D20851D}" type="slidenum">
              <a:rPr lang="en-US" smtClean="0"/>
              <a:t>18</a:t>
            </a:fld>
            <a:endParaRPr lang="en-US"/>
          </a:p>
        </p:txBody>
      </p:sp>
    </p:spTree>
    <p:extLst>
      <p:ext uri="{BB962C8B-B14F-4D97-AF65-F5344CB8AC3E}">
        <p14:creationId xmlns:p14="http://schemas.microsoft.com/office/powerpoint/2010/main" val="2334804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solidFill>
                  <a:srgbClr val="000000"/>
                </a:solidFill>
                <a:effectLst/>
                <a:latin typeface="+mn-lt"/>
              </a:rPr>
              <a:t>-The HHAS </a:t>
            </a:r>
            <a:r>
              <a:rPr lang="en-US" sz="1100">
                <a:latin typeface="+mn-lt"/>
              </a:rPr>
              <a:t>operates from May 1-September 30 each year, and sends out alerts when a threshold is exceeded.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a:solidFill>
                <a:srgbClr val="000000"/>
              </a:solidFill>
              <a:effectLst/>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solidFill>
                  <a:srgbClr val="000000"/>
                </a:solidFill>
                <a:effectLst/>
                <a:latin typeface="+mn-lt"/>
              </a:rPr>
              <a:t>-In the past year, we have worked to expand and improve our HHAS. We based changes on a process evaluation conducted in 2022 which </a:t>
            </a:r>
            <a:r>
              <a:rPr lang="en-US" sz="1100">
                <a:latin typeface="+mn-lt"/>
              </a:rPr>
              <a:t>highlighted some existing needs, including more standardization in our messaging and distribution,  and improved heat thresholds to better protect the health of the NC population during extreme heat events. </a:t>
            </a:r>
          </a:p>
          <a:p>
            <a:pPr marL="0" indent="0">
              <a:buFont typeface="Arial" panose="020B0604020202020204" pitchFamily="34" charset="0"/>
              <a:buNone/>
            </a:pPr>
            <a:r>
              <a:rPr lang="en-US" sz="1100">
                <a:latin typeface="+mn-lt"/>
              </a:rPr>
              <a:t>-Some of this was addressed in 2023 through work with the NC State Climate Office to identify county and season-specific heat index thresholds using historic climate data. But this was time intensive and required our team epidemiologist checking forecast data for each county and issuing alerts to partners. </a:t>
            </a:r>
          </a:p>
          <a:p>
            <a:pPr marL="0" marR="0" lvl="0" indent="0">
              <a:lnSpc>
                <a:spcPct val="107000"/>
              </a:lnSpc>
              <a:spcBef>
                <a:spcPts val="0"/>
              </a:spcBef>
              <a:spcAft>
                <a:spcPts val="0"/>
              </a:spcAft>
              <a:buFont typeface="Symbol" panose="05050102010706020507" pitchFamily="18" charset="2"/>
              <a:buNone/>
            </a:pPr>
            <a:endParaRPr lang="en-US" sz="1100"/>
          </a:p>
        </p:txBody>
      </p:sp>
      <p:sp>
        <p:nvSpPr>
          <p:cNvPr id="4" name="Slide Number Placeholder 3"/>
          <p:cNvSpPr>
            <a:spLocks noGrp="1"/>
          </p:cNvSpPr>
          <p:nvPr>
            <p:ph type="sldNum" sz="quarter" idx="5"/>
          </p:nvPr>
        </p:nvSpPr>
        <p:spPr/>
        <p:txBody>
          <a:bodyPr/>
          <a:lstStyle/>
          <a:p>
            <a:fld id="{2843A220-DD60-4C22-9662-99892D20851D}" type="slidenum">
              <a:rPr lang="en-US" smtClean="0"/>
              <a:t>19</a:t>
            </a:fld>
            <a:endParaRPr lang="en-US"/>
          </a:p>
        </p:txBody>
      </p:sp>
    </p:spTree>
    <p:extLst>
      <p:ext uri="{BB962C8B-B14F-4D97-AF65-F5344CB8AC3E}">
        <p14:creationId xmlns:p14="http://schemas.microsoft.com/office/powerpoint/2010/main" val="19817076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r>
              <a:rPr lang="en-US" sz="1200">
                <a:effectLst/>
                <a:latin typeface="Aptos" panose="020B0004020202020204" pitchFamily="34" charset="0"/>
                <a:ea typeface="PMingLiU" panose="02020500000000000000" pitchFamily="18" charset="-120"/>
                <a:cs typeface="PMingLiU" panose="02020500000000000000" pitchFamily="18" charset="-120"/>
              </a:rPr>
              <a:t>-We want to start our presentation by asking for your participation before we delve into the main content of our program’s work.</a:t>
            </a:r>
          </a:p>
          <a:p>
            <a:pPr marL="0" marR="0"/>
            <a:r>
              <a:rPr lang="en-US" sz="1200">
                <a:effectLst/>
                <a:latin typeface="Aptos" panose="020B0004020202020204" pitchFamily="34" charset="0"/>
                <a:ea typeface="PMingLiU" panose="02020500000000000000" pitchFamily="18" charset="-120"/>
                <a:cs typeface="PMingLiU" panose="02020500000000000000" pitchFamily="18" charset="-120"/>
              </a:rPr>
              <a:t>-Working with the person(s) sitting beside you, we would like you to take three minutes to discuss these two questions: </a:t>
            </a:r>
          </a:p>
          <a:p>
            <a:pPr marL="0" marR="0"/>
            <a:r>
              <a:rPr lang="en-US" sz="1200">
                <a:effectLst/>
                <a:latin typeface="Aptos" panose="020B0004020202020204" pitchFamily="34" charset="0"/>
                <a:ea typeface="PMingLiU" panose="02020500000000000000" pitchFamily="18" charset="-120"/>
                <a:cs typeface="PMingLiU" panose="02020500000000000000" pitchFamily="18" charset="-120"/>
              </a:rPr>
              <a:t>   1. How is extreme heat impacting your region of NC?</a:t>
            </a:r>
          </a:p>
          <a:p>
            <a:pPr marL="0" marR="0"/>
            <a:r>
              <a:rPr lang="en-US" sz="1200">
                <a:effectLst/>
                <a:latin typeface="Aptos" panose="020B0004020202020204" pitchFamily="34" charset="0"/>
                <a:ea typeface="PMingLiU" panose="02020500000000000000" pitchFamily="18" charset="-120"/>
                <a:cs typeface="PMingLiU" panose="02020500000000000000" pitchFamily="18" charset="-120"/>
              </a:rPr>
              <a:t>   2. And second, what heat-related health issues is your community or region experiencing?</a:t>
            </a:r>
          </a:p>
          <a:p>
            <a:pPr marL="0" marR="0"/>
            <a:endParaRPr lang="en-US" sz="1200">
              <a:effectLst/>
              <a:latin typeface="Aptos" panose="020B0004020202020204" pitchFamily="34" charset="0"/>
              <a:ea typeface="PMingLiU" panose="02020500000000000000" pitchFamily="18" charset="-120"/>
              <a:cs typeface="PMingLiU" panose="02020500000000000000" pitchFamily="18" charset="-120"/>
            </a:endParaRPr>
          </a:p>
          <a:p>
            <a:pPr marL="0" marR="0"/>
            <a:r>
              <a:rPr lang="en-US" sz="1200">
                <a:effectLst/>
                <a:latin typeface="Aptos" panose="020B0004020202020204" pitchFamily="34" charset="0"/>
                <a:ea typeface="PMingLiU" panose="02020500000000000000" pitchFamily="18" charset="-120"/>
                <a:cs typeface="PMingLiU" panose="02020500000000000000" pitchFamily="18" charset="-120"/>
              </a:rPr>
              <a:t>We will ask a few people to share what you discussed. </a:t>
            </a:r>
          </a:p>
          <a:p>
            <a:pPr marL="0" marR="0"/>
            <a:endParaRPr lang="en-US" sz="1100">
              <a:effectLst/>
              <a:highlight>
                <a:srgbClr val="FFFF00"/>
              </a:highlight>
              <a:latin typeface="Aptos" panose="020B0004020202020204" pitchFamily="34" charset="0"/>
              <a:ea typeface="PMingLiU" panose="02020500000000000000" pitchFamily="18" charset="-120"/>
              <a:cs typeface="PMingLiU" panose="02020500000000000000" pitchFamily="18" charset="-120"/>
            </a:endParaRPr>
          </a:p>
          <a:p>
            <a:pPr marL="0" marR="0"/>
            <a:endParaRPr lang="en-US" sz="1100">
              <a:effectLst/>
              <a:latin typeface="Aptos" panose="020B0004020202020204" pitchFamily="34" charset="0"/>
              <a:ea typeface="PMingLiU" panose="02020500000000000000" pitchFamily="18" charset="-120"/>
              <a:cs typeface="PMingLiU" panose="02020500000000000000" pitchFamily="18" charset="-120"/>
            </a:endParaRPr>
          </a:p>
          <a:p>
            <a:pPr marL="0" marR="0"/>
            <a:endParaRPr lang="en-US" sz="1000">
              <a:effectLst/>
              <a:latin typeface="Aptos" panose="020B0004020202020204" pitchFamily="34" charset="0"/>
              <a:ea typeface="PMingLiU" panose="02020500000000000000" pitchFamily="18" charset="-120"/>
              <a:cs typeface="PMingLiU" panose="02020500000000000000" pitchFamily="18" charset="-120"/>
            </a:endParaRPr>
          </a:p>
          <a:p>
            <a:pPr marL="0" marR="0"/>
            <a:endParaRPr lang="en-US" sz="1000">
              <a:effectLst/>
              <a:latin typeface="Aptos" panose="020B0004020202020204" pitchFamily="34" charset="0"/>
              <a:ea typeface="PMingLiU" panose="02020500000000000000" pitchFamily="18" charset="-120"/>
              <a:cs typeface="PMingLiU" panose="02020500000000000000" pitchFamily="18" charset="-120"/>
            </a:endParaRPr>
          </a:p>
          <a:p>
            <a:pPr marL="0" marR="0"/>
            <a:endParaRPr lang="en-US" sz="1000">
              <a:effectLst/>
              <a:latin typeface="Aptos" panose="020B0004020202020204" pitchFamily="34" charset="0"/>
              <a:ea typeface="PMingLiU" panose="02020500000000000000" pitchFamily="18" charset="-120"/>
              <a:cs typeface="PMingLiU" panose="02020500000000000000" pitchFamily="18" charset="-120"/>
            </a:endParaRPr>
          </a:p>
          <a:p>
            <a:pPr marL="0" marR="0"/>
            <a:endParaRPr lang="en-US" sz="1000">
              <a:effectLst/>
              <a:latin typeface="Aptos" panose="020B0004020202020204" pitchFamily="34" charset="0"/>
              <a:ea typeface="PMingLiU" panose="02020500000000000000" pitchFamily="18" charset="-120"/>
              <a:cs typeface="PMingLiU" panose="02020500000000000000" pitchFamily="18" charset="-120"/>
            </a:endParaRPr>
          </a:p>
        </p:txBody>
      </p:sp>
      <p:sp>
        <p:nvSpPr>
          <p:cNvPr id="4" name="Slide Number Placeholder 3"/>
          <p:cNvSpPr>
            <a:spLocks noGrp="1"/>
          </p:cNvSpPr>
          <p:nvPr>
            <p:ph type="sldNum" sz="quarter" idx="5"/>
          </p:nvPr>
        </p:nvSpPr>
        <p:spPr/>
        <p:txBody>
          <a:bodyPr/>
          <a:lstStyle/>
          <a:p>
            <a:fld id="{2843A220-DD60-4C22-9662-99892D20851D}" type="slidenum">
              <a:rPr lang="en-US" smtClean="0"/>
              <a:t>2</a:t>
            </a:fld>
            <a:endParaRPr lang="en-US"/>
          </a:p>
        </p:txBody>
      </p:sp>
    </p:spTree>
    <p:extLst>
      <p:ext uri="{BB962C8B-B14F-4D97-AF65-F5344CB8AC3E}">
        <p14:creationId xmlns:p14="http://schemas.microsoft.com/office/powerpoint/2010/main" val="394493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a:t>-In 2024, we were able to make huge improvements to our system.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t>-First, we worked with the NC State Climate Office to automate </a:t>
            </a:r>
            <a:r>
              <a:rPr lang="en-US" sz="1100" b="0"/>
              <a:t>our forecasting using the National Weather Service application programming interface (or API) to pull in weather indicators of interest.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a:t>-Second, we worked with the State Climate Office and Duke University’s Heat Policy Innovation Hub to identify health-based heat index thresholds for the 2024 heat season, and incorporated these new thresholds into our alert system.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a:t>-Prior to the changes, we checked the forecasts manually and sent alerts to specific partners in specific counties, including Sustainable Sandhills, Manos Unidas, Hoke County Emergency Management, the Health Departments in Hoke, Robeson, and Scotland Counties, and Coharie tribal leaders.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b="0"/>
              <a:t>-</a:t>
            </a:r>
            <a:r>
              <a:rPr lang="en-US" sz="1100"/>
              <a:t>These changes drastically improved our efficiency, allowing us to expand the HHAS to all counties statewide, accommodating anyone wanting to sign up.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t>-Partners then share this information through a variety of communication channels, including social media, WhatsApp, radio announcements, and email. Their goal is to reach people who are themselves vulnerable to, or who work with people who are vulnerable to, heat related illness. These include community health workers, mobile home park managers, farmworker clinic staff, coaches, and others.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100"/>
          </a:p>
        </p:txBody>
      </p:sp>
      <p:sp>
        <p:nvSpPr>
          <p:cNvPr id="4" name="Slide Number Placeholder 3"/>
          <p:cNvSpPr>
            <a:spLocks noGrp="1"/>
          </p:cNvSpPr>
          <p:nvPr>
            <p:ph type="sldNum" sz="quarter" idx="5"/>
          </p:nvPr>
        </p:nvSpPr>
        <p:spPr/>
        <p:txBody>
          <a:bodyPr/>
          <a:lstStyle/>
          <a:p>
            <a:fld id="{DBCC7D24-0DC9-4E9C-89C0-35D79A09D337}" type="slidenum">
              <a:rPr lang="en-US" smtClean="0"/>
              <a:t>20</a:t>
            </a:fld>
            <a:endParaRPr lang="en-US"/>
          </a:p>
        </p:txBody>
      </p:sp>
    </p:spTree>
    <p:extLst>
      <p:ext uri="{BB962C8B-B14F-4D97-AF65-F5344CB8AC3E}">
        <p14:creationId xmlns:p14="http://schemas.microsoft.com/office/powerpoint/2010/main" val="36697420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wanted to briefly share a table showing the different regions we use and the heat index thresholds.</a:t>
            </a:r>
          </a:p>
          <a:p>
            <a:r>
              <a:rPr lang="en-US"/>
              <a:t>-Our team leveraged the expertise of Dr. Jordan Clark, a climatologist from the Duke Heat Policy Innovation Hub to reclassify some counties to different NC DETECT regions to better capture the health risks associated with extreme heat in those counties by assigning them a different heat index threshold.</a:t>
            </a:r>
          </a:p>
          <a:p>
            <a:r>
              <a:rPr lang="en-US"/>
              <a:t>-Dr. Clark is currently investigating seasonality for our HHAS, which would entail creating thresholds for different periods of the heat season. This would help account for acclimatization to heat that occurs as the summer progresses. </a:t>
            </a:r>
          </a:p>
        </p:txBody>
      </p:sp>
      <p:sp>
        <p:nvSpPr>
          <p:cNvPr id="4" name="Slide Number Placeholder 3"/>
          <p:cNvSpPr>
            <a:spLocks noGrp="1"/>
          </p:cNvSpPr>
          <p:nvPr>
            <p:ph type="sldNum" sz="quarter" idx="5"/>
          </p:nvPr>
        </p:nvSpPr>
        <p:spPr/>
        <p:txBody>
          <a:bodyPr/>
          <a:lstStyle/>
          <a:p>
            <a:fld id="{2843A220-DD60-4C22-9662-99892D20851D}" type="slidenum">
              <a:rPr lang="en-US" smtClean="0"/>
              <a:t>21</a:t>
            </a:fld>
            <a:endParaRPr lang="en-US"/>
          </a:p>
        </p:txBody>
      </p:sp>
    </p:spTree>
    <p:extLst>
      <p:ext uri="{BB962C8B-B14F-4D97-AF65-F5344CB8AC3E}">
        <p14:creationId xmlns:p14="http://schemas.microsoft.com/office/powerpoint/2010/main" val="2193857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an example of the information our partners receive from us when there is a heat alert. We provide social media image templates that they can use, which is shown on the left. We also have template messaging that partners can use in their social media posts. Two examples of these messages are shown on the right. We have most of these messages available in English and Spanish.</a:t>
            </a:r>
          </a:p>
        </p:txBody>
      </p:sp>
      <p:sp>
        <p:nvSpPr>
          <p:cNvPr id="4" name="Slide Number Placeholder 3"/>
          <p:cNvSpPr>
            <a:spLocks noGrp="1"/>
          </p:cNvSpPr>
          <p:nvPr>
            <p:ph type="sldNum" sz="quarter" idx="5"/>
          </p:nvPr>
        </p:nvSpPr>
        <p:spPr/>
        <p:txBody>
          <a:bodyPr/>
          <a:lstStyle/>
          <a:p>
            <a:fld id="{2843A220-DD60-4C22-9662-99892D20851D}" type="slidenum">
              <a:rPr lang="en-US" smtClean="0"/>
              <a:t>22</a:t>
            </a:fld>
            <a:endParaRPr lang="en-US"/>
          </a:p>
        </p:txBody>
      </p:sp>
    </p:spTree>
    <p:extLst>
      <p:ext uri="{BB962C8B-B14F-4D97-AF65-F5344CB8AC3E}">
        <p14:creationId xmlns:p14="http://schemas.microsoft.com/office/powerpoint/2010/main" val="38847060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second adaptation action is the monitoring of heat-related illness during the heat season each year. The goal of this surveillance is to provide timely public health information about HRI statewide, and regionally.</a:t>
            </a:r>
          </a:p>
          <a:p>
            <a:endParaRPr lang="en-US"/>
          </a:p>
        </p:txBody>
      </p:sp>
      <p:sp>
        <p:nvSpPr>
          <p:cNvPr id="4" name="Slide Number Placeholder 3"/>
          <p:cNvSpPr>
            <a:spLocks noGrp="1"/>
          </p:cNvSpPr>
          <p:nvPr>
            <p:ph type="sldNum" sz="quarter" idx="5"/>
          </p:nvPr>
        </p:nvSpPr>
        <p:spPr/>
        <p:txBody>
          <a:bodyPr/>
          <a:lstStyle/>
          <a:p>
            <a:fld id="{DBCC7D24-0DC9-4E9C-89C0-35D79A09D337}" type="slidenum">
              <a:rPr lang="en-US" smtClean="0"/>
              <a:t>23</a:t>
            </a:fld>
            <a:endParaRPr lang="en-US"/>
          </a:p>
        </p:txBody>
      </p:sp>
    </p:spTree>
    <p:extLst>
      <p:ext uri="{BB962C8B-B14F-4D97-AF65-F5344CB8AC3E}">
        <p14:creationId xmlns:p14="http://schemas.microsoft.com/office/powerpoint/2010/main" val="5754094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24</a:t>
            </a:fld>
            <a:endParaRPr lang="en-US"/>
          </a:p>
        </p:txBody>
      </p:sp>
    </p:spTree>
    <p:extLst>
      <p:ext uri="{BB962C8B-B14F-4D97-AF65-F5344CB8AC3E}">
        <p14:creationId xmlns:p14="http://schemas.microsoft.com/office/powerpoint/2010/main" val="2464118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were 4,688 heat-related illness ED visits in the summer of 2024, making of 0.22% of total ED visits. </a:t>
            </a:r>
          </a:p>
          <a:p>
            <a:r>
              <a:rPr lang="en-US"/>
              <a:t>-Of the HRI ED visits, 2,873 had diagnosis codes available to assess severity. </a:t>
            </a:r>
          </a:p>
        </p:txBody>
      </p:sp>
      <p:sp>
        <p:nvSpPr>
          <p:cNvPr id="4" name="Slide Number Placeholder 3"/>
          <p:cNvSpPr>
            <a:spLocks noGrp="1"/>
          </p:cNvSpPr>
          <p:nvPr>
            <p:ph type="sldNum" sz="quarter" idx="5"/>
          </p:nvPr>
        </p:nvSpPr>
        <p:spPr/>
        <p:txBody>
          <a:bodyPr/>
          <a:lstStyle/>
          <a:p>
            <a:fld id="{2843A220-DD60-4C22-9662-99892D20851D}" type="slidenum">
              <a:rPr lang="en-US" smtClean="0"/>
              <a:t>25</a:t>
            </a:fld>
            <a:endParaRPr lang="en-US"/>
          </a:p>
        </p:txBody>
      </p:sp>
    </p:spTree>
    <p:extLst>
      <p:ext uri="{BB962C8B-B14F-4D97-AF65-F5344CB8AC3E}">
        <p14:creationId xmlns:p14="http://schemas.microsoft.com/office/powerpoint/2010/main" val="218720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-For the latest heat season, we have incorporated feedback from an internal evaluation to make important changes to our surveillance system. This has included stratifying the HRI rate by additional risk groups and by displaying rates at a more granular spatial scale. Our surveillance reports now include data not just at the statewide-level, but also for each of the seven NC DETECT Regions.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-Each week during the heat season, our epidemiologist analyses HRI data, produces a weekly surveillance report, and this is posted to our Climate and Health webpage and shared with partners. </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26</a:t>
            </a:fld>
            <a:endParaRPr lang="en-US"/>
          </a:p>
        </p:txBody>
      </p:sp>
    </p:spTree>
    <p:extLst>
      <p:ext uri="{BB962C8B-B14F-4D97-AF65-F5344CB8AC3E}">
        <p14:creationId xmlns:p14="http://schemas.microsoft.com/office/powerpoint/2010/main" val="3363518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A9AC65-F02A-1CD0-BB92-A37D3C7E6E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38222A-1441-DFAA-25A0-498C173DAF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BA95CF5-3AA2-9452-C644-CA2170FF57C1}"/>
              </a:ext>
            </a:extLst>
          </p:cNvPr>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lang="en-US" sz="1100" b="0" i="0" u="none" strike="noStrike">
                <a:solidFill>
                  <a:srgbClr val="FF0000"/>
                </a:solidFill>
                <a:effectLst/>
                <a:latin typeface="+mn-lt"/>
              </a:rPr>
              <a:t>-If you receive our HRI weekly surveillance reports, you’ll recognize graphs like the one here. This figure summarizes emergency department visits for heat related illness during this year’s heat season, from May 1st to September 30, 2024.</a:t>
            </a:r>
            <a:r>
              <a:rPr lang="en-US" sz="1100" b="0" i="0">
                <a:solidFill>
                  <a:srgbClr val="FF0000"/>
                </a:solidFill>
                <a:effectLst/>
                <a:latin typeface="+mn-lt"/>
              </a:rPr>
              <a:t>​ Note that the count of daily ED visits (in blue) is across all NC DETECT Regions, while the daily max temperature (in red) is a reading of the maximum heat index as measured at the RDU airport. </a:t>
            </a:r>
          </a:p>
          <a:p>
            <a:pPr algn="l" rtl="0" fontAlgn="base">
              <a:buFont typeface="Arial" panose="020B0604020202020204" pitchFamily="34" charset="0"/>
              <a:buNone/>
            </a:pPr>
            <a:r>
              <a:rPr lang="en-US" sz="1100" b="0" i="0" u="none" strike="noStrike">
                <a:solidFill>
                  <a:srgbClr val="FF0000"/>
                </a:solidFill>
                <a:effectLst/>
                <a:latin typeface="+mn-lt"/>
              </a:rPr>
              <a:t>-You can see here that the count of daily ED visits in blue is generally higher when the heat index in red is also higher.  </a:t>
            </a:r>
            <a:endParaRPr lang="en-US" sz="1100">
              <a:latin typeface="+mn-lt"/>
            </a:endParaRPr>
          </a:p>
        </p:txBody>
      </p:sp>
      <p:sp>
        <p:nvSpPr>
          <p:cNvPr id="4" name="Slide Number Placeholder 3">
            <a:extLst>
              <a:ext uri="{FF2B5EF4-FFF2-40B4-BE49-F238E27FC236}">
                <a16:creationId xmlns:a16="http://schemas.microsoft.com/office/drawing/2014/main" id="{0DD8AF4D-C4DF-3491-3FD0-2138394D489D}"/>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72667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team has worked to translate these raw counts to average weekly rates of HRI ED visits per 100,000 population. We are using rates as they account for population differences, allowing us to better compare counties with vastly different populations at risk. </a:t>
            </a:r>
          </a:p>
          <a:p>
            <a:r>
              <a:rPr lang="en-US"/>
              <a:t>-In this map, which covers the entire 2024 heat season, the darker red color signifies an avg. weekly rate above </a:t>
            </a:r>
            <a:r>
              <a:rPr lang="es-MX"/>
              <a:t>2.</a:t>
            </a:r>
            <a:r>
              <a:rPr lang="en-US"/>
              <a:t>5 HRI ED visits per 100,000 population. We saw our highest weekly rates in Bertie County, at 5.37 per 100,000 and Richmond County at 5.14 per 100,000, while Hyde County did not have any ED visits for HRI this past summer. Note that Mainland Hyde does not have any hospitals, and a population of only 4,600. </a:t>
            </a:r>
          </a:p>
          <a:p>
            <a:r>
              <a:rPr lang="en-US"/>
              <a:t>-Visits are sorted by patient county of residence instead of the hospital location. </a:t>
            </a:r>
          </a:p>
        </p:txBody>
      </p:sp>
      <p:sp>
        <p:nvSpPr>
          <p:cNvPr id="4" name="Slide Number Placeholder 3"/>
          <p:cNvSpPr>
            <a:spLocks noGrp="1"/>
          </p:cNvSpPr>
          <p:nvPr>
            <p:ph type="sldNum" sz="quarter" idx="5"/>
          </p:nvPr>
        </p:nvSpPr>
        <p:spPr/>
        <p:txBody>
          <a:bodyPr/>
          <a:lstStyle/>
          <a:p>
            <a:fld id="{2843A220-DD60-4C22-9662-99892D20851D}" type="slidenum">
              <a:rPr lang="en-US" smtClean="0"/>
              <a:t>28</a:t>
            </a:fld>
            <a:endParaRPr lang="en-US"/>
          </a:p>
        </p:txBody>
      </p:sp>
    </p:spTree>
    <p:extLst>
      <p:ext uri="{BB962C8B-B14F-4D97-AF65-F5344CB8AC3E}">
        <p14:creationId xmlns:p14="http://schemas.microsoft.com/office/powerpoint/2010/main" val="13975115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BE98A-A5E5-77D5-767C-4A3DC68C90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F7BA4-B15D-CDCD-D6BB-FB729BDEA2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473157-251D-07C1-B133-E324893D019B}"/>
              </a:ext>
            </a:extLst>
          </p:cNvPr>
          <p:cNvSpPr>
            <a:spLocks noGrp="1"/>
          </p:cNvSpPr>
          <p:nvPr>
            <p:ph type="body" idx="1"/>
          </p:nvPr>
        </p:nvSpPr>
        <p:spPr/>
        <p:txBody>
          <a:bodyPr/>
          <a:lstStyle/>
          <a:p>
            <a:pPr algn="l" rtl="0" fontAlgn="base">
              <a:buFont typeface="Arial" panose="020B0604020202020204" pitchFamily="34" charset="0"/>
              <a:buNone/>
            </a:pPr>
            <a:r>
              <a:rPr lang="en-US" sz="1100" b="0" i="0" u="none" strike="noStrike">
                <a:solidFill>
                  <a:srgbClr val="FF0000"/>
                </a:solidFill>
                <a:effectLst/>
                <a:latin typeface="Calibri" panose="020F0502020204030204" pitchFamily="34" charset="0"/>
              </a:rPr>
              <a:t>-So how did this year’s heat season compare to previous years? Compared to an average of the 2019 to 2023 seasons, depicted in blue, we see that the 2024 heat season (in red) had a higher avg weekly rate in HRI-related ED visits in late June and early July. Additionally, there were some slight peaks in the avg weekly rate in August, but otherwise we have not seen substantial increases. </a:t>
            </a:r>
          </a:p>
          <a:p>
            <a:pPr algn="l" rtl="0" fontAlgn="base">
              <a:buFont typeface="Arial" panose="020B0604020202020204" pitchFamily="34" charset="0"/>
              <a:buNone/>
            </a:pPr>
            <a:endParaRPr lang="en-US" sz="1100" b="0" i="0" u="none" strike="noStrike">
              <a:solidFill>
                <a:srgbClr val="FF0000"/>
              </a:solidFill>
              <a:effectLst/>
              <a:latin typeface="Calibri" panose="020F0502020204030204" pitchFamily="34" charset="0"/>
            </a:endParaRPr>
          </a:p>
        </p:txBody>
      </p:sp>
      <p:sp>
        <p:nvSpPr>
          <p:cNvPr id="4" name="Slide Number Placeholder 3">
            <a:extLst>
              <a:ext uri="{FF2B5EF4-FFF2-40B4-BE49-F238E27FC236}">
                <a16:creationId xmlns:a16="http://schemas.microsoft.com/office/drawing/2014/main" id="{E0E807EE-F85C-9F09-018C-F38FC486BEB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BCC7D24-0DC9-4E9C-89C0-35D79A09D337}"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93279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100"/>
              <a:t>-Thank you for sharing how extreme heat is affecting your region. Before I delve into how our program is working to address extreme heat specifically, I want to first touch briefly on climate change projections for other climate hazards in the state.</a:t>
            </a:r>
          </a:p>
          <a:p>
            <a:pPr marL="0" indent="0">
              <a:buFont typeface="Arial" panose="020B0604020202020204" pitchFamily="34" charset="0"/>
              <a:buNone/>
            </a:pPr>
            <a:r>
              <a:rPr lang="en-US" sz="1100"/>
              <a:t>-According to the North Carolina State Climate Office, it is virtually certain we will have continued sea level rise and very likely summer heat index values will increase.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a:latin typeface="+mn-lt"/>
              </a:rPr>
              <a:t>-</a:t>
            </a:r>
            <a:r>
              <a:rPr lang="en-US" sz="1100">
                <a:effectLst/>
                <a:latin typeface="+mn-lt"/>
                <a:ea typeface="Aptos" panose="020B0004020202020204" pitchFamily="34" charset="0"/>
                <a:cs typeface="Aptos" panose="020B0004020202020204" pitchFamily="34" charset="0"/>
              </a:rPr>
              <a:t>We also expect increases in total annual precipitation and increases in flooding, more intense hurricane, and more severe droughts. </a:t>
            </a:r>
            <a:endParaRPr lang="en-US" sz="1100">
              <a:effectLst/>
              <a:latin typeface="+mn-lt"/>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100"/>
          </a:p>
          <a:p>
            <a:pPr marL="0" indent="0">
              <a:buFont typeface="Arial" panose="020B0604020202020204" pitchFamily="34" charset="0"/>
              <a:buNone/>
            </a:pPr>
            <a:r>
              <a:rPr lang="en-US" sz="1100"/>
              <a:t>-We are already observing some of these climate changes in the state, and we need to continue to assess how they can affect human health and what actions can be taken to mitigate their impacts on public health. </a:t>
            </a:r>
          </a:p>
        </p:txBody>
      </p:sp>
      <p:sp>
        <p:nvSpPr>
          <p:cNvPr id="4" name="Slide Number Placeholder 3"/>
          <p:cNvSpPr>
            <a:spLocks noGrp="1"/>
          </p:cNvSpPr>
          <p:nvPr>
            <p:ph type="sldNum" sz="quarter" idx="5"/>
          </p:nvPr>
        </p:nvSpPr>
        <p:spPr/>
        <p:txBody>
          <a:bodyPr/>
          <a:lstStyle/>
          <a:p>
            <a:fld id="{DBCC7D24-0DC9-4E9C-89C0-35D79A09D337}" type="slidenum">
              <a:rPr lang="en-US" smtClean="0"/>
              <a:t>3</a:t>
            </a:fld>
            <a:endParaRPr lang="en-US"/>
          </a:p>
        </p:txBody>
      </p:sp>
    </p:spTree>
    <p:extLst>
      <p:ext uri="{BB962C8B-B14F-4D97-AF65-F5344CB8AC3E}">
        <p14:creationId xmlns:p14="http://schemas.microsoft.com/office/powerpoint/2010/main" val="10393793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that you’ve heard about our heat health alert system and our heat-related illness surveillance, I want to share some information about new and upcoming projects our Climate and Health Program has been undertaking to address climate hazards like extreme heat.</a:t>
            </a:r>
          </a:p>
          <a:p>
            <a:endParaRPr lang="en-US" b="1"/>
          </a:p>
        </p:txBody>
      </p:sp>
      <p:sp>
        <p:nvSpPr>
          <p:cNvPr id="4" name="Slide Number Placeholder 3"/>
          <p:cNvSpPr>
            <a:spLocks noGrp="1"/>
          </p:cNvSpPr>
          <p:nvPr>
            <p:ph type="sldNum" sz="quarter" idx="5"/>
          </p:nvPr>
        </p:nvSpPr>
        <p:spPr/>
        <p:txBody>
          <a:bodyPr/>
          <a:lstStyle/>
          <a:p>
            <a:fld id="{2843A220-DD60-4C22-9662-99892D20851D}" type="slidenum">
              <a:rPr lang="en-US" smtClean="0"/>
              <a:t>30</a:t>
            </a:fld>
            <a:endParaRPr lang="en-US"/>
          </a:p>
        </p:txBody>
      </p:sp>
    </p:spTree>
    <p:extLst>
      <p:ext uri="{BB962C8B-B14F-4D97-AF65-F5344CB8AC3E}">
        <p14:creationId xmlns:p14="http://schemas.microsoft.com/office/powerpoint/2010/main" val="229695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a:latin typeface="+mn-lt"/>
              </a:rPr>
              <a:t>-Our program is continuing its partnership with the </a:t>
            </a:r>
            <a:r>
              <a:rPr lang="en-US" sz="1100">
                <a:effectLst/>
                <a:latin typeface="+mn-lt"/>
                <a:ea typeface="Calibri" panose="020F0502020204030204" pitchFamily="34" charset="0"/>
              </a:rPr>
              <a:t>NCDHHS Office of Rural Health’s Farmworker Health Program and the Rural Health Group, Inc. to protect farmworkers from the impacts of extreme heat. We have developed educational materials for a heat health training for clinicians who provide services to farmworkers. </a:t>
            </a:r>
          </a:p>
          <a:p>
            <a:r>
              <a:rPr lang="en-US" sz="1100">
                <a:effectLst/>
                <a:latin typeface="+mn-lt"/>
                <a:ea typeface="Calibri" panose="020F0502020204030204" pitchFamily="34" charset="0"/>
              </a:rPr>
              <a:t>-The training provides a background on heat-related illnesses and information for clinicians to educate patients on heat risk factors, ways to acclimate to the heat, and preventative strategies. </a:t>
            </a:r>
          </a:p>
          <a:p>
            <a:r>
              <a:rPr lang="en-US" sz="1100">
                <a:effectLst/>
                <a:latin typeface="+mn-lt"/>
                <a:ea typeface="Calibri" panose="020F0502020204030204" pitchFamily="34" charset="0"/>
              </a:rPr>
              <a:t>-We have additionally included information on medications that can increase susceptibility to heat illness, to ensure clinicians are aware of these concerns.</a:t>
            </a:r>
          </a:p>
          <a:p>
            <a:r>
              <a:rPr lang="en-US" sz="1100">
                <a:effectLst/>
                <a:latin typeface="+mn-lt"/>
                <a:ea typeface="Calibri" panose="020F0502020204030204" pitchFamily="34" charset="0"/>
              </a:rPr>
              <a:t>-Finally, we cover the role of community health workers in promoting farmworker health and the diagnosis codes to appropriately report on incidence of HRI so this is recorded in the medical record. </a:t>
            </a:r>
          </a:p>
          <a:p>
            <a:endParaRPr lang="en-US" sz="1100">
              <a:effectLst/>
              <a:latin typeface="+mn-lt"/>
              <a:ea typeface="Calibri" panose="020F0502020204030204" pitchFamily="34" charset="0"/>
            </a:endParaRPr>
          </a:p>
          <a:p>
            <a:r>
              <a:rPr lang="en-US" sz="1100">
                <a:effectLst/>
                <a:latin typeface="+mn-lt"/>
                <a:ea typeface="Calibri" panose="020F0502020204030204" pitchFamily="34" charset="0"/>
              </a:rPr>
              <a:t>-Once we have finalized the training materials with the Farmworker Health Program, we will work with them to set up trainings with several identified clinics serving this farmworker population. </a:t>
            </a:r>
          </a:p>
          <a:p>
            <a:r>
              <a:rPr lang="en-US" sz="1100">
                <a:effectLst/>
                <a:latin typeface="+mn-lt"/>
                <a:ea typeface="Calibri" panose="020F0502020204030204" pitchFamily="34" charset="0"/>
              </a:rPr>
              <a:t>-We are combining this training with additional resources, including printed educational materials and promotional materials, including water bottles, cooling shirt and towels, and electrolyte packets. </a:t>
            </a:r>
          </a:p>
          <a:p>
            <a:r>
              <a:rPr lang="en-US" sz="1100">
                <a:effectLst/>
                <a:latin typeface="+mn-lt"/>
                <a:ea typeface="Calibri" panose="020F0502020204030204" pitchFamily="34" charset="0"/>
              </a:rPr>
              <a:t>-Last year our program was able to provide high velocity fans for farmworkers to cool their kitchens, bedrooms, and living rooms, and we hope to do so again this year after receiving very positive feedback as to the relief these fans provided during the summer months. </a:t>
            </a:r>
          </a:p>
          <a:p>
            <a:endParaRPr lang="en-US" sz="1100">
              <a:latin typeface="+mn-lt"/>
            </a:endParaRPr>
          </a:p>
        </p:txBody>
      </p:sp>
      <p:sp>
        <p:nvSpPr>
          <p:cNvPr id="4" name="Slide Number Placeholder 3"/>
          <p:cNvSpPr>
            <a:spLocks noGrp="1"/>
          </p:cNvSpPr>
          <p:nvPr>
            <p:ph type="sldNum" sz="quarter" idx="5"/>
          </p:nvPr>
        </p:nvSpPr>
        <p:spPr/>
        <p:txBody>
          <a:bodyPr/>
          <a:lstStyle/>
          <a:p>
            <a:fld id="{2843A220-DD60-4C22-9662-99892D20851D}" type="slidenum">
              <a:rPr lang="en-US" smtClean="0"/>
              <a:t>31</a:t>
            </a:fld>
            <a:endParaRPr lang="en-US"/>
          </a:p>
        </p:txBody>
      </p:sp>
    </p:spTree>
    <p:extLst>
      <p:ext uri="{BB962C8B-B14F-4D97-AF65-F5344CB8AC3E}">
        <p14:creationId xmlns:p14="http://schemas.microsoft.com/office/powerpoint/2010/main" val="74891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nSpc>
                <a:spcPct val="150000"/>
              </a:lnSpc>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-In November 2024, we brought on a new eastern NC Climate Adaptation Coordinator, Dee Lipumano, as a temporary employee to support on-the-ground efforts of the Climate and Health Program in the Sandhills region of Southeastern NC. The Coordinator has been supporting the implementation of the heat health alert system for the 2025 season by setting up meetings with Local Health Departments and other local agencies. </a:t>
            </a:r>
            <a:endParaRPr lang="en-US" sz="1200">
              <a:effectLst/>
              <a:latin typeface="Calibri" panose="020F0502020204030204" pitchFamily="34" charset="0"/>
              <a:ea typeface="Calibri" panose="020F0502020204030204" pitchFamily="34" charset="0"/>
            </a:endParaRPr>
          </a:p>
          <a:p>
            <a:pPr marL="0" marR="0" lvl="0" indent="0">
              <a:lnSpc>
                <a:spcPct val="150000"/>
              </a:lnSpc>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-Additionally, the Coordinator has been supporting our Program to develop artwork </a:t>
            </a:r>
            <a:r>
              <a:rPr lang="en-US" sz="1200">
                <a:effectLst/>
                <a:latin typeface="Calibri" panose="020F0502020204030204" pitchFamily="34" charset="0"/>
                <a:ea typeface="Calibri" panose="020F0502020204030204" pitchFamily="34" charset="0"/>
              </a:rPr>
              <a:t> </a:t>
            </a:r>
            <a:r>
              <a:rPr lang="en-US" sz="1200">
                <a:effectLst/>
                <a:latin typeface="Calibri" panose="020F0502020204030204" pitchFamily="34" charset="0"/>
                <a:ea typeface="Calibri" panose="020F0502020204030204" pitchFamily="34" charset="0"/>
                <a:cs typeface="Calibri" panose="020F0502020204030204" pitchFamily="34" charset="0"/>
              </a:rPr>
              <a:t>for promotional materials and training materials to be used for our heat health training for clinicians, in partnership with farmworker organizations and clinics</a:t>
            </a:r>
          </a:p>
          <a:p>
            <a:pPr marL="0" marR="0" lvl="0" indent="0">
              <a:lnSpc>
                <a:spcPct val="150000"/>
              </a:lnSpc>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-She will be promoting our program’s work by tabling at Fayetteville’s Earth Day Festival, which is being organized by our partners at Sustainable Sandhills. </a:t>
            </a:r>
          </a:p>
          <a:p>
            <a:pPr marL="0" marR="0" lvl="0" indent="0">
              <a:lnSpc>
                <a:spcPct val="150000"/>
              </a:lnSpc>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-We are planning for the Coordinator to introduce more of our work, including a wildfire smoke and health lesson plan into schools and with community organizations in the region. </a:t>
            </a:r>
          </a:p>
          <a:p>
            <a:pPr marL="0" marR="0" lvl="0" indent="0">
              <a:lnSpc>
                <a:spcPct val="150000"/>
              </a:lnSpc>
              <a:buFont typeface="Symbol" panose="05050102010706020507" pitchFamily="18" charset="2"/>
              <a:buNone/>
            </a:pPr>
            <a:r>
              <a:rPr lang="en-US" sz="1200">
                <a:effectLst/>
                <a:latin typeface="Calibri" panose="020F0502020204030204" pitchFamily="34" charset="0"/>
                <a:ea typeface="Calibri" panose="020F0502020204030204" pitchFamily="34" charset="0"/>
                <a:cs typeface="Calibri" panose="020F0502020204030204" pitchFamily="34" charset="0"/>
              </a:rPr>
              <a:t>-If you are a representative from the Sandhills region and are interested in partnering with us to promote this work, please reach out to our team. </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32</a:t>
            </a:fld>
            <a:endParaRPr lang="en-US"/>
          </a:p>
        </p:txBody>
      </p:sp>
    </p:spTree>
    <p:extLst>
      <p:ext uri="{BB962C8B-B14F-4D97-AF65-F5344CB8AC3E}">
        <p14:creationId xmlns:p14="http://schemas.microsoft.com/office/powerpoint/2010/main" val="26388164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-The team has worked with our GIS Analyst from the Environmental Public Health Tracking Program in the Branch to create a Climate Impact Compendium, which includes story maps and an interactive tool to explore local climate hazards including extreme heat, flooding, and wildfire and air quality.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-Within each hazard’s section there are data dashboards, maps, and accompanying text covering climate-related health outcomes, the local burden of climate-sensitive health conditions, and socio-demographic characteristics that contribute to adaptive capacity.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t>-Our branch is finishing formatting on the Climate Impact Compendium, but we are working to have this publicly available on our branch webpage later in the summer.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33</a:t>
            </a:fld>
            <a:endParaRPr lang="en-US"/>
          </a:p>
        </p:txBody>
      </p:sp>
    </p:spTree>
    <p:extLst>
      <p:ext uri="{BB962C8B-B14F-4D97-AF65-F5344CB8AC3E}">
        <p14:creationId xmlns:p14="http://schemas.microsoft.com/office/powerpoint/2010/main" val="968893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is an example screenshot of a map from the Climate Impact Compendium dashboard on “projected heat exposure.” </a:t>
            </a:r>
          </a:p>
          <a:p>
            <a:r>
              <a:rPr lang="en-US"/>
              <a:t>-For this measure, users can select different emission scenarios and projected time periods. Data is displayed at the county level, and users will be able to click on a specific county to receive more detailed information.</a:t>
            </a:r>
          </a:p>
          <a:p>
            <a:r>
              <a:rPr lang="en-US"/>
              <a:t>-On the left we include the text for our </a:t>
            </a:r>
            <a:r>
              <a:rPr lang="en-US" err="1"/>
              <a:t>StoryMap</a:t>
            </a:r>
            <a:r>
              <a:rPr lang="en-US"/>
              <a:t>. Users can scroll down through the </a:t>
            </a:r>
            <a:r>
              <a:rPr lang="en-US" err="1"/>
              <a:t>StoryMap</a:t>
            </a:r>
            <a:r>
              <a:rPr lang="en-US"/>
              <a:t> and read about the hazards and data while using the dashboards.</a:t>
            </a:r>
          </a:p>
          <a:p>
            <a:r>
              <a:rPr lang="en-US"/>
              <a:t>-We hope this will be a useful tool for anyone wanting to quickly access data on climate hazards and health impacts in North Carolina. </a:t>
            </a:r>
          </a:p>
        </p:txBody>
      </p:sp>
      <p:sp>
        <p:nvSpPr>
          <p:cNvPr id="4" name="Slide Number Placeholder 3"/>
          <p:cNvSpPr>
            <a:spLocks noGrp="1"/>
          </p:cNvSpPr>
          <p:nvPr>
            <p:ph type="sldNum" sz="quarter" idx="5"/>
          </p:nvPr>
        </p:nvSpPr>
        <p:spPr/>
        <p:txBody>
          <a:bodyPr/>
          <a:lstStyle/>
          <a:p>
            <a:fld id="{2843A220-DD60-4C22-9662-99892D20851D}" type="slidenum">
              <a:rPr lang="en-US" smtClean="0"/>
              <a:t>34</a:t>
            </a:fld>
            <a:endParaRPr lang="en-US"/>
          </a:p>
        </p:txBody>
      </p:sp>
    </p:spTree>
    <p:extLst>
      <p:ext uri="{BB962C8B-B14F-4D97-AF65-F5344CB8AC3E}">
        <p14:creationId xmlns:p14="http://schemas.microsoft.com/office/powerpoint/2010/main" val="36158199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 want to say thank you to our team members and the former program lead, our branch, all our community partners, state agency partners, scientific partners, and acknowledge our funding support from the CDC’s Building Resilience Against Climate Effects cooperative agreement. </a:t>
            </a:r>
          </a:p>
        </p:txBody>
      </p:sp>
      <p:sp>
        <p:nvSpPr>
          <p:cNvPr id="4" name="Slide Number Placeholder 3"/>
          <p:cNvSpPr>
            <a:spLocks noGrp="1"/>
          </p:cNvSpPr>
          <p:nvPr>
            <p:ph type="sldNum" sz="quarter" idx="5"/>
          </p:nvPr>
        </p:nvSpPr>
        <p:spPr/>
        <p:txBody>
          <a:bodyPr/>
          <a:lstStyle/>
          <a:p>
            <a:fld id="{2843A220-DD60-4C22-9662-99892D20851D}" type="slidenum">
              <a:rPr lang="en-US" smtClean="0"/>
              <a:t>35</a:t>
            </a:fld>
            <a:endParaRPr lang="en-US"/>
          </a:p>
        </p:txBody>
      </p:sp>
    </p:spTree>
    <p:extLst>
      <p:ext uri="{BB962C8B-B14F-4D97-AF65-F5344CB8AC3E}">
        <p14:creationId xmlns:p14="http://schemas.microsoft.com/office/powerpoint/2010/main" val="8361405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 and please feel free to reach out to our Climate and Health Program. </a:t>
            </a:r>
          </a:p>
        </p:txBody>
      </p:sp>
      <p:sp>
        <p:nvSpPr>
          <p:cNvPr id="4" name="Slide Number Placeholder 3"/>
          <p:cNvSpPr>
            <a:spLocks noGrp="1"/>
          </p:cNvSpPr>
          <p:nvPr>
            <p:ph type="sldNum" sz="quarter" idx="5"/>
          </p:nvPr>
        </p:nvSpPr>
        <p:spPr/>
        <p:txBody>
          <a:bodyPr/>
          <a:lstStyle/>
          <a:p>
            <a:fld id="{2843A220-DD60-4C22-9662-99892D20851D}" type="slidenum">
              <a:rPr lang="en-US" smtClean="0"/>
              <a:t>36</a:t>
            </a:fld>
            <a:endParaRPr lang="en-US"/>
          </a:p>
        </p:txBody>
      </p:sp>
    </p:spTree>
    <p:extLst>
      <p:ext uri="{BB962C8B-B14F-4D97-AF65-F5344CB8AC3E}">
        <p14:creationId xmlns:p14="http://schemas.microsoft.com/office/powerpoint/2010/main" val="31670534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A894053-8F84-4918-B245-585581B059B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484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a:t>-I want to note that climate change does not affect all communities equally. A community’s vulnerability to the health impacts of climate change is determined by more than just the climate hazard itself. I’ll use the example of extreme heat to illustrate this point.</a:t>
            </a:r>
          </a:p>
          <a:p>
            <a:endParaRPr lang="en-US"/>
          </a:p>
          <a:p>
            <a:endParaRPr lang="en-US"/>
          </a:p>
          <a:p>
            <a:r>
              <a:rPr lang="en-US"/>
              <a:t>---</a:t>
            </a:r>
          </a:p>
          <a:p>
            <a:endParaRPr lang="en-US"/>
          </a:p>
          <a:p>
            <a:r>
              <a:rPr lang="en-US"/>
              <a:t>https://health2016.globalchange.gov/populations-concern</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4</a:t>
            </a:fld>
            <a:endParaRPr lang="en-US"/>
          </a:p>
        </p:txBody>
      </p:sp>
    </p:spTree>
    <p:extLst>
      <p:ext uri="{BB962C8B-B14F-4D97-AF65-F5344CB8AC3E}">
        <p14:creationId xmlns:p14="http://schemas.microsoft.com/office/powerpoint/2010/main" val="1498214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a:t>-Individual exposure to this hazard is determined by factors such as occupation, geographic location, and access to housing and housing quality. For example, individuals who work outside may have more intense and longer exposures to extreme heat than those who work indoors in air-conditioned climates. </a:t>
            </a:r>
          </a:p>
          <a:p>
            <a:pPr marL="0" indent="0">
              <a:buFont typeface="Arial" panose="020B0604020202020204" pitchFamily="34" charset="0"/>
              <a:buNone/>
            </a:pPr>
            <a:endParaRPr lang="en-US"/>
          </a:p>
          <a:p>
            <a:endParaRPr lang="en-US"/>
          </a:p>
          <a:p>
            <a:r>
              <a:rPr lang="en-US"/>
              <a:t>---</a:t>
            </a:r>
          </a:p>
          <a:p>
            <a:endParaRPr lang="en-US"/>
          </a:p>
          <a:p>
            <a:r>
              <a:rPr lang="en-US"/>
              <a:t>https://health2016.globalchange.gov/populations-concern</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5</a:t>
            </a:fld>
            <a:endParaRPr lang="en-US"/>
          </a:p>
        </p:txBody>
      </p:sp>
    </p:spTree>
    <p:extLst>
      <p:ext uri="{BB962C8B-B14F-4D97-AF65-F5344CB8AC3E}">
        <p14:creationId xmlns:p14="http://schemas.microsoft.com/office/powerpoint/2010/main" val="34358469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a:t>-Sensitivity is the degree to which exposure to a climate hazard affects a person or community. For example, older adults generally experience health effects of extreme heat faster than healthy middle-aged adults, and people with certain health conditions may take medications that affect their body’s ability to cool down when exposed to extreme heat.</a:t>
            </a:r>
          </a:p>
          <a:p>
            <a:endParaRPr lang="en-US"/>
          </a:p>
          <a:p>
            <a:endParaRPr lang="en-US"/>
          </a:p>
          <a:p>
            <a:r>
              <a:rPr lang="en-US"/>
              <a:t>---</a:t>
            </a:r>
          </a:p>
          <a:p>
            <a:endParaRPr lang="en-US"/>
          </a:p>
          <a:p>
            <a:r>
              <a:rPr lang="en-US"/>
              <a:t>https://health2016.globalchange.gov/populations-concern</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6</a:t>
            </a:fld>
            <a:endParaRPr lang="en-US"/>
          </a:p>
        </p:txBody>
      </p:sp>
    </p:spTree>
    <p:extLst>
      <p:ext uri="{BB962C8B-B14F-4D97-AF65-F5344CB8AC3E}">
        <p14:creationId xmlns:p14="http://schemas.microsoft.com/office/powerpoint/2010/main" val="2122733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400"/>
              <a:t>-Adaptive capacity refers to the ability of individuals and communities to adapt to climate change. For example, access to healthcare affects whether a person can be treated for heat related illness before it becomes severe. </a:t>
            </a:r>
          </a:p>
          <a:p>
            <a:pPr marL="171450" indent="-171450">
              <a:buFont typeface="Arial" panose="020B0604020202020204" pitchFamily="34" charset="0"/>
              <a:buChar cha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[next slide]</a:t>
            </a:r>
          </a:p>
          <a:p>
            <a:endParaRPr lang="en-US"/>
          </a:p>
          <a:p>
            <a:endParaRPr lang="en-US"/>
          </a:p>
          <a:p>
            <a:r>
              <a:rPr lang="en-US"/>
              <a:t>---</a:t>
            </a:r>
          </a:p>
          <a:p>
            <a:endParaRPr lang="en-US"/>
          </a:p>
          <a:p>
            <a:r>
              <a:rPr lang="en-US"/>
              <a:t>https://health2016.globalchange.gov/populations-concern</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7</a:t>
            </a:fld>
            <a:endParaRPr lang="en-US"/>
          </a:p>
        </p:txBody>
      </p:sp>
    </p:spTree>
    <p:extLst>
      <p:ext uri="{BB962C8B-B14F-4D97-AF65-F5344CB8AC3E}">
        <p14:creationId xmlns:p14="http://schemas.microsoft.com/office/powerpoint/2010/main" val="82945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t>-Our team’s work, in collaboration with internal NCDHHS and external partners, has a focus on climate adaptation efforts, specifically for communities experiencing higher exposures, higher sensitivities, and lower adaptive capacity to climate hazards like extreme heat.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endParaRPr lang="en-US"/>
          </a:p>
          <a:p>
            <a:r>
              <a:rPr lang="en-US"/>
              <a:t>---</a:t>
            </a:r>
          </a:p>
          <a:p>
            <a:endParaRPr lang="en-US"/>
          </a:p>
          <a:p>
            <a:r>
              <a:rPr lang="en-US"/>
              <a:t>https://health2016.globalchange.gov/populations-concern</a:t>
            </a:r>
          </a:p>
          <a:p>
            <a:endParaRPr lang="en-US"/>
          </a:p>
        </p:txBody>
      </p:sp>
      <p:sp>
        <p:nvSpPr>
          <p:cNvPr id="4" name="Slide Number Placeholder 3"/>
          <p:cNvSpPr>
            <a:spLocks noGrp="1"/>
          </p:cNvSpPr>
          <p:nvPr>
            <p:ph type="sldNum" sz="quarter" idx="5"/>
          </p:nvPr>
        </p:nvSpPr>
        <p:spPr/>
        <p:txBody>
          <a:bodyPr/>
          <a:lstStyle/>
          <a:p>
            <a:fld id="{2843A220-DD60-4C22-9662-99892D20851D}" type="slidenum">
              <a:rPr lang="en-US" smtClean="0"/>
              <a:t>8</a:t>
            </a:fld>
            <a:endParaRPr lang="en-US"/>
          </a:p>
        </p:txBody>
      </p:sp>
    </p:spTree>
    <p:extLst>
      <p:ext uri="{BB962C8B-B14F-4D97-AF65-F5344CB8AC3E}">
        <p14:creationId xmlns:p14="http://schemas.microsoft.com/office/powerpoint/2010/main" val="39873246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lvl="0">
              <a:spcBef>
                <a:spcPts val="0"/>
              </a:spcBef>
              <a:spcAft>
                <a:spcPts val="0"/>
              </a:spcAft>
            </a:pPr>
            <a:r>
              <a:rPr lang="en-US" sz="1100">
                <a:effectLst/>
                <a:latin typeface="+mn-lt"/>
              </a:rPr>
              <a:t>-Another way to look at increased exposure, sensitivity, and adaptive capacity is using tools like an Environmental Justice Index, or EJI. </a:t>
            </a:r>
            <a:r>
              <a:rPr lang="en-US" sz="1100" kern="100">
                <a:effectLst/>
                <a:latin typeface="+mn-lt"/>
                <a:ea typeface="Calibri" panose="020F0502020204030204" pitchFamily="34" charset="0"/>
                <a:cs typeface="Times New Roman" panose="02020603050405020304" pitchFamily="18" charset="0"/>
              </a:rPr>
              <a:t>The Environmental Justice Index combines data from 36 environmental, social, and health factors to rank the potential cumulative impacts of these factors. Areas with darker colors have the highest scores, indicating the community has more environmental burdens. </a:t>
            </a:r>
          </a:p>
          <a:p>
            <a:pPr marR="0" lvl="0">
              <a:spcBef>
                <a:spcPts val="0"/>
              </a:spcBef>
              <a:spcAft>
                <a:spcPts val="0"/>
              </a:spcAft>
            </a:pPr>
            <a:r>
              <a:rPr lang="en-US" sz="1100" kern="100">
                <a:effectLst/>
                <a:latin typeface="+mn-lt"/>
                <a:ea typeface="Calibri" panose="020F0502020204030204" pitchFamily="34" charset="0"/>
                <a:cs typeface="Times New Roman" panose="02020603050405020304" pitchFamily="18" charset="0"/>
              </a:rPr>
              <a:t>-Because this index considers the existing environmental, social, and health conditions in an area, this score identifies the areas most at risk for health impacts of current and additional environmental burdens, including those caused by climate change. </a:t>
            </a:r>
          </a:p>
          <a:p>
            <a:endParaRPr lang="en-US" sz="1100">
              <a:latin typeface="+mn-lt"/>
            </a:endParaRPr>
          </a:p>
        </p:txBody>
      </p:sp>
      <p:sp>
        <p:nvSpPr>
          <p:cNvPr id="4" name="Slide Number Placeholder 3"/>
          <p:cNvSpPr>
            <a:spLocks noGrp="1"/>
          </p:cNvSpPr>
          <p:nvPr>
            <p:ph type="sldNum" sz="quarter" idx="5"/>
          </p:nvPr>
        </p:nvSpPr>
        <p:spPr/>
        <p:txBody>
          <a:bodyPr/>
          <a:lstStyle/>
          <a:p>
            <a:fld id="{2843A220-DD60-4C22-9662-99892D20851D}" type="slidenum">
              <a:rPr lang="en-US" smtClean="0"/>
              <a:t>9</a:t>
            </a:fld>
            <a:endParaRPr lang="en-US"/>
          </a:p>
        </p:txBody>
      </p:sp>
    </p:spTree>
    <p:extLst>
      <p:ext uri="{BB962C8B-B14F-4D97-AF65-F5344CB8AC3E}">
        <p14:creationId xmlns:p14="http://schemas.microsoft.com/office/powerpoint/2010/main" val="350081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Master" Target="../slideMasters/slideMaster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1194661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3045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05960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3177709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14650928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2464661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5224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42003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35927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73805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2999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41211488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01648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 Col-Chart/Table">
    <p:spTree>
      <p:nvGrpSpPr>
        <p:cNvPr id="1" name=""/>
        <p:cNvGrpSpPr/>
        <p:nvPr/>
      </p:nvGrpSpPr>
      <p:grpSpPr>
        <a:xfrm>
          <a:off x="0" y="0"/>
          <a:ext cx="0" cy="0"/>
          <a:chOff x="0" y="0"/>
          <a:chExt cx="0" cy="0"/>
        </a:xfrm>
      </p:grpSpPr>
      <p:cxnSp>
        <p:nvCxnSpPr>
          <p:cNvPr id="2" name="Straight Connector 1"/>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4136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Slide - Photo header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27" name="Rectangle 26">
            <a:extLst>
              <a:ext uri="{FF2B5EF4-FFF2-40B4-BE49-F238E27FC236}">
                <a16:creationId xmlns:a16="http://schemas.microsoft.com/office/drawing/2014/main" id="{E0FD344B-6B01-554D-8ED2-3BB8677B5CA3}"/>
              </a:ext>
            </a:extLst>
          </p:cNvPr>
          <p:cNvSpPr/>
          <p:nvPr userDrawn="1"/>
        </p:nvSpPr>
        <p:spPr>
          <a:xfrm>
            <a:off x="0" y="-2388"/>
            <a:ext cx="12192000" cy="1667901"/>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13" name="Picture 12">
            <a:extLst>
              <a:ext uri="{FF2B5EF4-FFF2-40B4-BE49-F238E27FC236}">
                <a16:creationId xmlns:a16="http://schemas.microsoft.com/office/drawing/2014/main" id="{37EAC963-4536-BB44-A534-307C825CF1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pic>
        <p:nvPicPr>
          <p:cNvPr id="28" name="Picture 27">
            <a:extLst>
              <a:ext uri="{FF2B5EF4-FFF2-40B4-BE49-F238E27FC236}">
                <a16:creationId xmlns:a16="http://schemas.microsoft.com/office/drawing/2014/main" id="{01AD1C16-EB55-0C4C-A916-558470038D30}"/>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t="4091" b="19445"/>
          <a:stretch/>
        </p:blipFill>
        <p:spPr>
          <a:xfrm>
            <a:off x="-7245" y="307643"/>
            <a:ext cx="2433261" cy="1075211"/>
          </a:xfrm>
          <a:prstGeom prst="rect">
            <a:avLst/>
          </a:prstGeom>
        </p:spPr>
      </p:pic>
      <p:pic>
        <p:nvPicPr>
          <p:cNvPr id="29" name="Picture 28">
            <a:extLst>
              <a:ext uri="{FF2B5EF4-FFF2-40B4-BE49-F238E27FC236}">
                <a16:creationId xmlns:a16="http://schemas.microsoft.com/office/drawing/2014/main" id="{E41AD2AE-EA95-4347-A679-9B7F2C2D0019}"/>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t="5782" b="17202"/>
          <a:stretch/>
        </p:blipFill>
        <p:spPr>
          <a:xfrm>
            <a:off x="2502787" y="309628"/>
            <a:ext cx="2427068" cy="1072579"/>
          </a:xfrm>
          <a:prstGeom prst="rect">
            <a:avLst/>
          </a:prstGeom>
        </p:spPr>
      </p:pic>
      <p:pic>
        <p:nvPicPr>
          <p:cNvPr id="30" name="Picture 29">
            <a:extLst>
              <a:ext uri="{FF2B5EF4-FFF2-40B4-BE49-F238E27FC236}">
                <a16:creationId xmlns:a16="http://schemas.microsoft.com/office/drawing/2014/main" id="{D531844A-9545-0443-A760-543C6791C454}"/>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3866" b="23775"/>
          <a:stretch/>
        </p:blipFill>
        <p:spPr>
          <a:xfrm>
            <a:off x="5014293" y="306798"/>
            <a:ext cx="2157071" cy="1076329"/>
          </a:xfrm>
          <a:prstGeom prst="rect">
            <a:avLst/>
          </a:prstGeom>
        </p:spPr>
      </p:pic>
      <p:pic>
        <p:nvPicPr>
          <p:cNvPr id="31" name="Picture 30">
            <a:extLst>
              <a:ext uri="{FF2B5EF4-FFF2-40B4-BE49-F238E27FC236}">
                <a16:creationId xmlns:a16="http://schemas.microsoft.com/office/drawing/2014/main" id="{7AA80B92-8FBB-7B4A-B127-0E242F4D7B49}"/>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15551" b="8016"/>
          <a:stretch/>
        </p:blipFill>
        <p:spPr>
          <a:xfrm>
            <a:off x="7259715" y="308436"/>
            <a:ext cx="2431536" cy="1074155"/>
          </a:xfrm>
          <a:prstGeom prst="rect">
            <a:avLst/>
          </a:prstGeom>
        </p:spPr>
      </p:pic>
      <p:pic>
        <p:nvPicPr>
          <p:cNvPr id="32" name="Picture 31">
            <a:extLst>
              <a:ext uri="{FF2B5EF4-FFF2-40B4-BE49-F238E27FC236}">
                <a16:creationId xmlns:a16="http://schemas.microsoft.com/office/drawing/2014/main" id="{57BA1B4D-B03C-E846-A2F0-E42D13505B9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10922" b="16222"/>
          <a:stretch/>
        </p:blipFill>
        <p:spPr>
          <a:xfrm>
            <a:off x="9760637" y="308436"/>
            <a:ext cx="2431500" cy="1074155"/>
          </a:xfrm>
          <a:prstGeom prst="rect">
            <a:avLst/>
          </a:prstGeom>
        </p:spPr>
      </p:pic>
    </p:spTree>
    <p:extLst>
      <p:ext uri="{BB962C8B-B14F-4D97-AF65-F5344CB8AC3E}">
        <p14:creationId xmlns:p14="http://schemas.microsoft.com/office/powerpoint/2010/main" val="41877709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Color Seal">
    <p:spTree>
      <p:nvGrpSpPr>
        <p:cNvPr id="1" name=""/>
        <p:cNvGrpSpPr/>
        <p:nvPr/>
      </p:nvGrpSpPr>
      <p:grpSpPr>
        <a:xfrm>
          <a:off x="0" y="0"/>
          <a:ext cx="0" cy="0"/>
          <a:chOff x="0" y="0"/>
          <a:chExt cx="0" cy="0"/>
        </a:xfrm>
      </p:grpSpPr>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sp>
        <p:nvSpPr>
          <p:cNvPr id="14" name="Rectangle 13"/>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pic>
        <p:nvPicPr>
          <p:cNvPr id="8" name="Picture 7">
            <a:extLst>
              <a:ext uri="{FF2B5EF4-FFF2-40B4-BE49-F238E27FC236}">
                <a16:creationId xmlns:a16="http://schemas.microsoft.com/office/drawing/2014/main" id="{248C286C-C27A-0C4B-AD63-2EF1E650A57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5431" y="1782793"/>
            <a:ext cx="2429695" cy="2398177"/>
          </a:xfrm>
          <a:prstGeom prst="rect">
            <a:avLst/>
          </a:prstGeom>
        </p:spPr>
      </p:pic>
    </p:spTree>
    <p:extLst>
      <p:ext uri="{BB962C8B-B14F-4D97-AF65-F5344CB8AC3E}">
        <p14:creationId xmlns:p14="http://schemas.microsoft.com/office/powerpoint/2010/main" val="7449011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245014353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84326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6639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194531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355449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927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ack Seal">
    <p:spTree>
      <p:nvGrpSpPr>
        <p:cNvPr id="1" name=""/>
        <p:cNvGrpSpPr/>
        <p:nvPr/>
      </p:nvGrpSpPr>
      <p:grpSpPr>
        <a:xfrm>
          <a:off x="0" y="0"/>
          <a:ext cx="0" cy="0"/>
          <a:chOff x="0" y="0"/>
          <a:chExt cx="0" cy="0"/>
        </a:xfrm>
      </p:grpSpPr>
      <p:sp>
        <p:nvSpPr>
          <p:cNvPr id="10" name="Rectangle 9"/>
          <p:cNvSpPr/>
          <p:nvPr userDrawn="1"/>
        </p:nvSpPr>
        <p:spPr>
          <a:xfrm>
            <a:off x="0" y="3863"/>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1" name="Rectangle 10"/>
          <p:cNvSpPr/>
          <p:nvPr userDrawn="1"/>
        </p:nvSpPr>
        <p:spPr>
          <a:xfrm>
            <a:off x="0" y="6607421"/>
            <a:ext cx="12192000" cy="250583"/>
          </a:xfrm>
          <a:prstGeom prst="rect">
            <a:avLst/>
          </a:prstGeom>
          <a:gradFill flip="none" rotWithShape="1">
            <a:gsLst>
              <a:gs pos="0">
                <a:schemeClr val="tx2">
                  <a:lumMod val="75000"/>
                </a:schemeClr>
              </a:gs>
              <a:gs pos="50000">
                <a:srgbClr val="E4EEF4"/>
              </a:gs>
              <a:gs pos="100000">
                <a:schemeClr val="accent3">
                  <a:lumMod val="75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a:solidFill>
                <a:schemeClr val="accent3">
                  <a:lumMod val="75000"/>
                </a:schemeClr>
              </a:solidFill>
              <a:latin typeface="Franklin Gothic Demi Cond" panose="020B0706030402020204" pitchFamily="34" charset="0"/>
            </a:endParaRPr>
          </a:p>
        </p:txBody>
      </p:sp>
      <p:sp>
        <p:nvSpPr>
          <p:cNvPr id="15" name="Text Placeholder 13"/>
          <p:cNvSpPr>
            <a:spLocks noGrp="1"/>
          </p:cNvSpPr>
          <p:nvPr>
            <p:ph type="body" sz="quarter" idx="10" hasCustomPrompt="1"/>
          </p:nvPr>
        </p:nvSpPr>
        <p:spPr>
          <a:xfrm>
            <a:off x="3691469" y="2051009"/>
            <a:ext cx="7699023" cy="2020824"/>
          </a:xfrm>
          <a:prstGeom prst="rect">
            <a:avLst/>
          </a:prstGeom>
        </p:spPr>
        <p:txBody>
          <a:bodyPr anchor="ctr">
            <a:noAutofit/>
          </a:bodyPr>
          <a:lstStyle>
            <a:lvl1pPr marL="0" indent="0">
              <a:buNone/>
              <a:defRPr sz="3200" b="1" i="0" baseline="0">
                <a:latin typeface="Arial" panose="020B0604020202020204" pitchFamily="34" charset="0"/>
                <a:ea typeface="Arial" panose="020B0604020202020204" pitchFamily="34" charset="0"/>
                <a:cs typeface="Arial" panose="020B0604020202020204" pitchFamily="34" charset="0"/>
              </a:defRPr>
            </a:lvl1pPr>
            <a:lvl2pPr marL="342882" indent="0">
              <a:buNone/>
              <a:defRPr sz="2800">
                <a:latin typeface="Franklin Gothic Demi Cond" panose="020B0706030402020204" pitchFamily="34" charset="0"/>
              </a:defRPr>
            </a:lvl2pPr>
            <a:lvl3pPr marL="685766" indent="0">
              <a:buNone/>
              <a:defRPr sz="2800">
                <a:latin typeface="Franklin Gothic Demi Cond" panose="020B0706030402020204" pitchFamily="34" charset="0"/>
              </a:defRPr>
            </a:lvl3pPr>
            <a:lvl4pPr marL="1028649" indent="0">
              <a:buNone/>
              <a:defRPr sz="2800">
                <a:latin typeface="Franklin Gothic Demi Cond" panose="020B0706030402020204" pitchFamily="34" charset="0"/>
              </a:defRPr>
            </a:lvl4pPr>
            <a:lvl5pPr marL="1371532" indent="0">
              <a:buNone/>
              <a:defRPr sz="2800">
                <a:latin typeface="Franklin Gothic Demi Cond" panose="020B0706030402020204" pitchFamily="34" charset="0"/>
              </a:defRPr>
            </a:lvl5pPr>
          </a:lstStyle>
          <a:p>
            <a:pPr lvl="0"/>
            <a:r>
              <a:rPr lang="en-US"/>
              <a:t>Click to Add Presentation Title</a:t>
            </a:r>
          </a:p>
        </p:txBody>
      </p:sp>
      <p:sp>
        <p:nvSpPr>
          <p:cNvPr id="16" name="Text Placeholder 15"/>
          <p:cNvSpPr>
            <a:spLocks noGrp="1"/>
          </p:cNvSpPr>
          <p:nvPr>
            <p:ph type="body" sz="quarter" idx="11" hasCustomPrompt="1"/>
          </p:nvPr>
        </p:nvSpPr>
        <p:spPr>
          <a:xfrm>
            <a:off x="3691469" y="4071833"/>
            <a:ext cx="7699023" cy="948752"/>
          </a:xfrm>
          <a:prstGeom prst="rect">
            <a:avLst/>
          </a:prstGeom>
        </p:spPr>
        <p:txBody>
          <a:bodyPr anchor="b">
            <a:noAutofit/>
          </a:bodyPr>
          <a:lstStyle>
            <a:lvl1pPr marL="0" indent="0">
              <a:lnSpc>
                <a:spcPct val="100000"/>
              </a:lnSpc>
              <a:spcBef>
                <a:spcPts val="0"/>
              </a:spcBef>
              <a:buNone/>
              <a:defRPr sz="28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Presenter Name and Title</a:t>
            </a:r>
          </a:p>
        </p:txBody>
      </p:sp>
      <p:sp>
        <p:nvSpPr>
          <p:cNvPr id="17" name="Text Placeholder 17"/>
          <p:cNvSpPr>
            <a:spLocks noGrp="1"/>
          </p:cNvSpPr>
          <p:nvPr>
            <p:ph type="body" sz="quarter" idx="12" hasCustomPrompt="1"/>
          </p:nvPr>
        </p:nvSpPr>
        <p:spPr>
          <a:xfrm>
            <a:off x="3691469" y="5020585"/>
            <a:ext cx="7699023" cy="488227"/>
          </a:xfrm>
          <a:prstGeom prst="rect">
            <a:avLst/>
          </a:prstGeom>
        </p:spPr>
        <p:txBody>
          <a:bodyPr anchor="b">
            <a:normAutofit/>
          </a:bodyPr>
          <a:lstStyle>
            <a:lvl1pPr marL="0" indent="0">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Date</a:t>
            </a:r>
          </a:p>
        </p:txBody>
      </p:sp>
      <p:pic>
        <p:nvPicPr>
          <p:cNvPr id="8" name="Picture 7">
            <a:extLst>
              <a:ext uri="{FF2B5EF4-FFF2-40B4-BE49-F238E27FC236}">
                <a16:creationId xmlns:a16="http://schemas.microsoft.com/office/drawing/2014/main" id="{DF8BB294-66AB-EC4F-B4E4-9347C0E91447}"/>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1061190" y="1782793"/>
            <a:ext cx="2398177" cy="2398177"/>
          </a:xfrm>
          <a:prstGeom prst="rect">
            <a:avLst/>
          </a:prstGeom>
        </p:spPr>
      </p:pic>
    </p:spTree>
    <p:extLst>
      <p:ext uri="{BB962C8B-B14F-4D97-AF65-F5344CB8AC3E}">
        <p14:creationId xmlns:p14="http://schemas.microsoft.com/office/powerpoint/2010/main" val="13130691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7149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7BD2F2-1C43-4EDC-B0C1-8D7DD3B6207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146915820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BD2F2-1C43-4EDC-B0C1-8D7DD3B6207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42693812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7BD2F2-1C43-4EDC-B0C1-8D7DD3B6207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154504292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7BD2F2-1C43-4EDC-B0C1-8D7DD3B6207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12170413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7BD2F2-1C43-4EDC-B0C1-8D7DD3B62074}" type="datetimeFigureOut">
              <a:rPr lang="en-US" smtClean="0"/>
              <a:t>3/19/2025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277790069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7BD2F2-1C43-4EDC-B0C1-8D7DD3B62074}" type="datetimeFigureOut">
              <a:rPr lang="en-US" smtClean="0"/>
              <a:t>3/19/2025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42321949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7BD2F2-1C43-4EDC-B0C1-8D7DD3B62074}" type="datetimeFigureOut">
              <a:rPr lang="en-US" smtClean="0"/>
              <a:t>3/19/2025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127507778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BD2F2-1C43-4EDC-B0C1-8D7DD3B6207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359963531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07BD2F2-1C43-4EDC-B0C1-8D7DD3B62074}" type="datetimeFigureOut">
              <a:rPr lang="en-US" smtClean="0"/>
              <a:t>3/19/2025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3359083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Bulle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447801"/>
            <a:ext cx="10517717" cy="4795307"/>
          </a:xfrm>
          <a:prstGeom prst="rect">
            <a:avLst/>
          </a:prstGeom>
        </p:spPr>
        <p:txBody>
          <a:bodyPr>
            <a:noAutofit/>
          </a:bodyPr>
          <a:lstStyle>
            <a:lvl1pPr marL="228589" indent="-228589">
              <a:lnSpc>
                <a:spcPct val="100000"/>
              </a:lnSpc>
              <a:spcBef>
                <a:spcPts val="1200"/>
              </a:spcBef>
              <a:defRPr sz="28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buFont typeface="Franklin Gothic Medium" panose="020B0603020102020204" pitchFamily="34" charset="0"/>
              <a:buChar char="−"/>
              <a:defRPr sz="24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bullets</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43108"/>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cxnSp>
        <p:nvCxnSpPr>
          <p:cNvPr id="18" name="Straight Connector 17"/>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07429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BD2F2-1C43-4EDC-B0C1-8D7DD3B6207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8259910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7BD2F2-1C43-4EDC-B0C1-8D7DD3B62074}" type="datetimeFigureOut">
              <a:rPr lang="en-US" smtClean="0"/>
              <a:t>3/19/2025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5347416-400C-4054-902C-A1A4C4BAFC82}" type="slidenum">
              <a:rPr lang="en-US" smtClean="0"/>
              <a:t>‹#›</a:t>
            </a:fld>
            <a:endParaRPr lang="en-US"/>
          </a:p>
        </p:txBody>
      </p:sp>
    </p:spTree>
    <p:extLst>
      <p:ext uri="{BB962C8B-B14F-4D97-AF65-F5344CB8AC3E}">
        <p14:creationId xmlns:p14="http://schemas.microsoft.com/office/powerpoint/2010/main" val="1383278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Bullets&amp;Table">
    <p:spTree>
      <p:nvGrpSpPr>
        <p:cNvPr id="1" name=""/>
        <p:cNvGrpSpPr/>
        <p:nvPr/>
      </p:nvGrpSpPr>
      <p:grpSpPr>
        <a:xfrm>
          <a:off x="0" y="0"/>
          <a:ext cx="0" cy="0"/>
          <a:chOff x="0" y="0"/>
          <a:chExt cx="0" cy="0"/>
        </a:xfrm>
      </p:grpSpPr>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4" name="Text Placeholder 3"/>
          <p:cNvSpPr>
            <a:spLocks noGrp="1"/>
          </p:cNvSpPr>
          <p:nvPr>
            <p:ph type="body" sz="quarter" idx="10" hasCustomPrompt="1"/>
          </p:nvPr>
        </p:nvSpPr>
        <p:spPr>
          <a:xfrm>
            <a:off x="838200" y="1335576"/>
            <a:ext cx="10517717" cy="1212895"/>
          </a:xfrm>
          <a:prstGeom prst="rect">
            <a:avLst/>
          </a:prstGeom>
        </p:spPr>
        <p:txBody>
          <a:bodyPr>
            <a:noAutofit/>
          </a:bodyPr>
          <a:lstStyle>
            <a:lvl1pPr marL="228589"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1pPr>
            <a:lvl2pPr marL="576234" indent="-233351">
              <a:lnSpc>
                <a:spcPct val="100000"/>
              </a:lnSpc>
              <a:spcBef>
                <a:spcPts val="0"/>
              </a:spcBef>
              <a:buFont typeface="Franklin Gothic Medium" panose="020B06030201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marL="973090" indent="-228589">
              <a:lnSpc>
                <a:spcPct val="100000"/>
              </a:lnSpc>
              <a:spcBef>
                <a:spcPts val="0"/>
              </a:spcBef>
              <a:defRPr sz="2000" b="1" i="0">
                <a:latin typeface="Arial" panose="020B0604020202020204" pitchFamily="34" charset="0"/>
                <a:ea typeface="Arial" panose="020B0604020202020204" pitchFamily="34" charset="0"/>
                <a:cs typeface="Arial" panose="020B0604020202020204" pitchFamily="34" charset="0"/>
              </a:defRPr>
            </a:lvl3pPr>
            <a:lvl4pPr>
              <a:defRPr>
                <a:latin typeface="Franklin Gothic Medium" panose="020B0603020102020204" pitchFamily="34" charset="0"/>
              </a:defRPr>
            </a:lvl4pPr>
            <a:lvl5pPr>
              <a:defRPr>
                <a:latin typeface="Franklin Gothic Medium" panose="020B0603020102020204" pitchFamily="34" charset="0"/>
              </a:defRPr>
            </a:lvl5pPr>
          </a:lstStyle>
          <a:p>
            <a:pPr lvl="0"/>
            <a:r>
              <a:rPr lang="en-US"/>
              <a:t>Click to add bullet</a:t>
            </a:r>
          </a:p>
          <a:p>
            <a:pPr lvl="1"/>
            <a:r>
              <a:rPr lang="en-US"/>
              <a:t> Bullet 2</a:t>
            </a:r>
          </a:p>
          <a:p>
            <a:pPr lvl="2"/>
            <a:r>
              <a:rPr lang="en-US"/>
              <a:t>Bullet 3</a:t>
            </a:r>
          </a:p>
        </p:txBody>
      </p:sp>
      <p:sp>
        <p:nvSpPr>
          <p:cNvPr id="5" name="Text Placeholder 4"/>
          <p:cNvSpPr>
            <a:spLocks noGrp="1"/>
          </p:cNvSpPr>
          <p:nvPr>
            <p:ph type="body" sz="quarter" idx="11" hasCustomPrompt="1"/>
          </p:nvPr>
        </p:nvSpPr>
        <p:spPr>
          <a:xfrm>
            <a:off x="696390"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2548470"/>
            <a:ext cx="10526184" cy="3694231"/>
          </a:xfrm>
          <a:prstGeom prst="rect">
            <a:avLst/>
          </a:prstGeom>
        </p:spPr>
        <p:txBody>
          <a:bodyPr/>
          <a:lstStyle>
            <a:lvl1pPr marL="0" indent="0" algn="ctr">
              <a:buNone/>
              <a:defRPr sz="24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7" name="Straight Connector 6"/>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6ACA5112-E552-6A77-EB7A-72EB4B78442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2816882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Slide - TableChar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1"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3" y="1335573"/>
            <a:ext cx="10526184" cy="4902891"/>
          </a:xfrm>
          <a:prstGeom prst="rect">
            <a:avLst/>
          </a:prstGeom>
        </p:spPr>
        <p:txBody>
          <a:bodyPr/>
          <a:lstStyle>
            <a:lvl1pPr marL="0" indent="0" algn="ctr">
              <a:buNone/>
              <a:defRPr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or chart</a:t>
            </a:r>
          </a:p>
        </p:txBody>
      </p:sp>
      <p:cxnSp>
        <p:nvCxnSpPr>
          <p:cNvPr id="6" name="Straight Connector 5"/>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0145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2 Col-Chart/Tab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49459"/>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12" name="Content Placeholder 11"/>
          <p:cNvSpPr>
            <a:spLocks noGrp="1"/>
          </p:cNvSpPr>
          <p:nvPr>
            <p:ph sz="quarter" idx="14" hasCustomPrompt="1"/>
          </p:nvPr>
        </p:nvSpPr>
        <p:spPr>
          <a:xfrm>
            <a:off x="829732"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10" name="Content Placeholder 11"/>
          <p:cNvSpPr>
            <a:spLocks noGrp="1"/>
          </p:cNvSpPr>
          <p:nvPr>
            <p:ph sz="quarter" idx="15" hasCustomPrompt="1"/>
          </p:nvPr>
        </p:nvSpPr>
        <p:spPr>
          <a:xfrm>
            <a:off x="6220176" y="1845731"/>
            <a:ext cx="5120640" cy="4392732"/>
          </a:xfrm>
          <a:prstGeom prst="rect">
            <a:avLst/>
          </a:prstGeom>
        </p:spPr>
        <p:txBody>
          <a:bodyPr/>
          <a:lstStyle>
            <a:lvl1pPr marL="0" indent="0" algn="ctr">
              <a:buNone/>
              <a:defRPr sz="20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icon below to add table, chart, image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cxnSp>
        <p:nvCxnSpPr>
          <p:cNvPr id="11" name="Straight Connector 10"/>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0744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2 Col-Text">
    <p:spTree>
      <p:nvGrpSpPr>
        <p:cNvPr id="1" name=""/>
        <p:cNvGrpSpPr/>
        <p:nvPr/>
      </p:nvGrpSpPr>
      <p:grpSpPr>
        <a:xfrm>
          <a:off x="0" y="0"/>
          <a:ext cx="0" cy="0"/>
          <a:chOff x="0" y="0"/>
          <a:chExt cx="0" cy="0"/>
        </a:xfrm>
      </p:grpSpPr>
      <p:sp>
        <p:nvSpPr>
          <p:cNvPr id="6" name="Text Placeholder 5"/>
          <p:cNvSpPr>
            <a:spLocks noGrp="1"/>
          </p:cNvSpPr>
          <p:nvPr>
            <p:ph type="body" sz="quarter" idx="18" hasCustomPrompt="1"/>
          </p:nvPr>
        </p:nvSpPr>
        <p:spPr>
          <a:xfrm>
            <a:off x="829741" y="1849442"/>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a:latin typeface="Arial" panose="020B0604020202020204" pitchFamily="34" charset="0"/>
                <a:ea typeface="Arial" panose="020B0604020202020204" pitchFamily="34" charset="0"/>
                <a:cs typeface="Arial" panose="020B0604020202020204" pitchFamily="34" charset="0"/>
              </a:defRPr>
            </a:lvl2pPr>
            <a:lvl3pPr>
              <a:defRPr sz="2000" b="1" i="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sp>
        <p:nvSpPr>
          <p:cNvPr id="5" name="Text Placeholder 4"/>
          <p:cNvSpPr>
            <a:spLocks noGrp="1"/>
          </p:cNvSpPr>
          <p:nvPr>
            <p:ph type="body" sz="quarter" idx="11" hasCustomPrompt="1"/>
          </p:nvPr>
        </p:nvSpPr>
        <p:spPr>
          <a:xfrm>
            <a:off x="699918" y="6251575"/>
            <a:ext cx="10656007" cy="330200"/>
          </a:xfrm>
          <a:prstGeom prst="rect">
            <a:avLst/>
          </a:prstGeom>
        </p:spPr>
        <p:txBody>
          <a:bodyPr anchor="b">
            <a:noAutofit/>
          </a:bodyPr>
          <a:lstStyle>
            <a:lvl1pPr marL="0" indent="0">
              <a:lnSpc>
                <a:spcPct val="100000"/>
              </a:lnSpc>
              <a:spcBef>
                <a:spcPts val="0"/>
              </a:spcBef>
              <a:buNone/>
              <a:defRPr sz="1200" b="1" i="0" baseline="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footnote, reference or source</a:t>
            </a:r>
          </a:p>
        </p:txBody>
      </p:sp>
      <p:sp>
        <p:nvSpPr>
          <p:cNvPr id="4" name="Text Placeholder 3"/>
          <p:cNvSpPr>
            <a:spLocks noGrp="1"/>
          </p:cNvSpPr>
          <p:nvPr>
            <p:ph type="body" sz="quarter" idx="16" hasCustomPrompt="1"/>
          </p:nvPr>
        </p:nvSpPr>
        <p:spPr>
          <a:xfrm>
            <a:off x="829733"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3" name="Text Placeholder 3"/>
          <p:cNvSpPr>
            <a:spLocks noGrp="1"/>
          </p:cNvSpPr>
          <p:nvPr>
            <p:ph type="body" sz="quarter" idx="17" hasCustomPrompt="1"/>
          </p:nvPr>
        </p:nvSpPr>
        <p:spPr>
          <a:xfrm>
            <a:off x="6220176" y="1278469"/>
            <a:ext cx="5120640" cy="500063"/>
          </a:xfrm>
          <a:prstGeom prst="rect">
            <a:avLst/>
          </a:prstGeom>
        </p:spPr>
        <p:txBody>
          <a:bodyPr anchor="b">
            <a:noAutofit/>
          </a:bodyPr>
          <a:lstStyle>
            <a:lvl1pPr marL="0" indent="0" algn="ctr">
              <a:buNone/>
              <a:defRPr sz="2400" b="1" i="0">
                <a:latin typeface="Arial" panose="020B0604020202020204" pitchFamily="34" charset="0"/>
                <a:ea typeface="Arial" panose="020B0604020202020204" pitchFamily="34" charset="0"/>
                <a:cs typeface="Arial" panose="020B0604020202020204" pitchFamily="34" charset="0"/>
              </a:defRPr>
            </a:lvl1pPr>
          </a:lstStyle>
          <a:p>
            <a:pPr lvl="0"/>
            <a:r>
              <a:rPr lang="en-US"/>
              <a:t>Click to add title</a:t>
            </a:r>
          </a:p>
        </p:txBody>
      </p:sp>
      <p:sp>
        <p:nvSpPr>
          <p:cNvPr id="15" name="Text Placeholder 5"/>
          <p:cNvSpPr>
            <a:spLocks noGrp="1"/>
          </p:cNvSpPr>
          <p:nvPr>
            <p:ph type="body" sz="quarter" idx="19" hasCustomPrompt="1"/>
          </p:nvPr>
        </p:nvSpPr>
        <p:spPr>
          <a:xfrm>
            <a:off x="6220606" y="1840564"/>
            <a:ext cx="5120217" cy="4402137"/>
          </a:xfrm>
          <a:prstGeom prst="rect">
            <a:avLst/>
          </a:prstGeom>
        </p:spPr>
        <p:txBody>
          <a:bodyPr>
            <a:noAutofit/>
          </a:bodyPr>
          <a:lstStyle>
            <a:lvl1pPr>
              <a:lnSpc>
                <a:spcPct val="100000"/>
              </a:lnSpc>
              <a:spcBef>
                <a:spcPts val="0"/>
              </a:spcBef>
              <a:spcAft>
                <a:spcPts val="0"/>
              </a:spcAft>
              <a:defRPr sz="2000" b="1" i="0">
                <a:latin typeface="Arial" panose="020B0604020202020204" pitchFamily="34" charset="0"/>
                <a:ea typeface="Arial" panose="020B0604020202020204" pitchFamily="34" charset="0"/>
                <a:cs typeface="Arial" panose="020B0604020202020204" pitchFamily="34" charset="0"/>
              </a:defRPr>
            </a:lvl1pPr>
            <a:lvl2pPr marL="514326" indent="-171442">
              <a:buFont typeface="Franklin Gothic Medium Cond" panose="020B0606030402020204" pitchFamily="34" charset="0"/>
              <a:buChar char="–"/>
              <a:defRPr sz="2000" b="1" i="0" baseline="0">
                <a:latin typeface="Arial" panose="020B0604020202020204" pitchFamily="34" charset="0"/>
                <a:ea typeface="Arial" panose="020B0604020202020204" pitchFamily="34" charset="0"/>
                <a:cs typeface="Arial" panose="020B0604020202020204" pitchFamily="34" charset="0"/>
              </a:defRPr>
            </a:lvl2pPr>
            <a:lvl3pPr>
              <a:defRPr sz="2000" b="1" i="0" baseline="0">
                <a:latin typeface="Arial" panose="020B0604020202020204" pitchFamily="34" charset="0"/>
                <a:ea typeface="Arial" panose="020B0604020202020204" pitchFamily="34" charset="0"/>
                <a:cs typeface="Arial" panose="020B0604020202020204" pitchFamily="34" charset="0"/>
              </a:defRPr>
            </a:lvl3pPr>
          </a:lstStyle>
          <a:p>
            <a:pPr lvl="0"/>
            <a:r>
              <a:rPr lang="en-US"/>
              <a:t>Click to add bullets</a:t>
            </a:r>
          </a:p>
          <a:p>
            <a:pPr lvl="1"/>
            <a:r>
              <a:rPr lang="en-US"/>
              <a:t>Bullet 2</a:t>
            </a:r>
          </a:p>
          <a:p>
            <a:pPr lvl="2"/>
            <a:r>
              <a:rPr lang="en-US"/>
              <a:t>Bullet 3</a:t>
            </a:r>
          </a:p>
        </p:txBody>
      </p:sp>
      <p:cxnSp>
        <p:nvCxnSpPr>
          <p:cNvPr id="9" name="Straight Connector 8"/>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0384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Top Ru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99166" y="624055"/>
            <a:ext cx="10457689" cy="548640"/>
          </a:xfrm>
          <a:prstGeom prst="rect">
            <a:avLst/>
          </a:prstGeom>
        </p:spPr>
        <p:txBody>
          <a:bodyPr anchor="t">
            <a:noAutofit/>
          </a:bodyPr>
          <a:lstStyle>
            <a:lvl1pPr algn="l">
              <a:defRPr sz="3200" b="1" i="0" baseline="0">
                <a:solidFill>
                  <a:schemeClr val="tx2">
                    <a:lumMod val="75000"/>
                  </a:schemeClr>
                </a:solidFill>
                <a:latin typeface="Arial" panose="020B0604020202020204" pitchFamily="34" charset="0"/>
                <a:ea typeface="Arial" panose="020B0604020202020204" pitchFamily="34" charset="0"/>
                <a:cs typeface="Arial" panose="020B0604020202020204" pitchFamily="34" charset="0"/>
              </a:defRPr>
            </a:lvl1pPr>
          </a:lstStyle>
          <a:p>
            <a:r>
              <a:rPr lang="en-US"/>
              <a:t>Click to add title, 1 line max</a:t>
            </a:r>
          </a:p>
        </p:txBody>
      </p:sp>
      <p:sp>
        <p:nvSpPr>
          <p:cNvPr id="8" name="Rectangle 7"/>
          <p:cNvSpPr/>
          <p:nvPr userDrawn="1"/>
        </p:nvSpPr>
        <p:spPr>
          <a:xfrm>
            <a:off x="0" y="3862"/>
            <a:ext cx="12192000" cy="457316"/>
          </a:xfrm>
          <a:prstGeom prst="rect">
            <a:avLst/>
          </a:prstGeom>
          <a:gradFill flip="none" rotWithShape="1">
            <a:gsLst>
              <a:gs pos="0">
                <a:schemeClr val="tx2">
                  <a:lumMod val="75000"/>
                </a:schemeClr>
              </a:gs>
              <a:gs pos="60000">
                <a:schemeClr val="accent2">
                  <a:lumMod val="60000"/>
                  <a:lumOff val="40000"/>
                  <a:tint val="44500"/>
                  <a:satMod val="160000"/>
                </a:schemeClr>
              </a:gs>
              <a:gs pos="100000">
                <a:schemeClr val="accent2">
                  <a:lumMod val="60000"/>
                  <a:lumOff val="40000"/>
                  <a:tint val="23500"/>
                  <a:satMod val="160000"/>
                </a:schemeClr>
              </a:gs>
            </a:gsLst>
            <a:lin ang="108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l"/>
            <a:endParaRPr lang="en-US" sz="1400" b="0" i="0">
              <a:solidFill>
                <a:schemeClr val="accent3">
                  <a:lumMod val="75000"/>
                </a:schemeClr>
              </a:solidFill>
              <a:latin typeface="Gotham Bold" charset="0"/>
              <a:ea typeface="Gotham Bold" charset="0"/>
              <a:cs typeface="Gotham Bold" charset="0"/>
            </a:endParaRPr>
          </a:p>
        </p:txBody>
      </p:sp>
      <p:cxnSp>
        <p:nvCxnSpPr>
          <p:cNvPr id="4" name="Straight Connector 3"/>
          <p:cNvCxnSpPr/>
          <p:nvPr userDrawn="1"/>
        </p:nvCxnSpPr>
        <p:spPr>
          <a:xfrm>
            <a:off x="0" y="6573308"/>
            <a:ext cx="12192000" cy="0"/>
          </a:xfrm>
          <a:prstGeom prst="line">
            <a:avLst/>
          </a:prstGeom>
          <a:ln w="22225">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7546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5" Type="http://schemas.openxmlformats.org/officeDocument/2006/relationships/slideLayout" Target="../slideLayouts/slideLayout26.xml"/><Relationship Id="rId10" Type="http://schemas.openxmlformats.org/officeDocument/2006/relationships/theme" Target="../theme/theme3.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4.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Public Health Leaders Conference | March 13, 2025</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557423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3" r:id="rId10"/>
    <p:sldLayoutId id="2147483706" r:id="rId11"/>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CACHE Climate Resilience in Medical Practice Grand Rounds | November 08, 2024</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5786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8"/>
          <p:cNvSpPr txBox="1">
            <a:spLocks/>
          </p:cNvSpPr>
          <p:nvPr userDrawn="1"/>
        </p:nvSpPr>
        <p:spPr>
          <a:xfrm>
            <a:off x="1" y="6603335"/>
            <a:ext cx="10659535" cy="266700"/>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baseline="0">
                <a:solidFill>
                  <a:srgbClr val="15365E"/>
                </a:solidFill>
                <a:latin typeface="Gotham Bold" charset="0"/>
                <a:ea typeface="Gotham Bold" charset="0"/>
                <a:cs typeface="Gotham Bold" charset="0"/>
              </a:defRPr>
            </a:lvl1pPr>
            <a:lvl2pPr marL="3429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2pPr>
            <a:lvl3pPr marL="6858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3pPr>
            <a:lvl4pPr marL="10287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4pPr>
            <a:lvl5pPr marL="1371600" indent="0" algn="l" defTabSz="685800" rtl="0" eaLnBrk="1" latinLnBrk="0" hangingPunct="1">
              <a:lnSpc>
                <a:spcPct val="90000"/>
              </a:lnSpc>
              <a:spcBef>
                <a:spcPts val="375"/>
              </a:spcBef>
              <a:buFont typeface="Arial" panose="020B0604020202020204" pitchFamily="34" charset="0"/>
              <a:buNone/>
              <a:defRPr sz="1000" b="1" i="0" kern="1200">
                <a:solidFill>
                  <a:schemeClr val="tx1"/>
                </a:solidFill>
                <a:latin typeface="Franklin Gothic Medium Cond" panose="020B0606030402020204" pitchFamily="34"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900" b="1" i="0">
                <a:latin typeface="Arial" panose="020B0604020202020204" pitchFamily="34" charset="0"/>
                <a:cs typeface="Arial" panose="020B0604020202020204" pitchFamily="34" charset="0"/>
              </a:rPr>
              <a:t>NCDHHS, Division of Public Health | CACHE Climate Resilience in Medical Practice Grand Rounds | November 08, 2024</a:t>
            </a:r>
          </a:p>
        </p:txBody>
      </p:sp>
      <p:sp>
        <p:nvSpPr>
          <p:cNvPr id="5" name="Text Placeholder 13"/>
          <p:cNvSpPr txBox="1">
            <a:spLocks/>
          </p:cNvSpPr>
          <p:nvPr userDrawn="1"/>
        </p:nvSpPr>
        <p:spPr>
          <a:xfrm>
            <a:off x="11650133" y="6600157"/>
            <a:ext cx="541867" cy="269875"/>
          </a:xfrm>
          <a:prstGeom prst="rect">
            <a:avLst/>
          </a:prstGeom>
        </p:spPr>
        <p:txBody>
          <a:bodyPr>
            <a:noAutofit/>
          </a:bodyPr>
          <a:lstStyle>
            <a:lvl1pPr marL="0" indent="0" algn="l" defTabSz="685800" rtl="0" eaLnBrk="1" latinLnBrk="0" hangingPunct="1">
              <a:lnSpc>
                <a:spcPct val="100000"/>
              </a:lnSpc>
              <a:spcBef>
                <a:spcPts val="0"/>
              </a:spcBef>
              <a:buFont typeface="Arial" panose="020B0604020202020204" pitchFamily="34" charset="0"/>
              <a:buNone/>
              <a:defRPr sz="900" b="0" i="0" kern="1200">
                <a:solidFill>
                  <a:srgbClr val="15365E"/>
                </a:solidFill>
                <a:latin typeface="Gotham Bold" charset="0"/>
                <a:ea typeface="Gotham Bold" charset="0"/>
                <a:cs typeface="Gotham Bold"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b="1" i="0" kern="1200">
                <a:solidFill>
                  <a:schemeClr val="tx1"/>
                </a:solidFill>
                <a:latin typeface="Helvetica" charset="0"/>
                <a:ea typeface="Helvetica" charset="0"/>
                <a:cs typeface="Helvetica"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r"/>
            <a:fld id="{0ED8F5E8-15B1-AB47-A7E0-4212F4A2D8F9}" type="slidenum">
              <a:rPr lang="en-US" sz="900" b="1" i="0" smtClean="0">
                <a:latin typeface="Arial" panose="020B0604020202020204" pitchFamily="34" charset="0"/>
                <a:cs typeface="Arial" panose="020B0604020202020204" pitchFamily="34" charset="0"/>
              </a:rPr>
              <a:pPr algn="r"/>
              <a:t>‹#›</a:t>
            </a:fld>
            <a:endParaRPr lang="en-US" sz="900" b="1" i="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066609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Lst>
  <p:hf hdr="0" dt="0"/>
  <p:txStyles>
    <p:titleStyle>
      <a:lvl1pPr algn="l" defTabSz="685766" rtl="0" eaLnBrk="1" latinLnBrk="0" hangingPunct="1">
        <a:lnSpc>
          <a:spcPct val="90000"/>
        </a:lnSpc>
        <a:spcBef>
          <a:spcPct val="0"/>
        </a:spcBef>
        <a:buNone/>
        <a:defRPr sz="3300" b="1" i="0" kern="1200">
          <a:solidFill>
            <a:schemeClr val="tx1"/>
          </a:solidFill>
          <a:latin typeface="Helvetica" charset="0"/>
          <a:ea typeface="Helvetica" charset="0"/>
          <a:cs typeface="Helvetica" charset="0"/>
        </a:defRPr>
      </a:lvl1pPr>
    </p:titleStyle>
    <p:bodyStyle>
      <a:lvl1pPr marL="171442" indent="-171442" algn="l" defTabSz="685766" rtl="0" eaLnBrk="1" latinLnBrk="0" hangingPunct="1">
        <a:lnSpc>
          <a:spcPct val="90000"/>
        </a:lnSpc>
        <a:spcBef>
          <a:spcPts val="751"/>
        </a:spcBef>
        <a:buFont typeface="Arial" panose="020B0604020202020204" pitchFamily="34" charset="0"/>
        <a:buChar char="•"/>
        <a:defRPr sz="2100" b="1" i="0" kern="1200">
          <a:solidFill>
            <a:schemeClr val="tx1"/>
          </a:solidFill>
          <a:latin typeface="Helvetica" charset="0"/>
          <a:ea typeface="Helvetica" charset="0"/>
          <a:cs typeface="Helvetica" charset="0"/>
        </a:defRPr>
      </a:lvl1pPr>
      <a:lvl2pPr marL="514326" indent="-171442" algn="l" defTabSz="685766" rtl="0" eaLnBrk="1" latinLnBrk="0" hangingPunct="1">
        <a:lnSpc>
          <a:spcPct val="90000"/>
        </a:lnSpc>
        <a:spcBef>
          <a:spcPts val="375"/>
        </a:spcBef>
        <a:buFont typeface="Arial" panose="020B0604020202020204" pitchFamily="34" charset="0"/>
        <a:buChar char="•"/>
        <a:defRPr sz="1800" b="1" i="0" kern="1200">
          <a:solidFill>
            <a:schemeClr val="tx1"/>
          </a:solidFill>
          <a:latin typeface="Helvetica" charset="0"/>
          <a:ea typeface="Helvetica" charset="0"/>
          <a:cs typeface="Helvetica" charset="0"/>
        </a:defRPr>
      </a:lvl2pPr>
      <a:lvl3pPr marL="857208" indent="-171442" algn="l" defTabSz="685766" rtl="0" eaLnBrk="1" latinLnBrk="0" hangingPunct="1">
        <a:lnSpc>
          <a:spcPct val="90000"/>
        </a:lnSpc>
        <a:spcBef>
          <a:spcPts val="375"/>
        </a:spcBef>
        <a:buFont typeface="Arial" panose="020B0604020202020204" pitchFamily="34" charset="0"/>
        <a:buChar char="•"/>
        <a:defRPr sz="1500" b="1" i="0" kern="1200">
          <a:solidFill>
            <a:schemeClr val="tx1"/>
          </a:solidFill>
          <a:latin typeface="Helvetica" charset="0"/>
          <a:ea typeface="Helvetica" charset="0"/>
          <a:cs typeface="Helvetica" charset="0"/>
        </a:defRPr>
      </a:lvl3pPr>
      <a:lvl4pPr marL="1200091"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4pPr>
      <a:lvl5pPr marL="1542973" indent="-171442" algn="l" defTabSz="685766" rtl="0" eaLnBrk="1" latinLnBrk="0" hangingPunct="1">
        <a:lnSpc>
          <a:spcPct val="90000"/>
        </a:lnSpc>
        <a:spcBef>
          <a:spcPts val="375"/>
        </a:spcBef>
        <a:buFont typeface="Arial" panose="020B0604020202020204" pitchFamily="34" charset="0"/>
        <a:buChar char="•"/>
        <a:defRPr sz="1351" b="1" i="0" kern="1200">
          <a:solidFill>
            <a:schemeClr val="tx1"/>
          </a:solidFill>
          <a:latin typeface="Helvetica" charset="0"/>
          <a:ea typeface="Helvetica" charset="0"/>
          <a:cs typeface="Helvetica" charset="0"/>
        </a:defRPr>
      </a:lvl5pPr>
      <a:lvl6pPr marL="1885857"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8pPr>
      <a:lvl9pPr marL="2914506" indent="-171442" algn="l" defTabSz="685766" rtl="0" eaLnBrk="1" latinLnBrk="0" hangingPunct="1">
        <a:lnSpc>
          <a:spcPct val="90000"/>
        </a:lnSpc>
        <a:spcBef>
          <a:spcPts val="375"/>
        </a:spcBef>
        <a:buFont typeface="Arial" panose="020B0604020202020204" pitchFamily="34" charset="0"/>
        <a:buChar char="•"/>
        <a:defRPr sz="1351" kern="1200">
          <a:solidFill>
            <a:schemeClr val="tx1"/>
          </a:solidFill>
          <a:latin typeface="+mn-lt"/>
          <a:ea typeface="+mn-ea"/>
          <a:cs typeface="+mn-cs"/>
        </a:defRPr>
      </a:lvl9pPr>
    </p:bodyStyle>
    <p:otherStyle>
      <a:defPPr>
        <a:defRPr lang="en-US"/>
      </a:defPPr>
      <a:lvl1pPr marL="0" algn="l" defTabSz="685766" rtl="0" eaLnBrk="1" latinLnBrk="0" hangingPunct="1">
        <a:defRPr sz="1351" kern="1200">
          <a:solidFill>
            <a:schemeClr val="tx1"/>
          </a:solidFill>
          <a:latin typeface="+mn-lt"/>
          <a:ea typeface="+mn-ea"/>
          <a:cs typeface="+mn-cs"/>
        </a:defRPr>
      </a:lvl1pPr>
      <a:lvl2pPr marL="342882" algn="l" defTabSz="685766" rtl="0" eaLnBrk="1" latinLnBrk="0" hangingPunct="1">
        <a:defRPr sz="1351" kern="1200">
          <a:solidFill>
            <a:schemeClr val="tx1"/>
          </a:solidFill>
          <a:latin typeface="+mn-lt"/>
          <a:ea typeface="+mn-ea"/>
          <a:cs typeface="+mn-cs"/>
        </a:defRPr>
      </a:lvl2pPr>
      <a:lvl3pPr marL="685766" algn="l" defTabSz="685766" rtl="0" eaLnBrk="1" latinLnBrk="0" hangingPunct="1">
        <a:defRPr sz="1351" kern="1200">
          <a:solidFill>
            <a:schemeClr val="tx1"/>
          </a:solidFill>
          <a:latin typeface="+mn-lt"/>
          <a:ea typeface="+mn-ea"/>
          <a:cs typeface="+mn-cs"/>
        </a:defRPr>
      </a:lvl3pPr>
      <a:lvl4pPr marL="1028649" algn="l" defTabSz="685766" rtl="0" eaLnBrk="1" latinLnBrk="0" hangingPunct="1">
        <a:defRPr sz="1351" kern="1200">
          <a:solidFill>
            <a:schemeClr val="tx1"/>
          </a:solidFill>
          <a:latin typeface="+mn-lt"/>
          <a:ea typeface="+mn-ea"/>
          <a:cs typeface="+mn-cs"/>
        </a:defRPr>
      </a:lvl4pPr>
      <a:lvl5pPr marL="1371532" algn="l" defTabSz="685766" rtl="0" eaLnBrk="1" latinLnBrk="0" hangingPunct="1">
        <a:defRPr sz="1351" kern="1200">
          <a:solidFill>
            <a:schemeClr val="tx1"/>
          </a:solidFill>
          <a:latin typeface="+mn-lt"/>
          <a:ea typeface="+mn-ea"/>
          <a:cs typeface="+mn-cs"/>
        </a:defRPr>
      </a:lvl5pPr>
      <a:lvl6pPr marL="1714414" algn="l" defTabSz="685766" rtl="0" eaLnBrk="1" latinLnBrk="0" hangingPunct="1">
        <a:defRPr sz="1351" kern="1200">
          <a:solidFill>
            <a:schemeClr val="tx1"/>
          </a:solidFill>
          <a:latin typeface="+mn-lt"/>
          <a:ea typeface="+mn-ea"/>
          <a:cs typeface="+mn-cs"/>
        </a:defRPr>
      </a:lvl6pPr>
      <a:lvl7pPr marL="2057298" algn="l" defTabSz="685766" rtl="0" eaLnBrk="1" latinLnBrk="0" hangingPunct="1">
        <a:defRPr sz="1351" kern="1200">
          <a:solidFill>
            <a:schemeClr val="tx1"/>
          </a:solidFill>
          <a:latin typeface="+mn-lt"/>
          <a:ea typeface="+mn-ea"/>
          <a:cs typeface="+mn-cs"/>
        </a:defRPr>
      </a:lvl7pPr>
      <a:lvl8pPr marL="2400180" algn="l" defTabSz="685766" rtl="0" eaLnBrk="1" latinLnBrk="0" hangingPunct="1">
        <a:defRPr sz="1351" kern="1200">
          <a:solidFill>
            <a:schemeClr val="tx1"/>
          </a:solidFill>
          <a:latin typeface="+mn-lt"/>
          <a:ea typeface="+mn-ea"/>
          <a:cs typeface="+mn-cs"/>
        </a:defRPr>
      </a:lvl8pPr>
      <a:lvl9pPr marL="2743062" algn="l" defTabSz="685766" rtl="0" eaLnBrk="1" latinLnBrk="0" hangingPunct="1">
        <a:defRPr sz="1351"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7BD2F2-1C43-4EDC-B0C1-8D7DD3B62074}" type="datetimeFigureOut">
              <a:rPr lang="en-US" smtClean="0"/>
              <a:t>3/19/2025</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5347416-400C-4054-902C-A1A4C4BAFC82}" type="slidenum">
              <a:rPr lang="en-US" smtClean="0"/>
              <a:t>‹#›</a:t>
            </a:fld>
            <a:endParaRPr lang="en-US"/>
          </a:p>
        </p:txBody>
      </p:sp>
    </p:spTree>
    <p:extLst>
      <p:ext uri="{BB962C8B-B14F-4D97-AF65-F5344CB8AC3E}">
        <p14:creationId xmlns:p14="http://schemas.microsoft.com/office/powerpoint/2010/main" val="1265041424"/>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nikhil.kothegal@dhhs.nc.gov"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mailto:autumn.Locklear@dhhs.nc.gov"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web.lib.unc.edu/nc-maps/browse_location.php"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web.lib.unc.edu/nc-maps/browse_location.php" TargetMode="Externa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21.png"/><Relationship Id="rId4" Type="http://schemas.openxmlformats.org/officeDocument/2006/relationships/hyperlink" Target="https://web.lib.unc.edu/nc-maps/browse_location.php"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eb.lib.unc.edu/nc-maps/browse_location.php" TargetMode="External"/><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hyperlink" Target="https://epi.dph.ncdhhs.gov/oee/programs/EnvPubHealthTracking.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20.xml"/><Relationship Id="rId1" Type="http://schemas.openxmlformats.org/officeDocument/2006/relationships/slideLayout" Target="../slideLayouts/slideLayout4.xml"/><Relationship Id="rId6" Type="http://schemas.openxmlformats.org/officeDocument/2006/relationships/image" Target="../media/image33.svg"/><Relationship Id="rId5" Type="http://schemas.openxmlformats.org/officeDocument/2006/relationships/image" Target="../media/image32.png"/><Relationship Id="rId10" Type="http://schemas.openxmlformats.org/officeDocument/2006/relationships/image" Target="../media/image37.svg"/><Relationship Id="rId4" Type="http://schemas.openxmlformats.org/officeDocument/2006/relationships/image" Target="../media/image31.svg"/><Relationship Id="rId9"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hyperlink" Target="https://epi.dph.ncdhhs.gov/oee/climate/heat.html" TargetMode="External"/><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47.svg"/></Relationships>
</file>

<file path=ppt/slides/_rels/slide31.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8.png"/><Relationship Id="rId7" Type="http://schemas.openxmlformats.org/officeDocument/2006/relationships/diagramLayout" Target="../diagrams/layout6.xml"/><Relationship Id="rId2" Type="http://schemas.openxmlformats.org/officeDocument/2006/relationships/notesSlide" Target="../notesSlides/notesSlide31.xml"/><Relationship Id="rId1" Type="http://schemas.openxmlformats.org/officeDocument/2006/relationships/slideLayout" Target="../slideLayouts/slideLayout10.xml"/><Relationship Id="rId6" Type="http://schemas.openxmlformats.org/officeDocument/2006/relationships/diagramData" Target="../diagrams/data6.xml"/><Relationship Id="rId5" Type="http://schemas.openxmlformats.org/officeDocument/2006/relationships/image" Target="../media/image50.png"/><Relationship Id="rId10" Type="http://schemas.microsoft.com/office/2007/relationships/diagramDrawing" Target="../diagrams/drawing6.xml"/><Relationship Id="rId4" Type="http://schemas.openxmlformats.org/officeDocument/2006/relationships/image" Target="../media/image49.jpeg"/><Relationship Id="rId9" Type="http://schemas.openxmlformats.org/officeDocument/2006/relationships/diagramColors" Target="../diagrams/colors6.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mailto:Nikhil.Kothegal@dhhs.nc.gov"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4" Type="http://schemas.openxmlformats.org/officeDocument/2006/relationships/image" Target="../media/image62.png"/></Relationships>
</file>

<file path=ppt/slides/_rels/slide3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hyperlink" Target="https://www.cdc.gov/niosh/topics/heatstress/heatrelillness.html" TargetMode="External"/><Relationship Id="rId2" Type="http://schemas.openxmlformats.org/officeDocument/2006/relationships/notesSlide" Target="../notesSlides/notesSlide37.xml"/><Relationship Id="rId1" Type="http://schemas.openxmlformats.org/officeDocument/2006/relationships/slideLayout" Target="../slideLayouts/slideLayout3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4.xml.rels><?xml version="1.0" encoding="UTF-8" standalone="yes"?>
<Relationships xmlns="http://schemas.openxmlformats.org/package/2006/relationships"><Relationship Id="rId3" Type="http://schemas.openxmlformats.org/officeDocument/2006/relationships/hyperlink" Target="https://health2016.globalchange.gov/populations-concern"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hyperlink" Target="https://health2016.globalchange.gov/populations-concern" TargetMode="External"/><Relationship Id="rId7" Type="http://schemas.openxmlformats.org/officeDocument/2006/relationships/diagramColors" Target="../diagrams/colors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hyperlink" Target="https://health2016.globalchange.gov/populations-concern" TargetMode="External"/><Relationship Id="rId7" Type="http://schemas.openxmlformats.org/officeDocument/2006/relationships/diagramColors" Target="../diagrams/colors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hyperlink" Target="https://health2016.globalchange.gov/populations-concern" TargetMode="External"/><Relationship Id="rId7" Type="http://schemas.openxmlformats.org/officeDocument/2006/relationships/diagramColors" Target="../diagrams/colors3.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hyperlink" Target="https://health2016.globalchange.gov/populations-concern" TargetMode="External"/><Relationship Id="rId7" Type="http://schemas.openxmlformats.org/officeDocument/2006/relationships/diagramColors" Target="../diagrams/colors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3" Type="http://schemas.openxmlformats.org/officeDocument/2006/relationships/hyperlink" Target="https://epi.dph.ncdhhs.gov/oee/programs/EnvPubHealthTracking.html"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a:xfrm>
            <a:off x="3691468" y="1323976"/>
            <a:ext cx="7699023" cy="2755864"/>
          </a:xfrm>
        </p:spPr>
        <p:txBody>
          <a:bodyPr/>
          <a:lstStyle/>
          <a:p>
            <a:r>
              <a:rPr lang="en-US" sz="1800" b="0"/>
              <a:t>Division of Public Health</a:t>
            </a:r>
          </a:p>
          <a:p>
            <a:r>
              <a:rPr lang="en-US" sz="1800" b="0"/>
              <a:t>Occupational and Environmental Epidemiology Branch</a:t>
            </a:r>
          </a:p>
          <a:p>
            <a:endParaRPr lang="en-US" sz="1800" b="0"/>
          </a:p>
          <a:p>
            <a:pPr marL="0" marR="0" lvl="0" indent="0" algn="l" defTabSz="514337" rtl="0" eaLnBrk="1" fontAlgn="auto" latinLnBrk="0" hangingPunct="1">
              <a:lnSpc>
                <a:spcPct val="90000"/>
              </a:lnSpc>
              <a:spcBef>
                <a:spcPts val="563"/>
              </a:spcBef>
              <a:spcAft>
                <a:spcPts val="0"/>
              </a:spcAft>
              <a:buClrTx/>
              <a:buSzTx/>
              <a:buFont typeface="Arial" panose="020B0604020202020204" pitchFamily="34" charset="0"/>
              <a:buNone/>
              <a:tabLst/>
              <a:defRPr/>
            </a:pPr>
            <a:r>
              <a:rPr lang="en-US">
                <a:solidFill>
                  <a:prstClr val="black"/>
                </a:solidFill>
              </a:rPr>
              <a:t>Public health actions to address extreme heat in North Carolina </a:t>
            </a:r>
            <a:endParaRPr kumimoji="0" lang="en-US" b="1"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p:txBody>
      </p:sp>
      <p:sp>
        <p:nvSpPr>
          <p:cNvPr id="9" name="Text Placeholder 8"/>
          <p:cNvSpPr>
            <a:spLocks noGrp="1"/>
          </p:cNvSpPr>
          <p:nvPr>
            <p:ph type="body" sz="quarter" idx="11"/>
          </p:nvPr>
        </p:nvSpPr>
        <p:spPr>
          <a:xfrm>
            <a:off x="3718220" y="3922571"/>
            <a:ext cx="8070574" cy="1678192"/>
          </a:xfrm>
        </p:spPr>
        <p:txBody>
          <a:bodyPr numCol="2"/>
          <a:lstStyle/>
          <a:p>
            <a:r>
              <a:rPr lang="en-US" sz="1600"/>
              <a:t>Nikhil Kothegal, MPH, PhD Candidate</a:t>
            </a:r>
          </a:p>
          <a:p>
            <a:r>
              <a:rPr lang="en-US" sz="1600"/>
              <a:t>Climate and Health Program Lead</a:t>
            </a:r>
          </a:p>
          <a:p>
            <a:r>
              <a:rPr lang="en-US" sz="1600">
                <a:hlinkClick r:id="rId3"/>
              </a:rPr>
              <a:t>nikhil.kothegal@dhhs.nc.gov</a:t>
            </a:r>
            <a:endParaRPr lang="en-US" sz="1600"/>
          </a:p>
          <a:p>
            <a:endParaRPr lang="en-US" sz="1600"/>
          </a:p>
          <a:p>
            <a:endParaRPr lang="en-US" sz="1600"/>
          </a:p>
          <a:p>
            <a:endParaRPr lang="en-US" sz="1600"/>
          </a:p>
          <a:p>
            <a:r>
              <a:rPr lang="en-US" sz="1600"/>
              <a:t>Autumn Locklear, MSPH</a:t>
            </a:r>
          </a:p>
          <a:p>
            <a:r>
              <a:rPr lang="en-US" sz="1600"/>
              <a:t>Climate and Health Epidemiologist</a:t>
            </a:r>
          </a:p>
          <a:p>
            <a:r>
              <a:rPr lang="en-US" sz="1600">
                <a:hlinkClick r:id="rId4"/>
              </a:rPr>
              <a:t>autumn.locklear@dhhs.nc.gov</a:t>
            </a:r>
            <a:endParaRPr lang="en-US" sz="1600"/>
          </a:p>
          <a:p>
            <a:endParaRPr lang="en-US" sz="1600"/>
          </a:p>
          <a:p>
            <a:endParaRPr lang="en-US" sz="2400"/>
          </a:p>
        </p:txBody>
      </p:sp>
      <p:sp>
        <p:nvSpPr>
          <p:cNvPr id="10" name="Text Placeholder 9"/>
          <p:cNvSpPr>
            <a:spLocks noGrp="1"/>
          </p:cNvSpPr>
          <p:nvPr>
            <p:ph type="body" sz="quarter" idx="12"/>
          </p:nvPr>
        </p:nvSpPr>
        <p:spPr>
          <a:xfrm>
            <a:off x="3718220" y="5436867"/>
            <a:ext cx="5201478" cy="948752"/>
          </a:xfrm>
        </p:spPr>
        <p:txBody>
          <a:bodyPr>
            <a:normAutofit/>
          </a:bodyPr>
          <a:lstStyle/>
          <a:p>
            <a:r>
              <a:rPr lang="en-US" sz="1400"/>
              <a:t>Public Health Leaders Conference 2025   </a:t>
            </a:r>
          </a:p>
          <a:p>
            <a:r>
              <a:rPr lang="en-US" sz="1400"/>
              <a:t>Surveillance &amp; Assessment   </a:t>
            </a:r>
          </a:p>
          <a:p>
            <a:r>
              <a:rPr lang="en-US" sz="1400"/>
              <a:t>March 13, 2025</a:t>
            </a:r>
          </a:p>
        </p:txBody>
      </p:sp>
    </p:spTree>
    <p:extLst>
      <p:ext uri="{BB962C8B-B14F-4D97-AF65-F5344CB8AC3E}">
        <p14:creationId xmlns:p14="http://schemas.microsoft.com/office/powerpoint/2010/main" val="16063241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9166" y="624055"/>
            <a:ext cx="10457689" cy="548640"/>
          </a:xfrm>
          <a:prstGeom prst="rect">
            <a:avLst/>
          </a:prstGeom>
        </p:spPr>
        <p:txBody>
          <a:bodyPr/>
          <a:lstStyle/>
          <a:p>
            <a:r>
              <a:rPr lang="en-US"/>
              <a:t>NCDHHS Climate and Health Team</a:t>
            </a:r>
          </a:p>
        </p:txBody>
      </p:sp>
      <p:sp>
        <p:nvSpPr>
          <p:cNvPr id="8" name="Text Placeholder 7"/>
          <p:cNvSpPr>
            <a:spLocks noGrp="1"/>
          </p:cNvSpPr>
          <p:nvPr>
            <p:ph type="body" sz="quarter" idx="10"/>
          </p:nvPr>
        </p:nvSpPr>
        <p:spPr>
          <a:xfrm>
            <a:off x="200026" y="1490134"/>
            <a:ext cx="5178798" cy="4558188"/>
          </a:xfrm>
        </p:spPr>
        <p:txBody>
          <a:bodyPr/>
          <a:lstStyle/>
          <a:p>
            <a:r>
              <a:rPr lang="en-US" sz="2133"/>
              <a:t>Nikhil Kothegal, MPH, Climate and Health Program Lead</a:t>
            </a:r>
          </a:p>
          <a:p>
            <a:endParaRPr lang="en-US" sz="2133"/>
          </a:p>
          <a:p>
            <a:r>
              <a:rPr lang="en-US" sz="2133"/>
              <a:t>Autumn Locklear, MSPH, Climate and Health Epidemiologist</a:t>
            </a:r>
          </a:p>
          <a:p>
            <a:endParaRPr lang="en-US" sz="2133"/>
          </a:p>
          <a:p>
            <a:r>
              <a:rPr lang="en-US" sz="2133"/>
              <a:t>Courtney Williams, MPH, Program Analyst</a:t>
            </a:r>
          </a:p>
          <a:p>
            <a:endParaRPr lang="en-US" sz="2133"/>
          </a:p>
          <a:p>
            <a:r>
              <a:rPr lang="en-US" sz="2133"/>
              <a:t>Dee Lipumano, Eastern NC Climate Adaptation Coordinator </a:t>
            </a:r>
          </a:p>
        </p:txBody>
      </p:sp>
      <p:sp>
        <p:nvSpPr>
          <p:cNvPr id="9" name="Text Placeholder 8"/>
          <p:cNvSpPr>
            <a:spLocks noGrp="1"/>
          </p:cNvSpPr>
          <p:nvPr>
            <p:ph type="body" sz="quarter" idx="11"/>
          </p:nvPr>
        </p:nvSpPr>
        <p:spPr>
          <a:xfrm>
            <a:off x="696390" y="6048322"/>
            <a:ext cx="10656007" cy="533453"/>
          </a:xfrm>
        </p:spPr>
        <p:txBody>
          <a:bodyPr/>
          <a:lstStyle/>
          <a:p>
            <a:r>
              <a:rPr lang="en-US"/>
              <a:t>Image (top): </a:t>
            </a:r>
            <a:r>
              <a:rPr lang="en-US">
                <a:hlinkClick r:id="rId3"/>
              </a:rPr>
              <a:t>https://web.lib.unc.edu/nc-maps/browse_location.php</a:t>
            </a:r>
            <a:r>
              <a:rPr lang="en-US"/>
              <a:t>; </a:t>
            </a:r>
          </a:p>
        </p:txBody>
      </p:sp>
      <p:sp>
        <p:nvSpPr>
          <p:cNvPr id="3" name="TextBox 2">
            <a:extLst>
              <a:ext uri="{FF2B5EF4-FFF2-40B4-BE49-F238E27FC236}">
                <a16:creationId xmlns:a16="http://schemas.microsoft.com/office/drawing/2014/main" id="{F2EB39F3-8830-7F6E-E262-6B25E89FCF2D}"/>
              </a:ext>
            </a:extLst>
          </p:cNvPr>
          <p:cNvSpPr txBox="1"/>
          <p:nvPr/>
        </p:nvSpPr>
        <p:spPr>
          <a:xfrm>
            <a:off x="6519320" y="5479163"/>
            <a:ext cx="4423130" cy="307777"/>
          </a:xfrm>
          <a:prstGeom prst="rect">
            <a:avLst/>
          </a:prstGeom>
          <a:noFill/>
        </p:spPr>
        <p:txBody>
          <a:bodyPr wrap="square">
            <a:spAutoFit/>
          </a:bodyPr>
          <a:lstStyle/>
          <a:p>
            <a:r>
              <a:rPr lang="en-US" sz="1400"/>
              <a:t>https://epi.dph.ncdhhs.gov/oee/programs/climate.html</a:t>
            </a:r>
          </a:p>
        </p:txBody>
      </p:sp>
      <p:pic>
        <p:nvPicPr>
          <p:cNvPr id="5" name="Picture 4">
            <a:extLst>
              <a:ext uri="{FF2B5EF4-FFF2-40B4-BE49-F238E27FC236}">
                <a16:creationId xmlns:a16="http://schemas.microsoft.com/office/drawing/2014/main" id="{AFE1AC88-87A9-4321-88ED-CF96A696FFDD}"/>
              </a:ext>
            </a:extLst>
          </p:cNvPr>
          <p:cNvPicPr>
            <a:picLocks noChangeAspect="1"/>
          </p:cNvPicPr>
          <p:nvPr/>
        </p:nvPicPr>
        <p:blipFill>
          <a:blip r:embed="rId4"/>
          <a:stretch>
            <a:fillRect/>
          </a:stretch>
        </p:blipFill>
        <p:spPr>
          <a:xfrm>
            <a:off x="5592499" y="2135052"/>
            <a:ext cx="6276772" cy="3268353"/>
          </a:xfrm>
          <a:prstGeom prst="rect">
            <a:avLst/>
          </a:prstGeom>
        </p:spPr>
      </p:pic>
      <p:sp>
        <p:nvSpPr>
          <p:cNvPr id="6" name="Rectangle 5">
            <a:extLst>
              <a:ext uri="{FF2B5EF4-FFF2-40B4-BE49-F238E27FC236}">
                <a16:creationId xmlns:a16="http://schemas.microsoft.com/office/drawing/2014/main" id="{4B59BE8F-475A-7B62-E35C-EE8F03E5FC4E}"/>
              </a:ext>
            </a:extLst>
          </p:cNvPr>
          <p:cNvSpPr/>
          <p:nvPr/>
        </p:nvSpPr>
        <p:spPr>
          <a:xfrm>
            <a:off x="5592499" y="4894729"/>
            <a:ext cx="4024837" cy="6308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B7066BA-7C6C-A947-ABE6-F7CC213FE8CD}"/>
              </a:ext>
            </a:extLst>
          </p:cNvPr>
          <p:cNvSpPr/>
          <p:nvPr/>
        </p:nvSpPr>
        <p:spPr>
          <a:xfrm>
            <a:off x="6403670" y="1454595"/>
            <a:ext cx="4948727" cy="523220"/>
          </a:xfrm>
          <a:prstGeom prst="rect">
            <a:avLst/>
          </a:prstGeom>
          <a:noFill/>
        </p:spPr>
        <p:txBody>
          <a:bodyPr wrap="none" lIns="91440" tIns="45720" rIns="91440" bIns="45720">
            <a:spAutoFit/>
          </a:bodyPr>
          <a:lstStyle/>
          <a:p>
            <a:pPr algn="ctr"/>
            <a:r>
              <a:rPr lang="en-US" sz="2800" b="1" cap="none" spc="0">
                <a:ln w="22225">
                  <a:solidFill>
                    <a:schemeClr val="accent2"/>
                  </a:solidFill>
                  <a:prstDash val="solid"/>
                </a:ln>
                <a:solidFill>
                  <a:schemeClr val="accent2">
                    <a:lumMod val="40000"/>
                    <a:lumOff val="60000"/>
                  </a:schemeClr>
                </a:solidFill>
                <a:effectLst>
                  <a:glow rad="228600">
                    <a:schemeClr val="accent5">
                      <a:satMod val="175000"/>
                      <a:alpha val="40000"/>
                    </a:schemeClr>
                  </a:glow>
                </a:effectLst>
              </a:rPr>
              <a:t>New Website Coming Soon!</a:t>
            </a:r>
          </a:p>
        </p:txBody>
      </p:sp>
    </p:spTree>
    <p:extLst>
      <p:ext uri="{BB962C8B-B14F-4D97-AF65-F5344CB8AC3E}">
        <p14:creationId xmlns:p14="http://schemas.microsoft.com/office/powerpoint/2010/main" val="3919093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8695E4-05BB-F30C-E5A1-FE706D24C7A8}"/>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2EB6620B-E6A6-DB76-3FDE-C70310D44254}"/>
              </a:ext>
            </a:extLst>
          </p:cNvPr>
          <p:cNvSpPr>
            <a:spLocks noGrp="1"/>
          </p:cNvSpPr>
          <p:nvPr>
            <p:ph type="title"/>
          </p:nvPr>
        </p:nvSpPr>
        <p:spPr>
          <a:xfrm>
            <a:off x="899166" y="624055"/>
            <a:ext cx="10457689" cy="548640"/>
          </a:xfrm>
          <a:prstGeom prst="rect">
            <a:avLst/>
          </a:prstGeom>
        </p:spPr>
        <p:txBody>
          <a:bodyPr/>
          <a:lstStyle/>
          <a:p>
            <a:r>
              <a:rPr lang="en-US"/>
              <a:t>NCDHHS Climate and Health Team</a:t>
            </a:r>
          </a:p>
        </p:txBody>
      </p:sp>
      <p:sp>
        <p:nvSpPr>
          <p:cNvPr id="8" name="Text Placeholder 7">
            <a:extLst>
              <a:ext uri="{FF2B5EF4-FFF2-40B4-BE49-F238E27FC236}">
                <a16:creationId xmlns:a16="http://schemas.microsoft.com/office/drawing/2014/main" id="{91F6220A-6B2A-E87E-73E1-55CF16614F4A}"/>
              </a:ext>
            </a:extLst>
          </p:cNvPr>
          <p:cNvSpPr>
            <a:spLocks noGrp="1"/>
          </p:cNvSpPr>
          <p:nvPr>
            <p:ph type="body" sz="quarter" idx="10"/>
          </p:nvPr>
        </p:nvSpPr>
        <p:spPr>
          <a:xfrm>
            <a:off x="200025" y="1490134"/>
            <a:ext cx="6610567" cy="4558188"/>
          </a:xfrm>
        </p:spPr>
        <p:txBody>
          <a:bodyPr/>
          <a:lstStyle/>
          <a:p>
            <a:r>
              <a:rPr lang="en-US" sz="2133"/>
              <a:t>Builds community resilience against climate change and its impact on public health</a:t>
            </a:r>
          </a:p>
          <a:p>
            <a:endParaRPr lang="en-US" sz="2133"/>
          </a:p>
          <a:p>
            <a:r>
              <a:rPr lang="en-US" sz="2133"/>
              <a:t>Funded through CDC’s Climate and Health Program:</a:t>
            </a:r>
          </a:p>
          <a:p>
            <a:pPr lvl="1">
              <a:buFont typeface="Arial" panose="020B0604020202020204" pitchFamily="34" charset="0"/>
              <a:buChar char="•"/>
            </a:pPr>
            <a:r>
              <a:rPr lang="en-US" sz="2133"/>
              <a:t>Building Resilience Against Climate Effects</a:t>
            </a:r>
          </a:p>
          <a:p>
            <a:endParaRPr lang="en-US" sz="2133"/>
          </a:p>
          <a:p>
            <a:r>
              <a:rPr lang="en-US" sz="2133"/>
              <a:t>Climate adaptation efforts have expanded across NC! </a:t>
            </a:r>
          </a:p>
          <a:p>
            <a:endParaRPr lang="en-US" sz="2133"/>
          </a:p>
          <a:p>
            <a:r>
              <a:rPr lang="en-US" sz="2133"/>
              <a:t>Partnerships with NCDHHS, other state agencies, academia, non-governmental and community organizations </a:t>
            </a:r>
          </a:p>
        </p:txBody>
      </p:sp>
      <p:sp>
        <p:nvSpPr>
          <p:cNvPr id="9" name="Text Placeholder 8">
            <a:extLst>
              <a:ext uri="{FF2B5EF4-FFF2-40B4-BE49-F238E27FC236}">
                <a16:creationId xmlns:a16="http://schemas.microsoft.com/office/drawing/2014/main" id="{84CFAB71-3E33-811E-5049-A409D2E6BFC7}"/>
              </a:ext>
            </a:extLst>
          </p:cNvPr>
          <p:cNvSpPr>
            <a:spLocks noGrp="1"/>
          </p:cNvSpPr>
          <p:nvPr>
            <p:ph type="body" sz="quarter" idx="11"/>
          </p:nvPr>
        </p:nvSpPr>
        <p:spPr>
          <a:xfrm>
            <a:off x="696390" y="6048322"/>
            <a:ext cx="10656007" cy="533453"/>
          </a:xfrm>
        </p:spPr>
        <p:txBody>
          <a:bodyPr/>
          <a:lstStyle/>
          <a:p>
            <a:r>
              <a:rPr lang="en-US"/>
              <a:t>Image (top): </a:t>
            </a:r>
            <a:r>
              <a:rPr lang="en-US">
                <a:hlinkClick r:id="rId3"/>
              </a:rPr>
              <a:t>https://web.lib.unc.edu/nc-maps/browse_location.php</a:t>
            </a:r>
            <a:r>
              <a:rPr lang="en-US"/>
              <a:t>; </a:t>
            </a:r>
          </a:p>
        </p:txBody>
      </p:sp>
      <p:grpSp>
        <p:nvGrpSpPr>
          <p:cNvPr id="12" name="Group 11">
            <a:extLst>
              <a:ext uri="{FF2B5EF4-FFF2-40B4-BE49-F238E27FC236}">
                <a16:creationId xmlns:a16="http://schemas.microsoft.com/office/drawing/2014/main" id="{C7CD97A3-AF07-2B1E-AB04-900F42FC86F1}"/>
              </a:ext>
            </a:extLst>
          </p:cNvPr>
          <p:cNvGrpSpPr/>
          <p:nvPr/>
        </p:nvGrpSpPr>
        <p:grpSpPr>
          <a:xfrm>
            <a:off x="7010401" y="2473402"/>
            <a:ext cx="4981574" cy="2220935"/>
            <a:chOff x="6201197" y="2295119"/>
            <a:chExt cx="5875917" cy="2473829"/>
          </a:xfrm>
        </p:grpSpPr>
        <p:grpSp>
          <p:nvGrpSpPr>
            <p:cNvPr id="13" name="Group 12">
              <a:extLst>
                <a:ext uri="{FF2B5EF4-FFF2-40B4-BE49-F238E27FC236}">
                  <a16:creationId xmlns:a16="http://schemas.microsoft.com/office/drawing/2014/main" id="{9D4FB6BF-5CAE-F748-CC34-CDF4927E6EFB}"/>
                </a:ext>
              </a:extLst>
            </p:cNvPr>
            <p:cNvGrpSpPr/>
            <p:nvPr/>
          </p:nvGrpSpPr>
          <p:grpSpPr>
            <a:xfrm>
              <a:off x="6201197" y="2295119"/>
              <a:ext cx="5875917" cy="2473829"/>
              <a:chOff x="6406190" y="1343521"/>
              <a:chExt cx="5489527" cy="2191327"/>
            </a:xfrm>
          </p:grpSpPr>
          <p:pic>
            <p:nvPicPr>
              <p:cNvPr id="36" name="Picture 35">
                <a:extLst>
                  <a:ext uri="{FF2B5EF4-FFF2-40B4-BE49-F238E27FC236}">
                    <a16:creationId xmlns:a16="http://schemas.microsoft.com/office/drawing/2014/main" id="{EEACB456-7E35-3333-D89D-640F9B560142}"/>
                  </a:ext>
                </a:extLst>
              </p:cNvPr>
              <p:cNvPicPr>
                <a:picLocks noChangeAspect="1"/>
              </p:cNvPicPr>
              <p:nvPr/>
            </p:nvPicPr>
            <p:blipFill>
              <a:blip r:embed="rId4"/>
              <a:srcRect t="-2852" b="-1"/>
              <a:stretch/>
            </p:blipFill>
            <p:spPr>
              <a:xfrm>
                <a:off x="6406190" y="1343521"/>
                <a:ext cx="5489527" cy="2191327"/>
              </a:xfrm>
              <a:prstGeom prst="rect">
                <a:avLst/>
              </a:prstGeom>
            </p:spPr>
          </p:pic>
          <p:sp>
            <p:nvSpPr>
              <p:cNvPr id="37" name="Star: 5 Points 36">
                <a:extLst>
                  <a:ext uri="{FF2B5EF4-FFF2-40B4-BE49-F238E27FC236}">
                    <a16:creationId xmlns:a16="http://schemas.microsoft.com/office/drawing/2014/main" id="{3DD0FEE1-2041-82DD-BECE-BEABEA4BE075}"/>
                  </a:ext>
                </a:extLst>
              </p:cNvPr>
              <p:cNvSpPr/>
              <p:nvPr/>
            </p:nvSpPr>
            <p:spPr>
              <a:xfrm>
                <a:off x="9415962" y="2862363"/>
                <a:ext cx="144799" cy="144843"/>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8" name="Star: 5 Points 37">
                <a:extLst>
                  <a:ext uri="{FF2B5EF4-FFF2-40B4-BE49-F238E27FC236}">
                    <a16:creationId xmlns:a16="http://schemas.microsoft.com/office/drawing/2014/main" id="{5C755CE7-425E-2168-1CAA-C7A387284A25}"/>
                  </a:ext>
                </a:extLst>
              </p:cNvPr>
              <p:cNvSpPr/>
              <p:nvPr/>
            </p:nvSpPr>
            <p:spPr>
              <a:xfrm>
                <a:off x="9352640" y="2565918"/>
                <a:ext cx="144798" cy="144843"/>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9" name="Star: 5 Points 38">
                <a:extLst>
                  <a:ext uri="{FF2B5EF4-FFF2-40B4-BE49-F238E27FC236}">
                    <a16:creationId xmlns:a16="http://schemas.microsoft.com/office/drawing/2014/main" id="{5622002B-8992-C1B2-5D71-372662B4104A}"/>
                  </a:ext>
                </a:extLst>
              </p:cNvPr>
              <p:cNvSpPr/>
              <p:nvPr/>
            </p:nvSpPr>
            <p:spPr>
              <a:xfrm>
                <a:off x="9207840" y="2706966"/>
                <a:ext cx="144798" cy="144843"/>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40" name="Star: 5 Points 39">
                <a:extLst>
                  <a:ext uri="{FF2B5EF4-FFF2-40B4-BE49-F238E27FC236}">
                    <a16:creationId xmlns:a16="http://schemas.microsoft.com/office/drawing/2014/main" id="{6822001C-E914-1840-74ED-4848DD9895C7}"/>
                  </a:ext>
                </a:extLst>
              </p:cNvPr>
              <p:cNvSpPr/>
              <p:nvPr/>
            </p:nvSpPr>
            <p:spPr>
              <a:xfrm>
                <a:off x="9591790" y="2545089"/>
                <a:ext cx="144799" cy="144843"/>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41" name="Star: 5 Points 40">
                <a:extLst>
                  <a:ext uri="{FF2B5EF4-FFF2-40B4-BE49-F238E27FC236}">
                    <a16:creationId xmlns:a16="http://schemas.microsoft.com/office/drawing/2014/main" id="{E3A74B88-B5F5-EBC4-10EF-70B526BFF852}"/>
                  </a:ext>
                </a:extLst>
              </p:cNvPr>
              <p:cNvSpPr/>
              <p:nvPr/>
            </p:nvSpPr>
            <p:spPr>
              <a:xfrm>
                <a:off x="9736589" y="2862363"/>
                <a:ext cx="144799" cy="144843"/>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42" name="Star: 5 Points 41">
                <a:extLst>
                  <a:ext uri="{FF2B5EF4-FFF2-40B4-BE49-F238E27FC236}">
                    <a16:creationId xmlns:a16="http://schemas.microsoft.com/office/drawing/2014/main" id="{F6D7F6D3-F548-3F1B-9979-1251AC0B3FD2}"/>
                  </a:ext>
                </a:extLst>
              </p:cNvPr>
              <p:cNvSpPr/>
              <p:nvPr/>
            </p:nvSpPr>
            <p:spPr>
              <a:xfrm>
                <a:off x="9868555" y="2564291"/>
                <a:ext cx="171183" cy="139708"/>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43" name="Star: 5 Points 42">
                <a:extLst>
                  <a:ext uri="{FF2B5EF4-FFF2-40B4-BE49-F238E27FC236}">
                    <a16:creationId xmlns:a16="http://schemas.microsoft.com/office/drawing/2014/main" id="{19421893-D0B7-07C3-5235-B461C4D76B8C}"/>
                  </a:ext>
                </a:extLst>
              </p:cNvPr>
              <p:cNvSpPr/>
              <p:nvPr/>
            </p:nvSpPr>
            <p:spPr>
              <a:xfrm>
                <a:off x="9319853" y="2105439"/>
                <a:ext cx="144799" cy="144843"/>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grpSp>
        <p:sp>
          <p:nvSpPr>
            <p:cNvPr id="20" name="Star: 5 Points 19">
              <a:extLst>
                <a:ext uri="{FF2B5EF4-FFF2-40B4-BE49-F238E27FC236}">
                  <a16:creationId xmlns:a16="http://schemas.microsoft.com/office/drawing/2014/main" id="{494B7BDA-4323-C2A1-BEEF-01A402AF72B9}"/>
                </a:ext>
              </a:extLst>
            </p:cNvPr>
            <p:cNvSpPr/>
            <p:nvPr/>
          </p:nvSpPr>
          <p:spPr>
            <a:xfrm>
              <a:off x="6233054" y="3605712"/>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1" name="Star: 5 Points 20">
              <a:extLst>
                <a:ext uri="{FF2B5EF4-FFF2-40B4-BE49-F238E27FC236}">
                  <a16:creationId xmlns:a16="http://schemas.microsoft.com/office/drawing/2014/main" id="{ED4BCC28-55BB-03BC-33F0-30821220AA6E}"/>
                </a:ext>
              </a:extLst>
            </p:cNvPr>
            <p:cNvSpPr/>
            <p:nvPr/>
          </p:nvSpPr>
          <p:spPr>
            <a:xfrm>
              <a:off x="6520941" y="3667472"/>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2" name="Star: 5 Points 21">
              <a:extLst>
                <a:ext uri="{FF2B5EF4-FFF2-40B4-BE49-F238E27FC236}">
                  <a16:creationId xmlns:a16="http://schemas.microsoft.com/office/drawing/2014/main" id="{2694CB35-69C1-66D7-6C5D-4E899520F0B9}"/>
                </a:ext>
              </a:extLst>
            </p:cNvPr>
            <p:cNvSpPr/>
            <p:nvPr/>
          </p:nvSpPr>
          <p:spPr>
            <a:xfrm>
              <a:off x="6443446" y="3416867"/>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3" name="Star: 5 Points 22">
              <a:extLst>
                <a:ext uri="{FF2B5EF4-FFF2-40B4-BE49-F238E27FC236}">
                  <a16:creationId xmlns:a16="http://schemas.microsoft.com/office/drawing/2014/main" id="{4CAD63E8-5687-D4DE-0D3F-E05AE85A6361}"/>
                </a:ext>
              </a:extLst>
            </p:cNvPr>
            <p:cNvSpPr/>
            <p:nvPr/>
          </p:nvSpPr>
          <p:spPr>
            <a:xfrm>
              <a:off x="6685695" y="3565730"/>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4" name="Star: 5 Points 23">
              <a:extLst>
                <a:ext uri="{FF2B5EF4-FFF2-40B4-BE49-F238E27FC236}">
                  <a16:creationId xmlns:a16="http://schemas.microsoft.com/office/drawing/2014/main" id="{896EE936-CC07-785F-4835-30377E0B03DB}"/>
                </a:ext>
              </a:extLst>
            </p:cNvPr>
            <p:cNvSpPr/>
            <p:nvPr/>
          </p:nvSpPr>
          <p:spPr>
            <a:xfrm>
              <a:off x="6653838" y="3318778"/>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5" name="Star: 5 Points 24">
              <a:extLst>
                <a:ext uri="{FF2B5EF4-FFF2-40B4-BE49-F238E27FC236}">
                  <a16:creationId xmlns:a16="http://schemas.microsoft.com/office/drawing/2014/main" id="{5800818E-606D-0A68-68A5-3D4DC9E6C50F}"/>
                </a:ext>
              </a:extLst>
            </p:cNvPr>
            <p:cNvSpPr/>
            <p:nvPr/>
          </p:nvSpPr>
          <p:spPr>
            <a:xfrm>
              <a:off x="6884380" y="3449914"/>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6" name="Star: 5 Points 25">
              <a:extLst>
                <a:ext uri="{FF2B5EF4-FFF2-40B4-BE49-F238E27FC236}">
                  <a16:creationId xmlns:a16="http://schemas.microsoft.com/office/drawing/2014/main" id="{41C86D61-B4FA-631F-8187-839D198EE740}"/>
                </a:ext>
              </a:extLst>
            </p:cNvPr>
            <p:cNvSpPr/>
            <p:nvPr/>
          </p:nvSpPr>
          <p:spPr>
            <a:xfrm>
              <a:off x="7119358" y="3531672"/>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7" name="Star: 5 Points 26">
              <a:extLst>
                <a:ext uri="{FF2B5EF4-FFF2-40B4-BE49-F238E27FC236}">
                  <a16:creationId xmlns:a16="http://schemas.microsoft.com/office/drawing/2014/main" id="{E3035CA0-F4E0-EED3-300D-EE822A0D1DDD}"/>
                </a:ext>
              </a:extLst>
            </p:cNvPr>
            <p:cNvSpPr/>
            <p:nvPr/>
          </p:nvSpPr>
          <p:spPr>
            <a:xfrm>
              <a:off x="7318043" y="3441871"/>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8" name="Star: 5 Points 27">
              <a:extLst>
                <a:ext uri="{FF2B5EF4-FFF2-40B4-BE49-F238E27FC236}">
                  <a16:creationId xmlns:a16="http://schemas.microsoft.com/office/drawing/2014/main" id="{2AD5861E-4C87-28C4-3740-E2A16173A9AB}"/>
                </a:ext>
              </a:extLst>
            </p:cNvPr>
            <p:cNvSpPr/>
            <p:nvPr/>
          </p:nvSpPr>
          <p:spPr>
            <a:xfrm>
              <a:off x="7510026" y="3474137"/>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29" name="Star: 5 Points 28">
              <a:extLst>
                <a:ext uri="{FF2B5EF4-FFF2-40B4-BE49-F238E27FC236}">
                  <a16:creationId xmlns:a16="http://schemas.microsoft.com/office/drawing/2014/main" id="{DD930871-FBF7-F830-F6E5-E690CD1F7A62}"/>
                </a:ext>
              </a:extLst>
            </p:cNvPr>
            <p:cNvSpPr/>
            <p:nvPr/>
          </p:nvSpPr>
          <p:spPr>
            <a:xfrm>
              <a:off x="6984203" y="3237020"/>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0" name="Star: 5 Points 29">
              <a:extLst>
                <a:ext uri="{FF2B5EF4-FFF2-40B4-BE49-F238E27FC236}">
                  <a16:creationId xmlns:a16="http://schemas.microsoft.com/office/drawing/2014/main" id="{09173B21-CB5B-8493-FE86-ADC7B489639E}"/>
                </a:ext>
              </a:extLst>
            </p:cNvPr>
            <p:cNvSpPr/>
            <p:nvPr/>
          </p:nvSpPr>
          <p:spPr>
            <a:xfrm>
              <a:off x="7163053" y="2991746"/>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1" name="Star: 5 Points 30">
              <a:extLst>
                <a:ext uri="{FF2B5EF4-FFF2-40B4-BE49-F238E27FC236}">
                  <a16:creationId xmlns:a16="http://schemas.microsoft.com/office/drawing/2014/main" id="{CD31EB24-CC5A-DBD4-E0DF-F31595C01808}"/>
                </a:ext>
              </a:extLst>
            </p:cNvPr>
            <p:cNvSpPr/>
            <p:nvPr/>
          </p:nvSpPr>
          <p:spPr>
            <a:xfrm>
              <a:off x="7272090" y="3204640"/>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2" name="Star: 5 Points 31">
              <a:extLst>
                <a:ext uri="{FF2B5EF4-FFF2-40B4-BE49-F238E27FC236}">
                  <a16:creationId xmlns:a16="http://schemas.microsoft.com/office/drawing/2014/main" id="{600EFC14-C76A-CCBB-76C5-55FB0538A891}"/>
                </a:ext>
              </a:extLst>
            </p:cNvPr>
            <p:cNvSpPr/>
            <p:nvPr/>
          </p:nvSpPr>
          <p:spPr>
            <a:xfrm>
              <a:off x="7665016" y="3383863"/>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3" name="Star: 5 Points 32">
              <a:extLst>
                <a:ext uri="{FF2B5EF4-FFF2-40B4-BE49-F238E27FC236}">
                  <a16:creationId xmlns:a16="http://schemas.microsoft.com/office/drawing/2014/main" id="{E44BB467-82D0-1B80-023B-6DDB893269A6}"/>
                </a:ext>
              </a:extLst>
            </p:cNvPr>
            <p:cNvSpPr/>
            <p:nvPr/>
          </p:nvSpPr>
          <p:spPr>
            <a:xfrm>
              <a:off x="7578229" y="3130073"/>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4" name="Star: 5 Points 33">
              <a:extLst>
                <a:ext uri="{FF2B5EF4-FFF2-40B4-BE49-F238E27FC236}">
                  <a16:creationId xmlns:a16="http://schemas.microsoft.com/office/drawing/2014/main" id="{CD531CA8-CEF2-BA6A-0A54-6EB7E9EB5353}"/>
                </a:ext>
              </a:extLst>
            </p:cNvPr>
            <p:cNvSpPr/>
            <p:nvPr/>
          </p:nvSpPr>
          <p:spPr>
            <a:xfrm>
              <a:off x="7419650" y="2959366"/>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sp>
          <p:nvSpPr>
            <p:cNvPr id="35" name="Star: 5 Points 34">
              <a:extLst>
                <a:ext uri="{FF2B5EF4-FFF2-40B4-BE49-F238E27FC236}">
                  <a16:creationId xmlns:a16="http://schemas.microsoft.com/office/drawing/2014/main" id="{0820CB58-8C80-3FAA-345D-BF058AFE0670}"/>
                </a:ext>
              </a:extLst>
            </p:cNvPr>
            <p:cNvSpPr/>
            <p:nvPr/>
          </p:nvSpPr>
          <p:spPr>
            <a:xfrm>
              <a:off x="7515810" y="2850291"/>
              <a:ext cx="154990" cy="163516"/>
            </a:xfrm>
            <a:prstGeom prst="star5">
              <a:avLst/>
            </a:prstGeom>
            <a:solidFill>
              <a:srgbClr val="FF0000"/>
            </a:solidFill>
            <a:ln>
              <a:solidFill>
                <a:srgbClr val="FF00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a:p>
          </p:txBody>
        </p:sp>
      </p:grpSp>
      <p:pic>
        <p:nvPicPr>
          <p:cNvPr id="3" name="Picture 2">
            <a:extLst>
              <a:ext uri="{FF2B5EF4-FFF2-40B4-BE49-F238E27FC236}">
                <a16:creationId xmlns:a16="http://schemas.microsoft.com/office/drawing/2014/main" id="{4E35CC78-AC95-C5C6-B698-5758C2E96D07}"/>
              </a:ext>
            </a:extLst>
          </p:cNvPr>
          <p:cNvPicPr>
            <a:picLocks noChangeAspect="1"/>
          </p:cNvPicPr>
          <p:nvPr/>
        </p:nvPicPr>
        <p:blipFill>
          <a:blip r:embed="rId5"/>
          <a:stretch>
            <a:fillRect/>
          </a:stretch>
        </p:blipFill>
        <p:spPr>
          <a:xfrm>
            <a:off x="9512776" y="5778736"/>
            <a:ext cx="2563321" cy="511003"/>
          </a:xfrm>
          <a:prstGeom prst="rect">
            <a:avLst/>
          </a:prstGeom>
        </p:spPr>
      </p:pic>
      <p:pic>
        <p:nvPicPr>
          <p:cNvPr id="5" name="Picture 4">
            <a:extLst>
              <a:ext uri="{FF2B5EF4-FFF2-40B4-BE49-F238E27FC236}">
                <a16:creationId xmlns:a16="http://schemas.microsoft.com/office/drawing/2014/main" id="{6BA1F0C5-F870-2A96-C054-2B6C28AFA308}"/>
              </a:ext>
            </a:extLst>
          </p:cNvPr>
          <p:cNvPicPr>
            <a:picLocks noChangeAspect="1"/>
          </p:cNvPicPr>
          <p:nvPr/>
        </p:nvPicPr>
        <p:blipFill>
          <a:blip r:embed="rId6"/>
          <a:stretch>
            <a:fillRect/>
          </a:stretch>
        </p:blipFill>
        <p:spPr>
          <a:xfrm>
            <a:off x="10098334" y="1797916"/>
            <a:ext cx="1814291" cy="469334"/>
          </a:xfrm>
          <a:prstGeom prst="rect">
            <a:avLst/>
          </a:prstGeom>
        </p:spPr>
      </p:pic>
      <p:pic>
        <p:nvPicPr>
          <p:cNvPr id="1026" name="Picture 2" descr="WNC Health Network">
            <a:extLst>
              <a:ext uri="{FF2B5EF4-FFF2-40B4-BE49-F238E27FC236}">
                <a16:creationId xmlns:a16="http://schemas.microsoft.com/office/drawing/2014/main" id="{43C03EC3-215D-84BE-9145-42194F2D7AB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1041" y="1776424"/>
            <a:ext cx="2864571" cy="60736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DF8D1F96-882D-CD18-4032-0E3D84622CA5}"/>
              </a:ext>
            </a:extLst>
          </p:cNvPr>
          <p:cNvPicPr>
            <a:picLocks noChangeAspect="1"/>
          </p:cNvPicPr>
          <p:nvPr/>
        </p:nvPicPr>
        <p:blipFill>
          <a:blip r:embed="rId8"/>
          <a:stretch>
            <a:fillRect/>
          </a:stretch>
        </p:blipFill>
        <p:spPr>
          <a:xfrm>
            <a:off x="6776102" y="5813519"/>
            <a:ext cx="2534595" cy="441439"/>
          </a:xfrm>
          <a:prstGeom prst="rect">
            <a:avLst/>
          </a:prstGeom>
        </p:spPr>
      </p:pic>
      <p:pic>
        <p:nvPicPr>
          <p:cNvPr id="14" name="Picture 13">
            <a:extLst>
              <a:ext uri="{FF2B5EF4-FFF2-40B4-BE49-F238E27FC236}">
                <a16:creationId xmlns:a16="http://schemas.microsoft.com/office/drawing/2014/main" id="{C2B7725D-6343-E58E-D876-933BD43D30CE}"/>
              </a:ext>
            </a:extLst>
          </p:cNvPr>
          <p:cNvPicPr>
            <a:picLocks noChangeAspect="1"/>
          </p:cNvPicPr>
          <p:nvPr/>
        </p:nvPicPr>
        <p:blipFill>
          <a:blip r:embed="rId9"/>
          <a:stretch>
            <a:fillRect/>
          </a:stretch>
        </p:blipFill>
        <p:spPr>
          <a:xfrm>
            <a:off x="8777836" y="4898779"/>
            <a:ext cx="3298261" cy="267426"/>
          </a:xfrm>
          <a:prstGeom prst="rect">
            <a:avLst/>
          </a:prstGeom>
        </p:spPr>
      </p:pic>
      <p:pic>
        <p:nvPicPr>
          <p:cNvPr id="16" name="Picture 15">
            <a:extLst>
              <a:ext uri="{FF2B5EF4-FFF2-40B4-BE49-F238E27FC236}">
                <a16:creationId xmlns:a16="http://schemas.microsoft.com/office/drawing/2014/main" id="{9F132CD9-710F-9E2A-B6C5-077558438AB4}"/>
              </a:ext>
            </a:extLst>
          </p:cNvPr>
          <p:cNvPicPr>
            <a:picLocks noChangeAspect="1"/>
          </p:cNvPicPr>
          <p:nvPr/>
        </p:nvPicPr>
        <p:blipFill>
          <a:blip r:embed="rId10"/>
          <a:stretch>
            <a:fillRect/>
          </a:stretch>
        </p:blipFill>
        <p:spPr>
          <a:xfrm>
            <a:off x="7347178" y="5290680"/>
            <a:ext cx="4164703" cy="349649"/>
          </a:xfrm>
          <a:prstGeom prst="rect">
            <a:avLst/>
          </a:prstGeom>
        </p:spPr>
      </p:pic>
    </p:spTree>
    <p:extLst>
      <p:ext uri="{BB962C8B-B14F-4D97-AF65-F5344CB8AC3E}">
        <p14:creationId xmlns:p14="http://schemas.microsoft.com/office/powerpoint/2010/main" val="2321479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46296C-BD41-3C01-197A-2A4432F08D06}"/>
            </a:ext>
          </a:extLst>
        </p:cNvPr>
        <p:cNvGrpSpPr/>
        <p:nvPr/>
      </p:nvGrpSpPr>
      <p:grpSpPr>
        <a:xfrm>
          <a:off x="0" y="0"/>
          <a:ext cx="0" cy="0"/>
          <a:chOff x="0" y="0"/>
          <a:chExt cx="0" cy="0"/>
        </a:xfrm>
      </p:grpSpPr>
      <p:pic>
        <p:nvPicPr>
          <p:cNvPr id="1026" name="Picture 2">
            <a:extLst>
              <a:ext uri="{FF2B5EF4-FFF2-40B4-BE49-F238E27FC236}">
                <a16:creationId xmlns:a16="http://schemas.microsoft.com/office/drawing/2014/main" id="{2EB80358-CDFE-5A02-1AF1-7919247A60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916" t="7494" r="3425" b="6606"/>
          <a:stretch/>
        </p:blipFill>
        <p:spPr bwMode="auto">
          <a:xfrm>
            <a:off x="7376160" y="2270862"/>
            <a:ext cx="4421602" cy="4011726"/>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a:extLst>
              <a:ext uri="{FF2B5EF4-FFF2-40B4-BE49-F238E27FC236}">
                <a16:creationId xmlns:a16="http://schemas.microsoft.com/office/drawing/2014/main" id="{6C8BD9EE-0C0C-6631-FFFA-641AC24C85F3}"/>
              </a:ext>
            </a:extLst>
          </p:cNvPr>
          <p:cNvSpPr>
            <a:spLocks noGrp="1"/>
          </p:cNvSpPr>
          <p:nvPr>
            <p:ph type="title"/>
          </p:nvPr>
        </p:nvSpPr>
        <p:spPr>
          <a:xfrm>
            <a:off x="899167" y="624055"/>
            <a:ext cx="5660130" cy="548640"/>
          </a:xfrm>
          <a:prstGeom prst="rect">
            <a:avLst/>
          </a:prstGeom>
        </p:spPr>
        <p:txBody>
          <a:bodyPr/>
          <a:lstStyle/>
          <a:p>
            <a:r>
              <a:rPr lang="en-US"/>
              <a:t>Building Resilience Against Climate Effects (BRACE)</a:t>
            </a:r>
          </a:p>
        </p:txBody>
      </p:sp>
      <p:sp>
        <p:nvSpPr>
          <p:cNvPr id="8" name="Text Placeholder 7">
            <a:extLst>
              <a:ext uri="{FF2B5EF4-FFF2-40B4-BE49-F238E27FC236}">
                <a16:creationId xmlns:a16="http://schemas.microsoft.com/office/drawing/2014/main" id="{D4A44A10-19C7-C7BA-C0BE-7EF20992B8AA}"/>
              </a:ext>
            </a:extLst>
          </p:cNvPr>
          <p:cNvSpPr>
            <a:spLocks noGrp="1"/>
          </p:cNvSpPr>
          <p:nvPr>
            <p:ph type="body" sz="quarter" idx="10"/>
          </p:nvPr>
        </p:nvSpPr>
        <p:spPr>
          <a:xfrm>
            <a:off x="200026" y="2678654"/>
            <a:ext cx="6359270" cy="3369668"/>
          </a:xfrm>
        </p:spPr>
        <p:txBody>
          <a:bodyPr/>
          <a:lstStyle/>
          <a:p>
            <a:r>
              <a:rPr lang="en-US" sz="2133"/>
              <a:t>Designed to support public health action to protect &amp; promote human health from impacts of climate change</a:t>
            </a:r>
          </a:p>
          <a:p>
            <a:endParaRPr lang="en-US" sz="2133"/>
          </a:p>
          <a:p>
            <a:r>
              <a:rPr lang="en-US" sz="2133"/>
              <a:t>Six elements to guide public health officials, community partners taking action to improve health/well-being</a:t>
            </a:r>
          </a:p>
        </p:txBody>
      </p:sp>
      <p:sp>
        <p:nvSpPr>
          <p:cNvPr id="9" name="Text Placeholder 8">
            <a:extLst>
              <a:ext uri="{FF2B5EF4-FFF2-40B4-BE49-F238E27FC236}">
                <a16:creationId xmlns:a16="http://schemas.microsoft.com/office/drawing/2014/main" id="{6868163F-D1D8-090D-4F85-3092C538DCAA}"/>
              </a:ext>
            </a:extLst>
          </p:cNvPr>
          <p:cNvSpPr>
            <a:spLocks noGrp="1"/>
          </p:cNvSpPr>
          <p:nvPr>
            <p:ph type="body" sz="quarter" idx="11"/>
          </p:nvPr>
        </p:nvSpPr>
        <p:spPr>
          <a:xfrm>
            <a:off x="696390" y="6048322"/>
            <a:ext cx="10656007" cy="533453"/>
          </a:xfrm>
        </p:spPr>
        <p:txBody>
          <a:bodyPr/>
          <a:lstStyle/>
          <a:p>
            <a:r>
              <a:rPr lang="en-US"/>
              <a:t>Image (top): </a:t>
            </a:r>
            <a:r>
              <a:rPr lang="en-US">
                <a:hlinkClick r:id="rId4"/>
              </a:rPr>
              <a:t>https://web.lib.unc.edu/nc-maps/browse_location.php</a:t>
            </a:r>
            <a:r>
              <a:rPr lang="en-US"/>
              <a:t>; </a:t>
            </a:r>
          </a:p>
        </p:txBody>
      </p:sp>
      <p:sp>
        <p:nvSpPr>
          <p:cNvPr id="3" name="TextBox 2">
            <a:extLst>
              <a:ext uri="{FF2B5EF4-FFF2-40B4-BE49-F238E27FC236}">
                <a16:creationId xmlns:a16="http://schemas.microsoft.com/office/drawing/2014/main" id="{4272F377-C859-D683-1F21-646CD43F13F7}"/>
              </a:ext>
            </a:extLst>
          </p:cNvPr>
          <p:cNvSpPr txBox="1"/>
          <p:nvPr/>
        </p:nvSpPr>
        <p:spPr>
          <a:xfrm>
            <a:off x="7996517" y="6233945"/>
            <a:ext cx="4195483" cy="307777"/>
          </a:xfrm>
          <a:prstGeom prst="rect">
            <a:avLst/>
          </a:prstGeom>
          <a:noFill/>
        </p:spPr>
        <p:txBody>
          <a:bodyPr wrap="square">
            <a:spAutoFit/>
          </a:bodyPr>
          <a:lstStyle/>
          <a:p>
            <a:r>
              <a:rPr lang="en-US" sz="1400"/>
              <a:t>https://www.cdc.gov/climate-health/index.html</a:t>
            </a:r>
          </a:p>
        </p:txBody>
      </p:sp>
      <p:sp>
        <p:nvSpPr>
          <p:cNvPr id="5" name="TextBox 4">
            <a:extLst>
              <a:ext uri="{FF2B5EF4-FFF2-40B4-BE49-F238E27FC236}">
                <a16:creationId xmlns:a16="http://schemas.microsoft.com/office/drawing/2014/main" id="{B8D040C3-1052-7E8D-2654-0B1D1A171B02}"/>
              </a:ext>
            </a:extLst>
          </p:cNvPr>
          <p:cNvSpPr txBox="1"/>
          <p:nvPr/>
        </p:nvSpPr>
        <p:spPr>
          <a:xfrm>
            <a:off x="7678506" y="1813507"/>
            <a:ext cx="3843170" cy="307777"/>
          </a:xfrm>
          <a:prstGeom prst="rect">
            <a:avLst/>
          </a:prstGeom>
          <a:noFill/>
        </p:spPr>
        <p:txBody>
          <a:bodyPr wrap="square">
            <a:spAutoFit/>
          </a:bodyPr>
          <a:lstStyle/>
          <a:p>
            <a:r>
              <a:rPr lang="en-US" sz="1400"/>
              <a:t>https://www.cdc.gov/climate-health/index.html</a:t>
            </a:r>
          </a:p>
        </p:txBody>
      </p:sp>
      <p:pic>
        <p:nvPicPr>
          <p:cNvPr id="10" name="Picture 9">
            <a:extLst>
              <a:ext uri="{FF2B5EF4-FFF2-40B4-BE49-F238E27FC236}">
                <a16:creationId xmlns:a16="http://schemas.microsoft.com/office/drawing/2014/main" id="{3F0E4C5B-D90E-8597-A695-08D5BE9647D9}"/>
              </a:ext>
            </a:extLst>
          </p:cNvPr>
          <p:cNvPicPr>
            <a:picLocks noChangeAspect="1"/>
          </p:cNvPicPr>
          <p:nvPr/>
        </p:nvPicPr>
        <p:blipFill>
          <a:blip r:embed="rId5"/>
          <a:stretch>
            <a:fillRect/>
          </a:stretch>
        </p:blipFill>
        <p:spPr>
          <a:xfrm>
            <a:off x="6734954" y="944273"/>
            <a:ext cx="5117757" cy="856793"/>
          </a:xfrm>
          <a:prstGeom prst="rect">
            <a:avLst/>
          </a:prstGeom>
        </p:spPr>
      </p:pic>
    </p:spTree>
    <p:extLst>
      <p:ext uri="{BB962C8B-B14F-4D97-AF65-F5344CB8AC3E}">
        <p14:creationId xmlns:p14="http://schemas.microsoft.com/office/powerpoint/2010/main" val="2096734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2C62E2-FE04-808E-2CB0-958C359B65C7}"/>
            </a:ext>
          </a:extLst>
        </p:cNvPr>
        <p:cNvGrpSpPr/>
        <p:nvPr/>
      </p:nvGrpSpPr>
      <p:grpSpPr>
        <a:xfrm>
          <a:off x="0" y="0"/>
          <a:ext cx="0" cy="0"/>
          <a:chOff x="0" y="0"/>
          <a:chExt cx="0" cy="0"/>
        </a:xfrm>
      </p:grpSpPr>
      <p:sp>
        <p:nvSpPr>
          <p:cNvPr id="7" name="Title 6">
            <a:extLst>
              <a:ext uri="{FF2B5EF4-FFF2-40B4-BE49-F238E27FC236}">
                <a16:creationId xmlns:a16="http://schemas.microsoft.com/office/drawing/2014/main" id="{DFB638C6-302D-93A5-E82C-19E1BEF0A267}"/>
              </a:ext>
            </a:extLst>
          </p:cNvPr>
          <p:cNvSpPr>
            <a:spLocks noGrp="1"/>
          </p:cNvSpPr>
          <p:nvPr>
            <p:ph type="title"/>
          </p:nvPr>
        </p:nvSpPr>
        <p:spPr>
          <a:xfrm>
            <a:off x="899166" y="624055"/>
            <a:ext cx="8470745" cy="548640"/>
          </a:xfrm>
          <a:prstGeom prst="rect">
            <a:avLst/>
          </a:prstGeom>
        </p:spPr>
        <p:txBody>
          <a:bodyPr/>
          <a:lstStyle/>
          <a:p>
            <a:r>
              <a:rPr lang="en-US"/>
              <a:t>Adaptation Actions:</a:t>
            </a:r>
            <a:br>
              <a:rPr lang="en-US"/>
            </a:br>
            <a:r>
              <a:rPr lang="en-US"/>
              <a:t>         </a:t>
            </a:r>
            <a:r>
              <a:rPr lang="en-US" sz="2800"/>
              <a:t>Implementation &amp; Evaluation</a:t>
            </a:r>
            <a:br>
              <a:rPr lang="en-US" sz="3600"/>
            </a:br>
            <a:endParaRPr lang="en-US"/>
          </a:p>
        </p:txBody>
      </p:sp>
      <p:sp>
        <p:nvSpPr>
          <p:cNvPr id="8" name="Text Placeholder 7">
            <a:extLst>
              <a:ext uri="{FF2B5EF4-FFF2-40B4-BE49-F238E27FC236}">
                <a16:creationId xmlns:a16="http://schemas.microsoft.com/office/drawing/2014/main" id="{5EF6BF31-C395-8705-33B3-E6B871984D3F}"/>
              </a:ext>
            </a:extLst>
          </p:cNvPr>
          <p:cNvSpPr>
            <a:spLocks noGrp="1"/>
          </p:cNvSpPr>
          <p:nvPr>
            <p:ph type="body" sz="quarter" idx="10"/>
          </p:nvPr>
        </p:nvSpPr>
        <p:spPr>
          <a:xfrm>
            <a:off x="200026" y="2305050"/>
            <a:ext cx="7599268" cy="3743271"/>
          </a:xfrm>
        </p:spPr>
        <p:txBody>
          <a:bodyPr/>
          <a:lstStyle/>
          <a:p>
            <a:r>
              <a:rPr lang="en-US" sz="2133"/>
              <a:t>“Intervention implemented to build health resilience to the effects of climate change among a specified population using one or more activities.”</a:t>
            </a:r>
          </a:p>
          <a:p>
            <a:pPr marL="0" indent="0">
              <a:buNone/>
            </a:pPr>
            <a:endParaRPr lang="en-US" sz="2133"/>
          </a:p>
          <a:p>
            <a:pPr lvl="1">
              <a:buFont typeface="Arial" panose="020B0604020202020204" pitchFamily="34" charset="0"/>
              <a:buChar char="•"/>
            </a:pPr>
            <a:r>
              <a:rPr lang="en-US" sz="2133"/>
              <a:t>Population-facing</a:t>
            </a:r>
          </a:p>
          <a:p>
            <a:endParaRPr lang="en-US" sz="2133"/>
          </a:p>
          <a:p>
            <a:pPr lvl="1">
              <a:buFont typeface="Arial" panose="020B0604020202020204" pitchFamily="34" charset="0"/>
              <a:buChar char="•"/>
            </a:pPr>
            <a:r>
              <a:rPr lang="en-US" sz="2133"/>
              <a:t>Advance health equity by addressing health disparities</a:t>
            </a:r>
          </a:p>
          <a:p>
            <a:endParaRPr lang="en-US" sz="2133"/>
          </a:p>
          <a:p>
            <a:pPr lvl="1">
              <a:buFont typeface="Arial" panose="020B0604020202020204" pitchFamily="34" charset="0"/>
              <a:buChar char="•"/>
            </a:pPr>
            <a:r>
              <a:rPr lang="en-US" sz="2133"/>
              <a:t>Programs, interventions, resources</a:t>
            </a:r>
          </a:p>
          <a:p>
            <a:pPr lvl="1">
              <a:buFont typeface="Arial" panose="020B0604020202020204" pitchFamily="34" charset="0"/>
              <a:buChar char="•"/>
            </a:pPr>
            <a:endParaRPr lang="en-US" sz="2133"/>
          </a:p>
        </p:txBody>
      </p:sp>
      <p:sp>
        <p:nvSpPr>
          <p:cNvPr id="9" name="Text Placeholder 8">
            <a:extLst>
              <a:ext uri="{FF2B5EF4-FFF2-40B4-BE49-F238E27FC236}">
                <a16:creationId xmlns:a16="http://schemas.microsoft.com/office/drawing/2014/main" id="{A09ECF0E-7B19-20B4-A9F4-6130890358D8}"/>
              </a:ext>
            </a:extLst>
          </p:cNvPr>
          <p:cNvSpPr>
            <a:spLocks noGrp="1"/>
          </p:cNvSpPr>
          <p:nvPr>
            <p:ph type="body" sz="quarter" idx="11"/>
          </p:nvPr>
        </p:nvSpPr>
        <p:spPr>
          <a:xfrm>
            <a:off x="696390" y="6048322"/>
            <a:ext cx="10656007" cy="533453"/>
          </a:xfrm>
        </p:spPr>
        <p:txBody>
          <a:bodyPr/>
          <a:lstStyle/>
          <a:p>
            <a:r>
              <a:rPr lang="en-US"/>
              <a:t>Image (top): </a:t>
            </a:r>
            <a:r>
              <a:rPr lang="en-US">
                <a:hlinkClick r:id="rId3"/>
              </a:rPr>
              <a:t>https://web.lib.unc.edu/nc-maps/browse_location.php</a:t>
            </a:r>
            <a:r>
              <a:rPr lang="en-US"/>
              <a:t>; </a:t>
            </a:r>
          </a:p>
        </p:txBody>
      </p:sp>
      <p:pic>
        <p:nvPicPr>
          <p:cNvPr id="2050" name="Picture 2">
            <a:extLst>
              <a:ext uri="{FF2B5EF4-FFF2-40B4-BE49-F238E27FC236}">
                <a16:creationId xmlns:a16="http://schemas.microsoft.com/office/drawing/2014/main" id="{A1B7E2DC-E8D8-83EF-5809-8D0AD3C9C8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9294" y="1676400"/>
            <a:ext cx="39433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00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Extreme heat in North Carolina</a:t>
            </a:r>
          </a:p>
        </p:txBody>
      </p:sp>
      <p:sp>
        <p:nvSpPr>
          <p:cNvPr id="7" name="Text Placeholder 6"/>
          <p:cNvSpPr>
            <a:spLocks noGrp="1"/>
          </p:cNvSpPr>
          <p:nvPr>
            <p:ph type="body" sz="quarter" idx="11"/>
          </p:nvPr>
        </p:nvSpPr>
        <p:spPr/>
        <p:txBody>
          <a:bodyPr/>
          <a:lstStyle/>
          <a:p>
            <a:r>
              <a:rPr lang="en-US"/>
              <a:t>SOURCE: North Carolina Climate Science Report (2020); North Carolina Climate Risk Assessment and Resilience Plan (2020)</a:t>
            </a:r>
          </a:p>
        </p:txBody>
      </p:sp>
      <p:grpSp>
        <p:nvGrpSpPr>
          <p:cNvPr id="8" name="Group 7">
            <a:extLst>
              <a:ext uri="{FF2B5EF4-FFF2-40B4-BE49-F238E27FC236}">
                <a16:creationId xmlns:a16="http://schemas.microsoft.com/office/drawing/2014/main" id="{F4E2E7C1-08E1-600C-FE2B-18136EE2314C}"/>
              </a:ext>
            </a:extLst>
          </p:cNvPr>
          <p:cNvGrpSpPr/>
          <p:nvPr/>
        </p:nvGrpSpPr>
        <p:grpSpPr>
          <a:xfrm>
            <a:off x="899166" y="1312896"/>
            <a:ext cx="5845799" cy="4685236"/>
            <a:chOff x="2241853" y="1085851"/>
            <a:chExt cx="4384349" cy="3513927"/>
          </a:xfrm>
        </p:grpSpPr>
        <p:pic>
          <p:nvPicPr>
            <p:cNvPr id="19" name="Picture 18">
              <a:extLst>
                <a:ext uri="{FF2B5EF4-FFF2-40B4-BE49-F238E27FC236}">
                  <a16:creationId xmlns:a16="http://schemas.microsoft.com/office/drawing/2014/main" id="{4B380250-7FE1-9D46-6DE0-4F6C0E710C9D}"/>
                </a:ext>
              </a:extLst>
            </p:cNvPr>
            <p:cNvPicPr>
              <a:picLocks noChangeAspect="1"/>
            </p:cNvPicPr>
            <p:nvPr/>
          </p:nvPicPr>
          <p:blipFill>
            <a:blip r:embed="rId3"/>
            <a:stretch>
              <a:fillRect/>
            </a:stretch>
          </p:blipFill>
          <p:spPr>
            <a:xfrm>
              <a:off x="2241853" y="1085851"/>
              <a:ext cx="4384349" cy="3513927"/>
            </a:xfrm>
            <a:prstGeom prst="rect">
              <a:avLst/>
            </a:prstGeom>
          </p:spPr>
        </p:pic>
        <p:sp>
          <p:nvSpPr>
            <p:cNvPr id="3" name="Rectangle 2">
              <a:extLst>
                <a:ext uri="{FF2B5EF4-FFF2-40B4-BE49-F238E27FC236}">
                  <a16:creationId xmlns:a16="http://schemas.microsoft.com/office/drawing/2014/main" id="{AC1CC6B0-52DA-920B-A067-5F294BC34B3E}"/>
                </a:ext>
              </a:extLst>
            </p:cNvPr>
            <p:cNvSpPr/>
            <p:nvPr/>
          </p:nvSpPr>
          <p:spPr>
            <a:xfrm>
              <a:off x="2241853" y="1085851"/>
              <a:ext cx="1437136" cy="351392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a:extLst>
                <a:ext uri="{FF2B5EF4-FFF2-40B4-BE49-F238E27FC236}">
                  <a16:creationId xmlns:a16="http://schemas.microsoft.com/office/drawing/2014/main" id="{E20EF600-F90B-B14D-98DA-C5D210D6D499}"/>
                </a:ext>
              </a:extLst>
            </p:cNvPr>
            <p:cNvSpPr/>
            <p:nvPr/>
          </p:nvSpPr>
          <p:spPr>
            <a:xfrm>
              <a:off x="5189066" y="1085851"/>
              <a:ext cx="1437136" cy="351392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a:extLst>
                <a:ext uri="{FF2B5EF4-FFF2-40B4-BE49-F238E27FC236}">
                  <a16:creationId xmlns:a16="http://schemas.microsoft.com/office/drawing/2014/main" id="{E4EFD6A8-319A-4921-7729-2A84C71BBEBA}"/>
                </a:ext>
              </a:extLst>
            </p:cNvPr>
            <p:cNvSpPr/>
            <p:nvPr/>
          </p:nvSpPr>
          <p:spPr>
            <a:xfrm>
              <a:off x="3715459" y="2844800"/>
              <a:ext cx="1437136" cy="17549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 name="TextBox 8">
            <a:extLst>
              <a:ext uri="{FF2B5EF4-FFF2-40B4-BE49-F238E27FC236}">
                <a16:creationId xmlns:a16="http://schemas.microsoft.com/office/drawing/2014/main" id="{0DD7F708-7CA6-DDC1-2790-FB22B8F6DEB1}"/>
              </a:ext>
            </a:extLst>
          </p:cNvPr>
          <p:cNvSpPr txBox="1"/>
          <p:nvPr/>
        </p:nvSpPr>
        <p:spPr>
          <a:xfrm>
            <a:off x="7500259" y="1916576"/>
            <a:ext cx="4275363" cy="3477875"/>
          </a:xfrm>
          <a:prstGeom prst="rect">
            <a:avLst/>
          </a:prstGeom>
          <a:noFill/>
        </p:spPr>
        <p:txBody>
          <a:bodyPr wrap="square">
            <a:spAutoFit/>
          </a:bodyPr>
          <a:lstStyle/>
          <a:p>
            <a:pPr marL="0" indent="0">
              <a:buNone/>
            </a:pPr>
            <a:r>
              <a:rPr lang="en-US" sz="2000" b="1"/>
              <a:t>Increases in:</a:t>
            </a:r>
          </a:p>
          <a:p>
            <a:pPr marL="285750" indent="-285750">
              <a:buFont typeface="Arial" panose="020B0604020202020204" pitchFamily="34" charset="0"/>
              <a:buChar char="•"/>
            </a:pPr>
            <a:r>
              <a:rPr lang="en-US" sz="2000" b="1"/>
              <a:t>Temperature throughout all seasons</a:t>
            </a:r>
          </a:p>
          <a:p>
            <a:pPr marL="285750" indent="-285750">
              <a:buFont typeface="Arial" panose="020B0604020202020204" pitchFamily="34" charset="0"/>
              <a:buChar char="•"/>
            </a:pPr>
            <a:r>
              <a:rPr lang="en-US" sz="2000" b="1"/>
              <a:t>Summer heat index values</a:t>
            </a:r>
          </a:p>
          <a:p>
            <a:pPr marL="285750" indent="-285750">
              <a:buFont typeface="Arial" panose="020B0604020202020204" pitchFamily="34" charset="0"/>
              <a:buChar char="•"/>
            </a:pPr>
            <a:r>
              <a:rPr lang="en-US" sz="2000" b="1"/>
              <a:t>Number of hot and very hot days</a:t>
            </a:r>
          </a:p>
          <a:p>
            <a:pPr marL="285750" indent="-285750">
              <a:buFont typeface="Arial" panose="020B0604020202020204" pitchFamily="34" charset="0"/>
              <a:buChar char="•"/>
            </a:pPr>
            <a:r>
              <a:rPr lang="en-US" sz="2000" b="1"/>
              <a:t>Number of warm and very warm nights</a:t>
            </a:r>
          </a:p>
          <a:p>
            <a:pPr marL="285750" indent="-285750">
              <a:buFont typeface="Arial" panose="020B0604020202020204" pitchFamily="34" charset="0"/>
              <a:buChar char="•"/>
            </a:pPr>
            <a:r>
              <a:rPr lang="en-US" sz="2000" b="1"/>
              <a:t>Frequency, duration, and intensity of extreme heat events</a:t>
            </a:r>
          </a:p>
        </p:txBody>
      </p:sp>
    </p:spTree>
    <p:extLst>
      <p:ext uri="{BB962C8B-B14F-4D97-AF65-F5344CB8AC3E}">
        <p14:creationId xmlns:p14="http://schemas.microsoft.com/office/powerpoint/2010/main" val="36821267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B8467C-C2D8-82A7-CB49-B4CE7184D07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EC2643-2CB0-8B2B-9970-9052D8995A75}"/>
              </a:ext>
            </a:extLst>
          </p:cNvPr>
          <p:cNvSpPr>
            <a:spLocks noGrp="1"/>
          </p:cNvSpPr>
          <p:nvPr>
            <p:ph type="title"/>
          </p:nvPr>
        </p:nvSpPr>
        <p:spPr>
          <a:xfrm>
            <a:off x="899166" y="624055"/>
            <a:ext cx="10457689" cy="548640"/>
          </a:xfrm>
          <a:prstGeom prst="rect">
            <a:avLst/>
          </a:prstGeom>
        </p:spPr>
        <p:txBody>
          <a:bodyPr/>
          <a:lstStyle/>
          <a:p>
            <a:r>
              <a:rPr lang="en-US"/>
              <a:t>Predicted increases in number of extreme heat days* (high emissions scenario) in 2036-2065</a:t>
            </a:r>
          </a:p>
        </p:txBody>
      </p:sp>
      <p:sp>
        <p:nvSpPr>
          <p:cNvPr id="4" name="Text Placeholder 3">
            <a:extLst>
              <a:ext uri="{FF2B5EF4-FFF2-40B4-BE49-F238E27FC236}">
                <a16:creationId xmlns:a16="http://schemas.microsoft.com/office/drawing/2014/main" id="{C89F8E45-7519-9021-D838-5275C3CD0B0F}"/>
              </a:ext>
            </a:extLst>
          </p:cNvPr>
          <p:cNvSpPr>
            <a:spLocks noGrp="1"/>
          </p:cNvSpPr>
          <p:nvPr>
            <p:ph type="body" sz="quarter" idx="11"/>
          </p:nvPr>
        </p:nvSpPr>
        <p:spPr>
          <a:xfrm>
            <a:off x="696390" y="6033135"/>
            <a:ext cx="10656007" cy="548640"/>
          </a:xfrm>
        </p:spPr>
        <p:txBody>
          <a:bodyPr/>
          <a:lstStyle/>
          <a:p>
            <a:r>
              <a:rPr lang="en-US"/>
              <a:t>*An extreme heat day is defined by the absolute threshold of 95 degrees F.</a:t>
            </a:r>
          </a:p>
          <a:p>
            <a:r>
              <a:rPr lang="en-US"/>
              <a:t>Source: </a:t>
            </a:r>
            <a:r>
              <a:rPr lang="en-US">
                <a:hlinkClick r:id="rId3"/>
              </a:rPr>
              <a:t>Environmental Health Data Dashboard</a:t>
            </a:r>
            <a:r>
              <a:rPr lang="en-US"/>
              <a:t>; Data: CDC National Environmental Public Health Tracking </a:t>
            </a:r>
          </a:p>
        </p:txBody>
      </p:sp>
      <p:pic>
        <p:nvPicPr>
          <p:cNvPr id="8" name="Picture 7">
            <a:extLst>
              <a:ext uri="{FF2B5EF4-FFF2-40B4-BE49-F238E27FC236}">
                <a16:creationId xmlns:a16="http://schemas.microsoft.com/office/drawing/2014/main" id="{1D562E9F-0955-8D57-2CED-B6CD1221A9FB}"/>
              </a:ext>
            </a:extLst>
          </p:cNvPr>
          <p:cNvPicPr>
            <a:picLocks noChangeAspect="1"/>
          </p:cNvPicPr>
          <p:nvPr/>
        </p:nvPicPr>
        <p:blipFill>
          <a:blip r:embed="rId4"/>
          <a:stretch>
            <a:fillRect/>
          </a:stretch>
        </p:blipFill>
        <p:spPr>
          <a:xfrm>
            <a:off x="1834735" y="1548123"/>
            <a:ext cx="8379315" cy="4485012"/>
          </a:xfrm>
          <a:prstGeom prst="rect">
            <a:avLst/>
          </a:prstGeom>
        </p:spPr>
      </p:pic>
    </p:spTree>
    <p:extLst>
      <p:ext uri="{BB962C8B-B14F-4D97-AF65-F5344CB8AC3E}">
        <p14:creationId xmlns:p14="http://schemas.microsoft.com/office/powerpoint/2010/main" val="42576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899166" y="624055"/>
            <a:ext cx="10457689" cy="548640"/>
          </a:xfrm>
          <a:prstGeom prst="rect">
            <a:avLst/>
          </a:prstGeom>
        </p:spPr>
        <p:txBody>
          <a:bodyPr/>
          <a:lstStyle/>
          <a:p>
            <a:r>
              <a:rPr lang="en-US"/>
              <a:t>Extreme heat’s impacts on our health</a:t>
            </a:r>
          </a:p>
        </p:txBody>
      </p:sp>
      <p:sp>
        <p:nvSpPr>
          <p:cNvPr id="8" name="Text Placeholder 7"/>
          <p:cNvSpPr>
            <a:spLocks noGrp="1"/>
          </p:cNvSpPr>
          <p:nvPr>
            <p:ph type="body" sz="quarter" idx="10"/>
          </p:nvPr>
        </p:nvSpPr>
        <p:spPr>
          <a:xfrm>
            <a:off x="9089571" y="1273630"/>
            <a:ext cx="2492829" cy="4960316"/>
          </a:xfrm>
        </p:spPr>
        <p:txBody>
          <a:bodyPr/>
          <a:lstStyle/>
          <a:p>
            <a:pPr marL="342882" lvl="1" indent="0">
              <a:buNone/>
            </a:pPr>
            <a:endParaRPr lang="en-US" sz="2067"/>
          </a:p>
          <a:p>
            <a:pPr marL="0" indent="0">
              <a:buNone/>
            </a:pPr>
            <a:r>
              <a:rPr lang="en-US" sz="2067"/>
              <a:t>Additional health effects:</a:t>
            </a:r>
          </a:p>
          <a:p>
            <a:pPr marL="0" indent="0">
              <a:buNone/>
            </a:pPr>
            <a:endParaRPr lang="en-US" sz="2067"/>
          </a:p>
          <a:p>
            <a:r>
              <a:rPr lang="en-US" sz="2067"/>
              <a:t>Other heat related illnesses (e.g., heat cramps, syncope)</a:t>
            </a:r>
          </a:p>
          <a:p>
            <a:r>
              <a:rPr lang="en-US" sz="2067"/>
              <a:t>Respiratory and cardiovascular issues</a:t>
            </a:r>
          </a:p>
          <a:p>
            <a:r>
              <a:rPr lang="en-US" sz="2067"/>
              <a:t>Kidney injury</a:t>
            </a:r>
          </a:p>
        </p:txBody>
      </p:sp>
      <p:sp>
        <p:nvSpPr>
          <p:cNvPr id="9" name="Text Placeholder 8"/>
          <p:cNvSpPr>
            <a:spLocks noGrp="1"/>
          </p:cNvSpPr>
          <p:nvPr>
            <p:ph type="body" sz="quarter" idx="11"/>
          </p:nvPr>
        </p:nvSpPr>
        <p:spPr>
          <a:xfrm>
            <a:off x="899166" y="6263244"/>
            <a:ext cx="11223537" cy="330200"/>
          </a:xfrm>
        </p:spPr>
        <p:txBody>
          <a:bodyPr/>
          <a:lstStyle/>
          <a:p>
            <a:endParaRPr lang="en-US"/>
          </a:p>
        </p:txBody>
      </p:sp>
      <p:pic>
        <p:nvPicPr>
          <p:cNvPr id="2" name="Picture 1">
            <a:extLst>
              <a:ext uri="{FF2B5EF4-FFF2-40B4-BE49-F238E27FC236}">
                <a16:creationId xmlns:a16="http://schemas.microsoft.com/office/drawing/2014/main" id="{AE5D4239-F57E-1C8F-5AE0-5EDF60D31E4F}"/>
              </a:ext>
            </a:extLst>
          </p:cNvPr>
          <p:cNvPicPr>
            <a:picLocks noChangeAspect="1"/>
          </p:cNvPicPr>
          <p:nvPr/>
        </p:nvPicPr>
        <p:blipFill>
          <a:blip r:embed="rId3"/>
          <a:stretch>
            <a:fillRect/>
          </a:stretch>
        </p:blipFill>
        <p:spPr>
          <a:xfrm>
            <a:off x="899166" y="1529940"/>
            <a:ext cx="7779659" cy="4376058"/>
          </a:xfrm>
          <a:prstGeom prst="rect">
            <a:avLst/>
          </a:prstGeom>
        </p:spPr>
      </p:pic>
    </p:spTree>
    <p:extLst>
      <p:ext uri="{BB962C8B-B14F-4D97-AF65-F5344CB8AC3E}">
        <p14:creationId xmlns:p14="http://schemas.microsoft.com/office/powerpoint/2010/main" val="17479244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62E8-8A84-9E4F-5AD5-C46ADBAEB9D1}"/>
              </a:ext>
            </a:extLst>
          </p:cNvPr>
          <p:cNvSpPr>
            <a:spLocks noGrp="1"/>
          </p:cNvSpPr>
          <p:nvPr>
            <p:ph type="title"/>
          </p:nvPr>
        </p:nvSpPr>
        <p:spPr>
          <a:xfrm>
            <a:off x="696390" y="5185186"/>
            <a:ext cx="10457689" cy="897989"/>
          </a:xfrm>
        </p:spPr>
        <p:txBody>
          <a:bodyPr/>
          <a:lstStyle/>
          <a:p>
            <a:r>
              <a:rPr lang="en-US"/>
              <a:t>Adaptation Action 1:</a:t>
            </a:r>
            <a:br>
              <a:rPr lang="en-US"/>
            </a:br>
            <a:r>
              <a:rPr lang="en-US"/>
              <a:t>Heat Health Alert System (HHAS)</a:t>
            </a:r>
          </a:p>
        </p:txBody>
      </p:sp>
      <p:sp>
        <p:nvSpPr>
          <p:cNvPr id="4" name="Text Placeholder 3">
            <a:extLst>
              <a:ext uri="{FF2B5EF4-FFF2-40B4-BE49-F238E27FC236}">
                <a16:creationId xmlns:a16="http://schemas.microsoft.com/office/drawing/2014/main" id="{3A8A54D1-0695-1A64-E9DF-A3AC3BA7C2F8}"/>
              </a:ext>
            </a:extLst>
          </p:cNvPr>
          <p:cNvSpPr>
            <a:spLocks noGrp="1"/>
          </p:cNvSpPr>
          <p:nvPr>
            <p:ph type="body" sz="quarter" idx="11"/>
          </p:nvPr>
        </p:nvSpPr>
        <p:spPr/>
        <p:txBody>
          <a:bodyPr/>
          <a:lstStyle/>
          <a:p>
            <a:endParaRPr lang="en-US"/>
          </a:p>
        </p:txBody>
      </p:sp>
      <p:pic>
        <p:nvPicPr>
          <p:cNvPr id="3" name="Picture 2">
            <a:extLst>
              <a:ext uri="{FF2B5EF4-FFF2-40B4-BE49-F238E27FC236}">
                <a16:creationId xmlns:a16="http://schemas.microsoft.com/office/drawing/2014/main" id="{B46B2747-EC1B-1AEF-5E45-DAD083855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679986"/>
            <a:ext cx="39433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53066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738CA4-F2A1-C087-C1D8-BC55C7F2E895}"/>
              </a:ext>
            </a:extLst>
          </p:cNvPr>
          <p:cNvSpPr>
            <a:spLocks noGrp="1"/>
          </p:cNvSpPr>
          <p:nvPr>
            <p:ph type="title"/>
          </p:nvPr>
        </p:nvSpPr>
        <p:spPr/>
        <p:txBody>
          <a:bodyPr/>
          <a:lstStyle/>
          <a:p>
            <a:r>
              <a:rPr lang="en-US"/>
              <a:t>Heat Health Alert System</a:t>
            </a:r>
          </a:p>
        </p:txBody>
      </p:sp>
      <p:sp>
        <p:nvSpPr>
          <p:cNvPr id="11" name="Text Placeholder 10">
            <a:extLst>
              <a:ext uri="{FF2B5EF4-FFF2-40B4-BE49-F238E27FC236}">
                <a16:creationId xmlns:a16="http://schemas.microsoft.com/office/drawing/2014/main" id="{B72F7F0B-ED8C-8D0E-35AA-0F13BDD9F2D2}"/>
              </a:ext>
            </a:extLst>
          </p:cNvPr>
          <p:cNvSpPr>
            <a:spLocks noGrp="1"/>
          </p:cNvSpPr>
          <p:nvPr>
            <p:ph type="body" sz="quarter" idx="10"/>
          </p:nvPr>
        </p:nvSpPr>
        <p:spPr>
          <a:xfrm>
            <a:off x="838201" y="1447801"/>
            <a:ext cx="4175234" cy="4795307"/>
          </a:xfrm>
        </p:spPr>
        <p:txBody>
          <a:bodyPr/>
          <a:lstStyle/>
          <a:p>
            <a:r>
              <a:rPr lang="en-US"/>
              <a:t>Heat alerts sent to subscribers when threshold is met</a:t>
            </a:r>
          </a:p>
          <a:p>
            <a:r>
              <a:rPr lang="en-US"/>
              <a:t>Sign up for alerts on Climate and Health website</a:t>
            </a:r>
          </a:p>
          <a:p>
            <a:r>
              <a:rPr lang="en-US"/>
              <a:t>Brief survey about users and usage purposes</a:t>
            </a:r>
          </a:p>
          <a:p>
            <a:endParaRPr lang="en-US"/>
          </a:p>
        </p:txBody>
      </p:sp>
      <p:sp>
        <p:nvSpPr>
          <p:cNvPr id="3" name="Text Placeholder 2">
            <a:extLst>
              <a:ext uri="{FF2B5EF4-FFF2-40B4-BE49-F238E27FC236}">
                <a16:creationId xmlns:a16="http://schemas.microsoft.com/office/drawing/2014/main" id="{2324AEA4-55CD-1BD0-4D8A-275CB698CE65}"/>
              </a:ext>
            </a:extLst>
          </p:cNvPr>
          <p:cNvSpPr>
            <a:spLocks noGrp="1"/>
          </p:cNvSpPr>
          <p:nvPr>
            <p:ph type="body" sz="quarter" idx="11"/>
          </p:nvPr>
        </p:nvSpPr>
        <p:spPr/>
        <p:txBody>
          <a:bodyPr/>
          <a:lstStyle/>
          <a:p>
            <a:endParaRPr lang="en-US"/>
          </a:p>
        </p:txBody>
      </p:sp>
      <p:pic>
        <p:nvPicPr>
          <p:cNvPr id="14" name="Picture 13">
            <a:extLst>
              <a:ext uri="{FF2B5EF4-FFF2-40B4-BE49-F238E27FC236}">
                <a16:creationId xmlns:a16="http://schemas.microsoft.com/office/drawing/2014/main" id="{DA7877C2-1357-FA6D-D274-7CC39CBFB40B}"/>
              </a:ext>
            </a:extLst>
          </p:cNvPr>
          <p:cNvPicPr>
            <a:picLocks noChangeAspect="1"/>
          </p:cNvPicPr>
          <p:nvPr/>
        </p:nvPicPr>
        <p:blipFill>
          <a:blip r:embed="rId3"/>
          <a:stretch>
            <a:fillRect/>
          </a:stretch>
        </p:blipFill>
        <p:spPr>
          <a:xfrm>
            <a:off x="5290758" y="2420649"/>
            <a:ext cx="6585932" cy="2189795"/>
          </a:xfrm>
          <a:prstGeom prst="rect">
            <a:avLst/>
          </a:prstGeom>
        </p:spPr>
      </p:pic>
    </p:spTree>
    <p:extLst>
      <p:ext uri="{BB962C8B-B14F-4D97-AF65-F5344CB8AC3E}">
        <p14:creationId xmlns:p14="http://schemas.microsoft.com/office/powerpoint/2010/main" val="2965621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97FA774-E112-1086-4DB1-F0410ED3637C}"/>
              </a:ext>
            </a:extLst>
          </p:cNvPr>
          <p:cNvSpPr>
            <a:spLocks noGrp="1"/>
          </p:cNvSpPr>
          <p:nvPr>
            <p:ph type="title"/>
          </p:nvPr>
        </p:nvSpPr>
        <p:spPr/>
        <p:txBody>
          <a:bodyPr/>
          <a:lstStyle/>
          <a:p>
            <a:r>
              <a:rPr lang="en-US" sz="3200"/>
              <a:t>2024 NCDHHS HHAS expansion and improvements</a:t>
            </a:r>
          </a:p>
        </p:txBody>
      </p:sp>
      <p:sp>
        <p:nvSpPr>
          <p:cNvPr id="10" name="Text Placeholder 9">
            <a:extLst>
              <a:ext uri="{FF2B5EF4-FFF2-40B4-BE49-F238E27FC236}">
                <a16:creationId xmlns:a16="http://schemas.microsoft.com/office/drawing/2014/main" id="{61FDFBFC-CC3C-F0E5-2131-54188F3ACE3F}"/>
              </a:ext>
            </a:extLst>
          </p:cNvPr>
          <p:cNvSpPr>
            <a:spLocks noGrp="1"/>
          </p:cNvSpPr>
          <p:nvPr>
            <p:ph type="body" sz="quarter" idx="11"/>
          </p:nvPr>
        </p:nvSpPr>
        <p:spPr/>
        <p:txBody>
          <a:bodyPr/>
          <a:lstStyle/>
          <a:p>
            <a:endParaRPr lang="en-US"/>
          </a:p>
        </p:txBody>
      </p:sp>
      <p:graphicFrame>
        <p:nvGraphicFramePr>
          <p:cNvPr id="12" name="Text Placeholder 8">
            <a:extLst>
              <a:ext uri="{FF2B5EF4-FFF2-40B4-BE49-F238E27FC236}">
                <a16:creationId xmlns:a16="http://schemas.microsoft.com/office/drawing/2014/main" id="{BD206F28-01D8-FE67-9980-1CB2C41663A4}"/>
              </a:ext>
            </a:extLst>
          </p:cNvPr>
          <p:cNvGraphicFramePr/>
          <p:nvPr/>
        </p:nvGraphicFramePr>
        <p:xfrm>
          <a:off x="899166" y="1478625"/>
          <a:ext cx="10517717" cy="44585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26518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7E34C8-419A-8455-4A8C-31A44BFC4C50}"/>
              </a:ext>
            </a:extLst>
          </p:cNvPr>
          <p:cNvSpPr>
            <a:spLocks noGrp="1"/>
          </p:cNvSpPr>
          <p:nvPr>
            <p:ph type="title"/>
          </p:nvPr>
        </p:nvSpPr>
        <p:spPr/>
        <p:txBody>
          <a:bodyPr/>
          <a:lstStyle/>
          <a:p>
            <a:r>
              <a:rPr lang="en-US"/>
              <a:t>Extreme Heat in North Carolina – past and present</a:t>
            </a:r>
          </a:p>
        </p:txBody>
      </p:sp>
      <p:sp>
        <p:nvSpPr>
          <p:cNvPr id="3" name="Text Placeholder 2">
            <a:extLst>
              <a:ext uri="{FF2B5EF4-FFF2-40B4-BE49-F238E27FC236}">
                <a16:creationId xmlns:a16="http://schemas.microsoft.com/office/drawing/2014/main" id="{7977BB32-AE56-086A-4672-E1CE3D6B8FAA}"/>
              </a:ext>
            </a:extLst>
          </p:cNvPr>
          <p:cNvSpPr>
            <a:spLocks noGrp="1"/>
          </p:cNvSpPr>
          <p:nvPr>
            <p:ph type="body" sz="quarter" idx="10"/>
          </p:nvPr>
        </p:nvSpPr>
        <p:spPr>
          <a:xfrm>
            <a:off x="838200" y="1447801"/>
            <a:ext cx="5661285" cy="4795307"/>
          </a:xfrm>
        </p:spPr>
        <p:txBody>
          <a:bodyPr/>
          <a:lstStyle/>
          <a:p>
            <a:pPr marL="0" indent="0">
              <a:buNone/>
            </a:pPr>
            <a:r>
              <a:rPr lang="en-US"/>
              <a:t>1. How is extreme heat impacting your region of NC?</a:t>
            </a:r>
          </a:p>
          <a:p>
            <a:endParaRPr lang="en-US"/>
          </a:p>
          <a:p>
            <a:pPr marL="0" indent="0">
              <a:buNone/>
            </a:pPr>
            <a:r>
              <a:rPr lang="en-US"/>
              <a:t>2. What heat-related health issues is your community or region experiencing? </a:t>
            </a:r>
          </a:p>
          <a:p>
            <a:endParaRPr lang="en-US"/>
          </a:p>
          <a:p>
            <a:pPr marL="0" indent="0">
              <a:buNone/>
            </a:pPr>
            <a:endParaRPr lang="en-US"/>
          </a:p>
          <a:p>
            <a:endParaRPr lang="en-US"/>
          </a:p>
        </p:txBody>
      </p:sp>
      <p:sp>
        <p:nvSpPr>
          <p:cNvPr id="4" name="Text Placeholder 3">
            <a:extLst>
              <a:ext uri="{FF2B5EF4-FFF2-40B4-BE49-F238E27FC236}">
                <a16:creationId xmlns:a16="http://schemas.microsoft.com/office/drawing/2014/main" id="{167CBEB4-4209-BF4E-05F8-2DAB43C8C923}"/>
              </a:ext>
            </a:extLst>
          </p:cNvPr>
          <p:cNvSpPr>
            <a:spLocks noGrp="1"/>
          </p:cNvSpPr>
          <p:nvPr>
            <p:ph type="body" sz="quarter" idx="11"/>
          </p:nvPr>
        </p:nvSpPr>
        <p:spPr/>
        <p:txBody>
          <a:bodyPr/>
          <a:lstStyle/>
          <a:p>
            <a:endParaRPr lang="en-US"/>
          </a:p>
        </p:txBody>
      </p:sp>
      <p:pic>
        <p:nvPicPr>
          <p:cNvPr id="1028" name="Picture 4" descr="Habitats | NC Wildlife">
            <a:extLst>
              <a:ext uri="{FF2B5EF4-FFF2-40B4-BE49-F238E27FC236}">
                <a16:creationId xmlns:a16="http://schemas.microsoft.com/office/drawing/2014/main" id="{57EB8115-18AD-A29A-41B7-FA32B1B111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1295" y="2145112"/>
            <a:ext cx="5412317" cy="256777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2BE4F1B-77FC-ABE0-E5E4-799BCCF6C61F}"/>
              </a:ext>
            </a:extLst>
          </p:cNvPr>
          <p:cNvSpPr txBox="1"/>
          <p:nvPr/>
        </p:nvSpPr>
        <p:spPr>
          <a:xfrm>
            <a:off x="7746206" y="4712887"/>
            <a:ext cx="6100762" cy="215444"/>
          </a:xfrm>
          <a:prstGeom prst="rect">
            <a:avLst/>
          </a:prstGeom>
          <a:noFill/>
        </p:spPr>
        <p:txBody>
          <a:bodyPr wrap="square">
            <a:spAutoFit/>
          </a:bodyPr>
          <a:lstStyle/>
          <a:p>
            <a:r>
              <a:rPr lang="en-US" sz="800"/>
              <a:t>Source: https://www.ncwildlife.org/wildlife-habitat/habitats</a:t>
            </a:r>
          </a:p>
        </p:txBody>
      </p:sp>
    </p:spTree>
    <p:extLst>
      <p:ext uri="{BB962C8B-B14F-4D97-AF65-F5344CB8AC3E}">
        <p14:creationId xmlns:p14="http://schemas.microsoft.com/office/powerpoint/2010/main" val="41880503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3146E51-1C06-DC3D-7436-5DBA8BED229E}"/>
              </a:ext>
            </a:extLst>
          </p:cNvPr>
          <p:cNvSpPr>
            <a:spLocks noGrp="1"/>
          </p:cNvSpPr>
          <p:nvPr>
            <p:ph type="body" sz="quarter" idx="11"/>
          </p:nvPr>
        </p:nvSpPr>
        <p:spPr/>
        <p:txBody>
          <a:bodyPr/>
          <a:lstStyle/>
          <a:p>
            <a:endParaRPr lang="en-US"/>
          </a:p>
        </p:txBody>
      </p:sp>
      <p:sp>
        <p:nvSpPr>
          <p:cNvPr id="6" name="TextBox 5">
            <a:extLst>
              <a:ext uri="{FF2B5EF4-FFF2-40B4-BE49-F238E27FC236}">
                <a16:creationId xmlns:a16="http://schemas.microsoft.com/office/drawing/2014/main" id="{A9A474D4-4C4C-38B2-397D-6274308ABB32}"/>
              </a:ext>
            </a:extLst>
          </p:cNvPr>
          <p:cNvSpPr txBox="1"/>
          <p:nvPr/>
        </p:nvSpPr>
        <p:spPr>
          <a:xfrm>
            <a:off x="211916" y="2832647"/>
            <a:ext cx="1888141"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400" b="1"/>
              <a:t>NC DHHS Climate and Health Team</a:t>
            </a:r>
          </a:p>
        </p:txBody>
      </p:sp>
      <p:cxnSp>
        <p:nvCxnSpPr>
          <p:cNvPr id="14" name="Straight Arrow Connector 13">
            <a:extLst>
              <a:ext uri="{FF2B5EF4-FFF2-40B4-BE49-F238E27FC236}">
                <a16:creationId xmlns:a16="http://schemas.microsoft.com/office/drawing/2014/main" id="{E801C7F8-0477-807C-4E58-76B848DDDF3F}"/>
              </a:ext>
            </a:extLst>
          </p:cNvPr>
          <p:cNvCxnSpPr>
            <a:cxnSpLocks/>
            <a:stCxn id="6" idx="3"/>
          </p:cNvCxnSpPr>
          <p:nvPr/>
        </p:nvCxnSpPr>
        <p:spPr>
          <a:xfrm>
            <a:off x="2100057" y="3617477"/>
            <a:ext cx="1064266" cy="143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pSp>
        <p:nvGrpSpPr>
          <p:cNvPr id="15" name="Group 14">
            <a:extLst>
              <a:ext uri="{FF2B5EF4-FFF2-40B4-BE49-F238E27FC236}">
                <a16:creationId xmlns:a16="http://schemas.microsoft.com/office/drawing/2014/main" id="{1477B03C-9687-8DAF-EAF7-6CFB60650AAB}"/>
              </a:ext>
            </a:extLst>
          </p:cNvPr>
          <p:cNvGrpSpPr/>
          <p:nvPr/>
        </p:nvGrpSpPr>
        <p:grpSpPr>
          <a:xfrm>
            <a:off x="6096000" y="2329257"/>
            <a:ext cx="3772128" cy="2446675"/>
            <a:chOff x="5004265" y="1455630"/>
            <a:chExt cx="2829096" cy="1835006"/>
          </a:xfrm>
        </p:grpSpPr>
        <p:sp>
          <p:nvSpPr>
            <p:cNvPr id="16" name="Arrow: Right 15">
              <a:extLst>
                <a:ext uri="{FF2B5EF4-FFF2-40B4-BE49-F238E27FC236}">
                  <a16:creationId xmlns:a16="http://schemas.microsoft.com/office/drawing/2014/main" id="{44FA790B-B454-8572-E343-DF44377504AE}"/>
                </a:ext>
              </a:extLst>
            </p:cNvPr>
            <p:cNvSpPr/>
            <p:nvPr/>
          </p:nvSpPr>
          <p:spPr>
            <a:xfrm>
              <a:off x="5017012" y="1455630"/>
              <a:ext cx="2816349" cy="1835006"/>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17" name="Graphic 16" descr="Online Network with solid fill">
              <a:extLst>
                <a:ext uri="{FF2B5EF4-FFF2-40B4-BE49-F238E27FC236}">
                  <a16:creationId xmlns:a16="http://schemas.microsoft.com/office/drawing/2014/main" id="{9E06018B-6244-3FF3-492D-44B17790CB2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04265" y="2048601"/>
              <a:ext cx="649064" cy="649064"/>
            </a:xfrm>
            <a:prstGeom prst="rect">
              <a:avLst/>
            </a:prstGeom>
          </p:spPr>
        </p:pic>
        <p:pic>
          <p:nvPicPr>
            <p:cNvPr id="18" name="Graphic 17" descr="Chat bubble with solid fill">
              <a:extLst>
                <a:ext uri="{FF2B5EF4-FFF2-40B4-BE49-F238E27FC236}">
                  <a16:creationId xmlns:a16="http://schemas.microsoft.com/office/drawing/2014/main" id="{85F23204-BDD5-F025-F5C9-B6213C6421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68054" y="2081800"/>
              <a:ext cx="682149" cy="682149"/>
            </a:xfrm>
            <a:prstGeom prst="rect">
              <a:avLst/>
            </a:prstGeom>
          </p:spPr>
        </p:pic>
        <p:pic>
          <p:nvPicPr>
            <p:cNvPr id="19" name="Graphic 18" descr="Radio with solid fill">
              <a:extLst>
                <a:ext uri="{FF2B5EF4-FFF2-40B4-BE49-F238E27FC236}">
                  <a16:creationId xmlns:a16="http://schemas.microsoft.com/office/drawing/2014/main" id="{82EC6593-F6F3-F75A-A93C-B754F1C1D8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240371" y="1981353"/>
              <a:ext cx="649064" cy="649064"/>
            </a:xfrm>
            <a:prstGeom prst="rect">
              <a:avLst/>
            </a:prstGeom>
          </p:spPr>
        </p:pic>
        <p:pic>
          <p:nvPicPr>
            <p:cNvPr id="20" name="Graphic 19" descr="Email outline">
              <a:extLst>
                <a:ext uri="{FF2B5EF4-FFF2-40B4-BE49-F238E27FC236}">
                  <a16:creationId xmlns:a16="http://schemas.microsoft.com/office/drawing/2014/main" id="{8AF7C25B-4AD7-80EC-DAE6-E487DECB15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940364" y="2073773"/>
              <a:ext cx="598721" cy="598721"/>
            </a:xfrm>
            <a:prstGeom prst="rect">
              <a:avLst/>
            </a:prstGeom>
          </p:spPr>
        </p:pic>
      </p:grpSp>
      <p:sp>
        <p:nvSpPr>
          <p:cNvPr id="21" name="TextBox 20">
            <a:extLst>
              <a:ext uri="{FF2B5EF4-FFF2-40B4-BE49-F238E27FC236}">
                <a16:creationId xmlns:a16="http://schemas.microsoft.com/office/drawing/2014/main" id="{FCA580FF-16A8-C603-11DF-703C9D8854FF}"/>
              </a:ext>
            </a:extLst>
          </p:cNvPr>
          <p:cNvSpPr txBox="1"/>
          <p:nvPr/>
        </p:nvSpPr>
        <p:spPr>
          <a:xfrm>
            <a:off x="10020937" y="586111"/>
            <a:ext cx="1999907" cy="5670625"/>
          </a:xfrm>
          <a:prstGeom prst="round2Diag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sz="1467" b="1"/>
              <a:t>Community Health Workers</a:t>
            </a:r>
          </a:p>
          <a:p>
            <a:endParaRPr lang="en-US" sz="1467" b="1"/>
          </a:p>
          <a:p>
            <a:r>
              <a:rPr lang="en-US" sz="1467" b="1"/>
              <a:t>Mobile Home Park Managers</a:t>
            </a:r>
          </a:p>
          <a:p>
            <a:endParaRPr lang="en-US" sz="1467" b="1"/>
          </a:p>
          <a:p>
            <a:r>
              <a:rPr lang="en-US" sz="1467" b="1"/>
              <a:t>Nursing Home Administrators</a:t>
            </a:r>
          </a:p>
          <a:p>
            <a:endParaRPr lang="en-US" sz="1467" b="1"/>
          </a:p>
          <a:p>
            <a:r>
              <a:rPr lang="en-US" sz="1467" b="1"/>
              <a:t>Farmworker Mobile Health Clinics</a:t>
            </a:r>
          </a:p>
          <a:p>
            <a:endParaRPr lang="en-US" sz="1467" b="1"/>
          </a:p>
          <a:p>
            <a:r>
              <a:rPr lang="en-US" sz="1467" b="1"/>
              <a:t>Farmworkers</a:t>
            </a:r>
          </a:p>
          <a:p>
            <a:endParaRPr lang="en-US" sz="1467" b="1"/>
          </a:p>
          <a:p>
            <a:r>
              <a:rPr lang="en-US" sz="1467" b="1"/>
              <a:t>Local HD Staff</a:t>
            </a:r>
          </a:p>
          <a:p>
            <a:endParaRPr lang="en-US" sz="1467" b="1"/>
          </a:p>
          <a:p>
            <a:r>
              <a:rPr lang="en-US" sz="1467" b="1"/>
              <a:t>Youth Sports Coaches</a:t>
            </a:r>
          </a:p>
          <a:p>
            <a:endParaRPr lang="en-US" sz="1467" b="1"/>
          </a:p>
          <a:p>
            <a:r>
              <a:rPr lang="en-US" sz="1467" b="1"/>
              <a:t>General Public</a:t>
            </a:r>
          </a:p>
          <a:p>
            <a:endParaRPr lang="en-US" sz="1467" b="1"/>
          </a:p>
          <a:p>
            <a:r>
              <a:rPr lang="en-US" sz="1467" b="1"/>
              <a:t>Other Community Leaders</a:t>
            </a:r>
          </a:p>
        </p:txBody>
      </p:sp>
      <p:sp>
        <p:nvSpPr>
          <p:cNvPr id="30" name="TextBox 29">
            <a:extLst>
              <a:ext uri="{FF2B5EF4-FFF2-40B4-BE49-F238E27FC236}">
                <a16:creationId xmlns:a16="http://schemas.microsoft.com/office/drawing/2014/main" id="{78C80A1A-93D2-92D3-6F2B-BF05C6E7C9AB}"/>
              </a:ext>
            </a:extLst>
          </p:cNvPr>
          <p:cNvSpPr txBox="1"/>
          <p:nvPr/>
        </p:nvSpPr>
        <p:spPr>
          <a:xfrm>
            <a:off x="3196496" y="3401259"/>
            <a:ext cx="2880764" cy="420045"/>
          </a:xfrm>
          <a:prstGeom prst="roundRect">
            <a:avLst/>
          </a:prstGeom>
          <a:solidFill>
            <a:schemeClr val="bg1">
              <a:lumMod val="85000"/>
            </a:schemeClr>
          </a:solidFill>
          <a:ln>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1867" b="1" i="1"/>
              <a:t>Anyone who signs up!</a:t>
            </a:r>
          </a:p>
        </p:txBody>
      </p:sp>
      <p:sp>
        <p:nvSpPr>
          <p:cNvPr id="31" name="TextBox 30">
            <a:extLst>
              <a:ext uri="{FF2B5EF4-FFF2-40B4-BE49-F238E27FC236}">
                <a16:creationId xmlns:a16="http://schemas.microsoft.com/office/drawing/2014/main" id="{F427423C-A86E-9EA3-2587-1B3E069564FA}"/>
              </a:ext>
            </a:extLst>
          </p:cNvPr>
          <p:cNvSpPr txBox="1"/>
          <p:nvPr/>
        </p:nvSpPr>
        <p:spPr>
          <a:xfrm>
            <a:off x="62743" y="4609643"/>
            <a:ext cx="2186488" cy="1241622"/>
          </a:xfrm>
          <a:prstGeom prst="rect">
            <a:avLst/>
          </a:prstGeom>
          <a:solidFill>
            <a:schemeClr val="bg1">
              <a:lumMod val="85000"/>
            </a:schemeClr>
          </a:solidFill>
          <a:ln>
            <a:solidFill>
              <a:schemeClr val="tx1"/>
            </a:solidFill>
            <a:prstDash val="dash"/>
          </a:ln>
        </p:spPr>
        <p:txBody>
          <a:bodyPr wrap="square" rtlCol="0">
            <a:spAutoFit/>
          </a:bodyPr>
          <a:lstStyle/>
          <a:p>
            <a:pPr marL="230712" indent="-230712">
              <a:buFont typeface="Arial" panose="020B0604020202020204" pitchFamily="34" charset="0"/>
              <a:buChar char="•"/>
            </a:pPr>
            <a:r>
              <a:rPr lang="en-US" sz="1867" b="1" i="1"/>
              <a:t>Automate forecast check</a:t>
            </a:r>
          </a:p>
          <a:p>
            <a:pPr marL="230712" indent="-230712">
              <a:buFont typeface="Arial" panose="020B0604020202020204" pitchFamily="34" charset="0"/>
              <a:buChar char="•"/>
            </a:pPr>
            <a:r>
              <a:rPr lang="en-US" sz="1867" b="1" i="1"/>
              <a:t>Health-based thresholds</a:t>
            </a:r>
          </a:p>
        </p:txBody>
      </p:sp>
      <p:sp>
        <p:nvSpPr>
          <p:cNvPr id="26" name="Title 1">
            <a:extLst>
              <a:ext uri="{FF2B5EF4-FFF2-40B4-BE49-F238E27FC236}">
                <a16:creationId xmlns:a16="http://schemas.microsoft.com/office/drawing/2014/main" id="{97BDB640-62CB-DC21-091D-033CE6A8C301}"/>
              </a:ext>
            </a:extLst>
          </p:cNvPr>
          <p:cNvSpPr>
            <a:spLocks noGrp="1"/>
          </p:cNvSpPr>
          <p:nvPr>
            <p:ph type="title"/>
          </p:nvPr>
        </p:nvSpPr>
        <p:spPr>
          <a:xfrm>
            <a:off x="899166" y="624055"/>
            <a:ext cx="8903767" cy="548640"/>
          </a:xfrm>
        </p:spPr>
        <p:txBody>
          <a:bodyPr/>
          <a:lstStyle/>
          <a:p>
            <a:r>
              <a:rPr lang="en-US" sz="2800"/>
              <a:t>2024 NCDHHS HHAS expansion and improvements</a:t>
            </a:r>
            <a:endParaRPr lang="en-US" sz="2667"/>
          </a:p>
        </p:txBody>
      </p:sp>
    </p:spTree>
    <p:extLst>
      <p:ext uri="{BB962C8B-B14F-4D97-AF65-F5344CB8AC3E}">
        <p14:creationId xmlns:p14="http://schemas.microsoft.com/office/powerpoint/2010/main" val="12061910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4767DF9-B1E0-4EBA-02A6-4F50C3ED15C2}"/>
              </a:ext>
            </a:extLst>
          </p:cNvPr>
          <p:cNvPicPr>
            <a:picLocks noChangeAspect="1"/>
          </p:cNvPicPr>
          <p:nvPr/>
        </p:nvPicPr>
        <p:blipFill>
          <a:blip r:embed="rId3"/>
          <a:srcRect b="24300"/>
          <a:stretch/>
        </p:blipFill>
        <p:spPr>
          <a:xfrm>
            <a:off x="927966" y="775918"/>
            <a:ext cx="10336067" cy="4016800"/>
          </a:xfrm>
          <a:prstGeom prst="rect">
            <a:avLst/>
          </a:prstGeom>
        </p:spPr>
      </p:pic>
      <p:sp>
        <p:nvSpPr>
          <p:cNvPr id="2" name="Rectangle 1">
            <a:extLst>
              <a:ext uri="{FF2B5EF4-FFF2-40B4-BE49-F238E27FC236}">
                <a16:creationId xmlns:a16="http://schemas.microsoft.com/office/drawing/2014/main" id="{D2F8B40F-5CB0-E8F8-2662-1666A0F55E69}"/>
              </a:ext>
            </a:extLst>
          </p:cNvPr>
          <p:cNvSpPr/>
          <p:nvPr/>
        </p:nvSpPr>
        <p:spPr>
          <a:xfrm>
            <a:off x="9490841" y="1072055"/>
            <a:ext cx="1773192" cy="3825766"/>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n>
                <a:solidFill>
                  <a:srgbClr val="C00000"/>
                </a:solidFill>
              </a:ln>
              <a:noFill/>
            </a:endParaRPr>
          </a:p>
        </p:txBody>
      </p:sp>
    </p:spTree>
    <p:extLst>
      <p:ext uri="{BB962C8B-B14F-4D97-AF65-F5344CB8AC3E}">
        <p14:creationId xmlns:p14="http://schemas.microsoft.com/office/powerpoint/2010/main" val="23834471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1F122-1B2B-9F53-14FE-346EF4FCEF95}"/>
              </a:ext>
            </a:extLst>
          </p:cNvPr>
          <p:cNvSpPr>
            <a:spLocks noGrp="1"/>
          </p:cNvSpPr>
          <p:nvPr>
            <p:ph type="title"/>
          </p:nvPr>
        </p:nvSpPr>
        <p:spPr/>
        <p:txBody>
          <a:bodyPr/>
          <a:lstStyle/>
          <a:p>
            <a:r>
              <a:rPr lang="en-US"/>
              <a:t>Heat Health Alert Example</a:t>
            </a:r>
          </a:p>
        </p:txBody>
      </p:sp>
      <p:sp>
        <p:nvSpPr>
          <p:cNvPr id="9" name="Content Placeholder 8">
            <a:extLst>
              <a:ext uri="{FF2B5EF4-FFF2-40B4-BE49-F238E27FC236}">
                <a16:creationId xmlns:a16="http://schemas.microsoft.com/office/drawing/2014/main" id="{33E6DC18-90B4-9F3A-A216-494E11AEFA8E}"/>
              </a:ext>
            </a:extLst>
          </p:cNvPr>
          <p:cNvSpPr>
            <a:spLocks noGrp="1"/>
          </p:cNvSpPr>
          <p:nvPr>
            <p:ph sz="quarter" idx="15"/>
          </p:nvPr>
        </p:nvSpPr>
        <p:spPr>
          <a:xfrm>
            <a:off x="6220176" y="1942417"/>
            <a:ext cx="5136679" cy="4418042"/>
          </a:xfrm>
          <a:ln>
            <a:solidFill>
              <a:schemeClr val="tx1"/>
            </a:solidFill>
          </a:ln>
        </p:spPr>
        <p:txBody>
          <a:bodyPr/>
          <a:lstStyle/>
          <a:p>
            <a:pPr algn="l">
              <a:lnSpc>
                <a:spcPct val="100000"/>
              </a:lnSpc>
              <a:spcBef>
                <a:spcPts val="0"/>
              </a:spcBef>
            </a:pPr>
            <a:r>
              <a:rPr lang="en-US" sz="2800" b="0" kern="100">
                <a:effectLst/>
                <a:latin typeface="Calibri" panose="020F0502020204030204" pitchFamily="34" charset="0"/>
                <a:ea typeface="Calibri" panose="020F0502020204030204" pitchFamily="34" charset="0"/>
                <a:cs typeface="Times New Roman" panose="02020603050405020304" pitchFamily="18" charset="0"/>
              </a:rPr>
              <a:t>Ex. 1: The heat index is going to be over </a:t>
            </a:r>
            <a:r>
              <a:rPr lang="en-US" sz="2800" kern="100">
                <a:effectLst/>
                <a:latin typeface="Calibri" panose="020F0502020204030204" pitchFamily="34" charset="0"/>
                <a:ea typeface="Calibri" panose="020F0502020204030204" pitchFamily="34" charset="0"/>
                <a:cs typeface="Times New Roman" panose="02020603050405020304" pitchFamily="18" charset="0"/>
              </a:rPr>
              <a:t>(insert heat index from alert email here)°</a:t>
            </a:r>
            <a:r>
              <a:rPr lang="en-US" sz="2800" b="0" kern="100">
                <a:effectLst/>
                <a:latin typeface="Calibri" panose="020F0502020204030204" pitchFamily="34" charset="0"/>
                <a:ea typeface="Calibri" panose="020F0502020204030204" pitchFamily="34" charset="0"/>
                <a:cs typeface="Times New Roman" panose="02020603050405020304" pitchFamily="18" charset="0"/>
              </a:rPr>
              <a:t>F </a:t>
            </a:r>
            <a:r>
              <a:rPr lang="en-US" sz="2800" kern="100">
                <a:effectLst/>
                <a:latin typeface="Calibri" panose="020F0502020204030204" pitchFamily="34" charset="0"/>
                <a:ea typeface="Calibri" panose="020F0502020204030204" pitchFamily="34" charset="0"/>
                <a:cs typeface="Times New Roman" panose="02020603050405020304" pitchFamily="18" charset="0"/>
              </a:rPr>
              <a:t>(insert day(s) here). </a:t>
            </a:r>
            <a:r>
              <a:rPr lang="en-US" sz="2800" b="0" kern="100">
                <a:effectLst/>
                <a:latin typeface="Calibri" panose="020F0502020204030204" pitchFamily="34" charset="0"/>
                <a:ea typeface="Calibri" panose="020F0502020204030204" pitchFamily="34" charset="0"/>
                <a:cs typeface="Times New Roman" panose="02020603050405020304" pitchFamily="18" charset="0"/>
              </a:rPr>
              <a:t>Remember to protect yourself! Stay cool and drink plenty of water. For more information call </a:t>
            </a:r>
            <a:r>
              <a:rPr lang="en-US" sz="2800" kern="100">
                <a:effectLst/>
                <a:latin typeface="Calibri" panose="020F0502020204030204" pitchFamily="34" charset="0"/>
                <a:ea typeface="Calibri" panose="020F0502020204030204" pitchFamily="34" charset="0"/>
                <a:cs typeface="Times New Roman" panose="02020603050405020304" pitchFamily="18" charset="0"/>
              </a:rPr>
              <a:t>###-###-####, </a:t>
            </a:r>
            <a:r>
              <a:rPr lang="en-US" sz="2800" b="0" kern="100">
                <a:effectLst/>
                <a:latin typeface="Calibri" panose="020F0502020204030204" pitchFamily="34" charset="0"/>
                <a:ea typeface="Calibri" panose="020F0502020204030204" pitchFamily="34" charset="0"/>
                <a:cs typeface="Times New Roman" panose="02020603050405020304" pitchFamily="18" charset="0"/>
              </a:rPr>
              <a:t>or visit </a:t>
            </a:r>
            <a:r>
              <a:rPr lang="en-US" sz="2800" b="0" u="sng" kern="10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https://epi.dph.ncdhhs.gov/oee/climate/heat.html</a:t>
            </a:r>
            <a:r>
              <a:rPr lang="en-US" sz="2800" b="0" kern="100">
                <a:effectLst/>
                <a:latin typeface="Calibri" panose="020F0502020204030204" pitchFamily="34" charset="0"/>
                <a:ea typeface="Calibri" panose="020F0502020204030204" pitchFamily="34" charset="0"/>
                <a:cs typeface="Times New Roman" panose="02020603050405020304" pitchFamily="18" charset="0"/>
              </a:rPr>
              <a:t>.</a:t>
            </a:r>
          </a:p>
          <a:p>
            <a:pPr algn="l">
              <a:lnSpc>
                <a:spcPct val="100000"/>
              </a:lnSpc>
              <a:spcBef>
                <a:spcPts val="0"/>
              </a:spcBef>
            </a:pPr>
            <a:endParaRPr lang="en-US" sz="2400" b="0"/>
          </a:p>
          <a:p>
            <a:pPr marL="457200" marR="0" algn="l">
              <a:lnSpc>
                <a:spcPct val="100000"/>
              </a:lnSpc>
              <a:spcBef>
                <a:spcPts val="0"/>
              </a:spcBef>
            </a:pPr>
            <a:r>
              <a:rPr lang="es-AR" sz="2400">
                <a:effectLst/>
                <a:latin typeface="Calibri" panose="020F0502020204030204" pitchFamily="34"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endParaRPr>
          </a:p>
          <a:p>
            <a:pPr algn="l">
              <a:lnSpc>
                <a:spcPct val="100000"/>
              </a:lnSpc>
              <a:spcBef>
                <a:spcPts val="0"/>
              </a:spcBef>
            </a:pPr>
            <a:endParaRPr lang="en-US" sz="1800"/>
          </a:p>
        </p:txBody>
      </p:sp>
      <p:sp>
        <p:nvSpPr>
          <p:cNvPr id="10" name="Text Placeholder 9">
            <a:extLst>
              <a:ext uri="{FF2B5EF4-FFF2-40B4-BE49-F238E27FC236}">
                <a16:creationId xmlns:a16="http://schemas.microsoft.com/office/drawing/2014/main" id="{E0B83F68-B9C8-0608-DD94-E893F4C93B5E}"/>
              </a:ext>
            </a:extLst>
          </p:cNvPr>
          <p:cNvSpPr>
            <a:spLocks noGrp="1"/>
          </p:cNvSpPr>
          <p:nvPr>
            <p:ph type="body" sz="quarter" idx="16"/>
          </p:nvPr>
        </p:nvSpPr>
        <p:spPr/>
        <p:txBody>
          <a:bodyPr/>
          <a:lstStyle/>
          <a:p>
            <a:r>
              <a:rPr lang="en-US" sz="2000"/>
              <a:t>Template Image for Social Media</a:t>
            </a:r>
          </a:p>
        </p:txBody>
      </p:sp>
      <p:sp>
        <p:nvSpPr>
          <p:cNvPr id="11" name="Text Placeholder 10">
            <a:extLst>
              <a:ext uri="{FF2B5EF4-FFF2-40B4-BE49-F238E27FC236}">
                <a16:creationId xmlns:a16="http://schemas.microsoft.com/office/drawing/2014/main" id="{92C248F1-D5C4-2163-4951-43C11B7B3CC3}"/>
              </a:ext>
            </a:extLst>
          </p:cNvPr>
          <p:cNvSpPr>
            <a:spLocks noGrp="1"/>
          </p:cNvSpPr>
          <p:nvPr>
            <p:ph type="body" sz="quarter" idx="17"/>
          </p:nvPr>
        </p:nvSpPr>
        <p:spPr/>
        <p:txBody>
          <a:bodyPr/>
          <a:lstStyle/>
          <a:p>
            <a:r>
              <a:rPr lang="en-US" sz="2000"/>
              <a:t>Template Messages for Social Media</a:t>
            </a:r>
          </a:p>
        </p:txBody>
      </p:sp>
      <p:pic>
        <p:nvPicPr>
          <p:cNvPr id="13" name="Picture 12">
            <a:extLst>
              <a:ext uri="{FF2B5EF4-FFF2-40B4-BE49-F238E27FC236}">
                <a16:creationId xmlns:a16="http://schemas.microsoft.com/office/drawing/2014/main" id="{4EF4E08B-DC36-0FE0-1E8B-F5499AA7D656}"/>
              </a:ext>
            </a:extLst>
          </p:cNvPr>
          <p:cNvPicPr>
            <a:picLocks noChangeAspect="1"/>
          </p:cNvPicPr>
          <p:nvPr/>
        </p:nvPicPr>
        <p:blipFill>
          <a:blip r:embed="rId4"/>
          <a:stretch>
            <a:fillRect/>
          </a:stretch>
        </p:blipFill>
        <p:spPr>
          <a:xfrm>
            <a:off x="1368212" y="1942417"/>
            <a:ext cx="4043681" cy="4199360"/>
          </a:xfrm>
          <a:prstGeom prst="rect">
            <a:avLst/>
          </a:prstGeom>
        </p:spPr>
      </p:pic>
    </p:spTree>
    <p:extLst>
      <p:ext uri="{BB962C8B-B14F-4D97-AF65-F5344CB8AC3E}">
        <p14:creationId xmlns:p14="http://schemas.microsoft.com/office/powerpoint/2010/main" val="525324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F3188-A2EE-4FC1-0365-1DEF21FE78C1}"/>
              </a:ext>
            </a:extLst>
          </p:cNvPr>
          <p:cNvSpPr>
            <a:spLocks noGrp="1"/>
          </p:cNvSpPr>
          <p:nvPr>
            <p:ph type="title"/>
          </p:nvPr>
        </p:nvSpPr>
        <p:spPr>
          <a:xfrm>
            <a:off x="696390" y="5274311"/>
            <a:ext cx="10457689" cy="548640"/>
          </a:xfrm>
        </p:spPr>
        <p:txBody>
          <a:bodyPr/>
          <a:lstStyle/>
          <a:p>
            <a:r>
              <a:rPr lang="en-US"/>
              <a:t>Adaptation Action 2:</a:t>
            </a:r>
            <a:br>
              <a:rPr lang="en-US"/>
            </a:br>
            <a:r>
              <a:rPr lang="en-US"/>
              <a:t>Heat-related illness (HRI) surveillance system</a:t>
            </a:r>
          </a:p>
        </p:txBody>
      </p:sp>
      <p:sp>
        <p:nvSpPr>
          <p:cNvPr id="4" name="Text Placeholder 3">
            <a:extLst>
              <a:ext uri="{FF2B5EF4-FFF2-40B4-BE49-F238E27FC236}">
                <a16:creationId xmlns:a16="http://schemas.microsoft.com/office/drawing/2014/main" id="{B27796C5-C4C9-450C-63F7-9AA89AD80BC8}"/>
              </a:ext>
            </a:extLst>
          </p:cNvPr>
          <p:cNvSpPr>
            <a:spLocks noGrp="1"/>
          </p:cNvSpPr>
          <p:nvPr>
            <p:ph type="body" sz="quarter" idx="11"/>
          </p:nvPr>
        </p:nvSpPr>
        <p:spPr/>
        <p:txBody>
          <a:bodyPr/>
          <a:lstStyle/>
          <a:p>
            <a:endParaRPr lang="en-US"/>
          </a:p>
        </p:txBody>
      </p:sp>
      <p:pic>
        <p:nvPicPr>
          <p:cNvPr id="3" name="Picture 2">
            <a:extLst>
              <a:ext uri="{FF2B5EF4-FFF2-40B4-BE49-F238E27FC236}">
                <a16:creationId xmlns:a16="http://schemas.microsoft.com/office/drawing/2014/main" id="{95CB7E4C-2F57-06D9-017B-4D6CD12B31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69111"/>
            <a:ext cx="3943350"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6978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D60060DD-5627-F5BA-2E9E-1C0A8B006938}"/>
              </a:ext>
            </a:extLst>
          </p:cNvPr>
          <p:cNvSpPr>
            <a:spLocks noGrp="1"/>
          </p:cNvSpPr>
          <p:nvPr>
            <p:ph type="body" sz="quarter" idx="18"/>
          </p:nvPr>
        </p:nvSpPr>
        <p:spPr>
          <a:xfrm>
            <a:off x="480868" y="1714500"/>
            <a:ext cx="11219545" cy="3286726"/>
          </a:xfrm>
        </p:spPr>
        <p:txBody>
          <a:bodyPr lIns="91440" tIns="45720" rIns="91440" bIns="45720" anchor="t">
            <a:noAutofit/>
          </a:bodyPr>
          <a:lstStyle/>
          <a:p>
            <a:pPr marL="170815" indent="-170815"/>
            <a:r>
              <a:rPr lang="en-US">
                <a:latin typeface="Arial"/>
                <a:cs typeface="Arial"/>
              </a:rPr>
              <a:t>NC Disease Event Tracking and Epidemiologic Collection Tool (NC</a:t>
            </a:r>
            <a:r>
              <a:rPr lang="en-US" sz="2000">
                <a:latin typeface="Arial"/>
                <a:cs typeface="Arial"/>
              </a:rPr>
              <a:t> DETECT</a:t>
            </a:r>
            <a:r>
              <a:rPr lang="en-US">
                <a:latin typeface="Arial"/>
                <a:cs typeface="Arial"/>
              </a:rPr>
              <a:t>)</a:t>
            </a:r>
            <a:endParaRPr lang="en-US"/>
          </a:p>
          <a:p>
            <a:pPr marL="513715" lvl="1" indent="-170815">
              <a:buFont typeface="Arial" panose="020B0606030402020204" pitchFamily="34" charset="0"/>
              <a:buChar char="•"/>
            </a:pPr>
            <a:r>
              <a:rPr lang="en-US">
                <a:latin typeface="Arial"/>
                <a:cs typeface="Arial"/>
              </a:rPr>
              <a:t>A </a:t>
            </a:r>
            <a:r>
              <a:rPr lang="en-US" sz="2000">
                <a:latin typeface="Arial"/>
                <a:cs typeface="Arial"/>
              </a:rPr>
              <a:t>statewide public health syndromic surveillance system</a:t>
            </a:r>
            <a:endParaRPr lang="en-US"/>
          </a:p>
          <a:p>
            <a:pPr marL="170815" indent="-170815"/>
            <a:endParaRPr lang="en-US">
              <a:latin typeface="Arial"/>
              <a:cs typeface="Arial"/>
            </a:endParaRPr>
          </a:p>
          <a:p>
            <a:pPr marL="170815" indent="-170815"/>
            <a:r>
              <a:rPr lang="en-US">
                <a:latin typeface="Arial"/>
                <a:cs typeface="Arial"/>
              </a:rPr>
              <a:t>Includes Emergency Department (ED) visits for all civilian hospitals in NC.</a:t>
            </a:r>
          </a:p>
          <a:p>
            <a:pPr lvl="1">
              <a:buFont typeface="Arial" panose="020B0604020202020204" pitchFamily="34" charset="0"/>
              <a:buChar char="•"/>
            </a:pPr>
            <a:r>
              <a:rPr lang="en-US">
                <a:latin typeface="Arial"/>
                <a:cs typeface="Arial"/>
              </a:rPr>
              <a:t>Some NC counties do not have hospitals.</a:t>
            </a:r>
          </a:p>
          <a:p>
            <a:pPr marL="513699" lvl="1" indent="-170815"/>
            <a:endParaRPr lang="en-US">
              <a:latin typeface="Arial"/>
              <a:cs typeface="Arial"/>
            </a:endParaRPr>
          </a:p>
          <a:p>
            <a:pPr marL="170815" indent="-170815"/>
            <a:r>
              <a:rPr lang="en-US"/>
              <a:t>Includes heat-related illness line list data with triage notes, chief complaints, diagnosis codes, and patient demographics (age, sex, race, county and zip code) for all HRI ED visits.</a:t>
            </a:r>
          </a:p>
        </p:txBody>
      </p:sp>
      <p:sp>
        <p:nvSpPr>
          <p:cNvPr id="2" name="Title 1">
            <a:extLst>
              <a:ext uri="{FF2B5EF4-FFF2-40B4-BE49-F238E27FC236}">
                <a16:creationId xmlns:a16="http://schemas.microsoft.com/office/drawing/2014/main" id="{E915CA93-CF8D-0BAE-310B-856415E4A122}"/>
              </a:ext>
            </a:extLst>
          </p:cNvPr>
          <p:cNvSpPr>
            <a:spLocks noGrp="1"/>
          </p:cNvSpPr>
          <p:nvPr>
            <p:ph type="title"/>
          </p:nvPr>
        </p:nvSpPr>
        <p:spPr/>
        <p:txBody>
          <a:bodyPr lIns="91440" tIns="45720" rIns="91440" bIns="45720" anchor="t">
            <a:noAutofit/>
          </a:bodyPr>
          <a:lstStyle/>
          <a:p>
            <a:r>
              <a:rPr lang="en-US">
                <a:latin typeface="Arial"/>
                <a:cs typeface="Arial"/>
              </a:rPr>
              <a:t>Data Source for heat-related illnesses</a:t>
            </a:r>
            <a:endParaRPr lang="en-US"/>
          </a:p>
        </p:txBody>
      </p:sp>
      <p:pic>
        <p:nvPicPr>
          <p:cNvPr id="3" name="Picture 2">
            <a:extLst>
              <a:ext uri="{FF2B5EF4-FFF2-40B4-BE49-F238E27FC236}">
                <a16:creationId xmlns:a16="http://schemas.microsoft.com/office/drawing/2014/main" id="{30237FCE-7511-541C-6003-095A7E3C5E7D}"/>
              </a:ext>
            </a:extLst>
          </p:cNvPr>
          <p:cNvPicPr>
            <a:picLocks noChangeAspect="1"/>
          </p:cNvPicPr>
          <p:nvPr/>
        </p:nvPicPr>
        <p:blipFill>
          <a:blip r:embed="rId3"/>
          <a:stretch>
            <a:fillRect/>
          </a:stretch>
        </p:blipFill>
        <p:spPr>
          <a:xfrm>
            <a:off x="4082682" y="4830470"/>
            <a:ext cx="7965148" cy="1657672"/>
          </a:xfrm>
          <a:prstGeom prst="rect">
            <a:avLst/>
          </a:prstGeom>
        </p:spPr>
      </p:pic>
    </p:spTree>
    <p:extLst>
      <p:ext uri="{BB962C8B-B14F-4D97-AF65-F5344CB8AC3E}">
        <p14:creationId xmlns:p14="http://schemas.microsoft.com/office/powerpoint/2010/main" val="1309538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3FF29A-65B2-63C9-4DB3-D6556B1B2661}"/>
              </a:ext>
            </a:extLst>
          </p:cNvPr>
          <p:cNvSpPr>
            <a:spLocks noGrp="1"/>
          </p:cNvSpPr>
          <p:nvPr>
            <p:ph type="title"/>
          </p:nvPr>
        </p:nvSpPr>
        <p:spPr/>
        <p:txBody>
          <a:bodyPr/>
          <a:lstStyle/>
          <a:p>
            <a:r>
              <a:rPr lang="en-US"/>
              <a:t>HRI Severity Table/Diagnostic Codes</a:t>
            </a:r>
          </a:p>
        </p:txBody>
      </p:sp>
      <p:sp>
        <p:nvSpPr>
          <p:cNvPr id="4" name="Text Placeholder 3">
            <a:extLst>
              <a:ext uri="{FF2B5EF4-FFF2-40B4-BE49-F238E27FC236}">
                <a16:creationId xmlns:a16="http://schemas.microsoft.com/office/drawing/2014/main" id="{0D7A309E-330F-9619-3C98-192AF3067A1C}"/>
              </a:ext>
            </a:extLst>
          </p:cNvPr>
          <p:cNvSpPr>
            <a:spLocks noGrp="1"/>
          </p:cNvSpPr>
          <p:nvPr>
            <p:ph type="body" sz="quarter" idx="11"/>
          </p:nvPr>
        </p:nvSpPr>
        <p:spPr/>
        <p:txBody>
          <a:bodyPr/>
          <a:lstStyle/>
          <a:p>
            <a:endParaRPr lang="en-US"/>
          </a:p>
        </p:txBody>
      </p:sp>
      <p:pic>
        <p:nvPicPr>
          <p:cNvPr id="8" name="Picture 7">
            <a:extLst>
              <a:ext uri="{FF2B5EF4-FFF2-40B4-BE49-F238E27FC236}">
                <a16:creationId xmlns:a16="http://schemas.microsoft.com/office/drawing/2014/main" id="{EB12A678-213F-3A35-09C6-899DE30E7560}"/>
              </a:ext>
            </a:extLst>
          </p:cNvPr>
          <p:cNvPicPr>
            <a:picLocks noChangeAspect="1"/>
          </p:cNvPicPr>
          <p:nvPr/>
        </p:nvPicPr>
        <p:blipFill>
          <a:blip r:embed="rId3"/>
          <a:stretch>
            <a:fillRect/>
          </a:stretch>
        </p:blipFill>
        <p:spPr>
          <a:xfrm>
            <a:off x="2114967" y="1209864"/>
            <a:ext cx="7962066" cy="4438272"/>
          </a:xfrm>
          <a:prstGeom prst="rect">
            <a:avLst/>
          </a:prstGeom>
        </p:spPr>
      </p:pic>
    </p:spTree>
    <p:extLst>
      <p:ext uri="{BB962C8B-B14F-4D97-AF65-F5344CB8AC3E}">
        <p14:creationId xmlns:p14="http://schemas.microsoft.com/office/powerpoint/2010/main" val="2065793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4523-2F4A-5E81-8E82-8CF935371C62}"/>
              </a:ext>
            </a:extLst>
          </p:cNvPr>
          <p:cNvSpPr>
            <a:spLocks noGrp="1"/>
          </p:cNvSpPr>
          <p:nvPr>
            <p:ph type="title"/>
          </p:nvPr>
        </p:nvSpPr>
        <p:spPr/>
        <p:txBody>
          <a:bodyPr/>
          <a:lstStyle/>
          <a:p>
            <a:r>
              <a:rPr lang="en-US"/>
              <a:t>Updates to Heat-related Illness Surveillance System in 2024</a:t>
            </a:r>
          </a:p>
        </p:txBody>
      </p:sp>
      <p:sp>
        <p:nvSpPr>
          <p:cNvPr id="3" name="Text Placeholder 2">
            <a:extLst>
              <a:ext uri="{FF2B5EF4-FFF2-40B4-BE49-F238E27FC236}">
                <a16:creationId xmlns:a16="http://schemas.microsoft.com/office/drawing/2014/main" id="{49C0C3DD-454F-BFEC-5CFB-71CB7AFD7042}"/>
              </a:ext>
            </a:extLst>
          </p:cNvPr>
          <p:cNvSpPr>
            <a:spLocks noGrp="1"/>
          </p:cNvSpPr>
          <p:nvPr>
            <p:ph type="body" sz="quarter" idx="10"/>
          </p:nvPr>
        </p:nvSpPr>
        <p:spPr>
          <a:xfrm>
            <a:off x="838200" y="1447801"/>
            <a:ext cx="4885267" cy="4795307"/>
          </a:xfrm>
        </p:spPr>
        <p:txBody>
          <a:bodyPr/>
          <a:lstStyle/>
          <a:p>
            <a:endParaRPr lang="en-US"/>
          </a:p>
          <a:p>
            <a:r>
              <a:rPr lang="en-US"/>
              <a:t>Regional HRI surveillance</a:t>
            </a:r>
          </a:p>
          <a:p>
            <a:pPr lvl="1">
              <a:buFont typeface="Arial" panose="020B0604020202020204" pitchFamily="34" charset="0"/>
              <a:buChar char="•"/>
            </a:pPr>
            <a:r>
              <a:rPr lang="en-US"/>
              <a:t>Using NCDETECT Regions</a:t>
            </a:r>
          </a:p>
          <a:p>
            <a:pPr lvl="1">
              <a:buFont typeface="Arial" panose="020B0604020202020204" pitchFamily="34" charset="0"/>
              <a:buChar char="•"/>
            </a:pPr>
            <a:r>
              <a:rPr lang="en-US"/>
              <a:t>More granular spatial scale</a:t>
            </a:r>
          </a:p>
          <a:p>
            <a:pPr lvl="1">
              <a:buFont typeface="Arial" panose="020B0604020202020204" pitchFamily="34" charset="0"/>
              <a:buChar char="•"/>
            </a:pPr>
            <a:endParaRPr lang="en-US"/>
          </a:p>
          <a:p>
            <a:r>
              <a:rPr lang="en-US"/>
              <a:t>Adding stratifications by risk groups</a:t>
            </a:r>
          </a:p>
          <a:p>
            <a:pPr lvl="2"/>
            <a:r>
              <a:rPr lang="en-US"/>
              <a:t>Age, Sex, Race</a:t>
            </a:r>
          </a:p>
          <a:p>
            <a:endParaRPr lang="en-US"/>
          </a:p>
        </p:txBody>
      </p:sp>
      <p:sp>
        <p:nvSpPr>
          <p:cNvPr id="4" name="Text Placeholder 3">
            <a:extLst>
              <a:ext uri="{FF2B5EF4-FFF2-40B4-BE49-F238E27FC236}">
                <a16:creationId xmlns:a16="http://schemas.microsoft.com/office/drawing/2014/main" id="{35343468-6901-902A-EA2E-9A792C64494A}"/>
              </a:ext>
            </a:extLst>
          </p:cNvPr>
          <p:cNvSpPr>
            <a:spLocks noGrp="1"/>
          </p:cNvSpPr>
          <p:nvPr>
            <p:ph type="body" sz="quarter" idx="11"/>
          </p:nvPr>
        </p:nvSpPr>
        <p:spPr/>
        <p:txBody>
          <a:bodyPr/>
          <a:lstStyle/>
          <a:p>
            <a:endParaRPr lang="en-US"/>
          </a:p>
        </p:txBody>
      </p:sp>
      <p:pic>
        <p:nvPicPr>
          <p:cNvPr id="5" name="Picture 4">
            <a:extLst>
              <a:ext uri="{FF2B5EF4-FFF2-40B4-BE49-F238E27FC236}">
                <a16:creationId xmlns:a16="http://schemas.microsoft.com/office/drawing/2014/main" id="{23A2AE16-C497-3C6A-49B5-9F7ECEC81370}"/>
              </a:ext>
            </a:extLst>
          </p:cNvPr>
          <p:cNvPicPr>
            <a:picLocks noChangeAspect="1"/>
          </p:cNvPicPr>
          <p:nvPr/>
        </p:nvPicPr>
        <p:blipFill>
          <a:blip r:embed="rId3"/>
          <a:stretch>
            <a:fillRect/>
          </a:stretch>
        </p:blipFill>
        <p:spPr>
          <a:xfrm>
            <a:off x="5854357" y="1543569"/>
            <a:ext cx="5773384" cy="4465536"/>
          </a:xfrm>
          <a:prstGeom prst="rect">
            <a:avLst/>
          </a:prstGeom>
        </p:spPr>
      </p:pic>
    </p:spTree>
    <p:extLst>
      <p:ext uri="{BB962C8B-B14F-4D97-AF65-F5344CB8AC3E}">
        <p14:creationId xmlns:p14="http://schemas.microsoft.com/office/powerpoint/2010/main" val="36723387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F9CE8E-514B-411F-0C9E-5D6DB410ED8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BBD16-2FC8-E51E-7364-126CFD6285D3}"/>
              </a:ext>
            </a:extLst>
          </p:cNvPr>
          <p:cNvSpPr>
            <a:spLocks noGrp="1"/>
          </p:cNvSpPr>
          <p:nvPr>
            <p:ph type="title"/>
          </p:nvPr>
        </p:nvSpPr>
        <p:spPr>
          <a:xfrm>
            <a:off x="899166" y="624054"/>
            <a:ext cx="10656007" cy="920073"/>
          </a:xfrm>
        </p:spPr>
        <p:txBody>
          <a:bodyPr/>
          <a:lstStyle/>
          <a:p>
            <a:r>
              <a:rPr lang="en-US" sz="2667">
                <a:solidFill>
                  <a:srgbClr val="17375E"/>
                </a:solidFill>
              </a:rPr>
              <a:t>Emergency department (ED) visits for heat related illness (HRI): </a:t>
            </a:r>
            <a:r>
              <a:rPr lang="en-US" sz="2667" b="0">
                <a:solidFill>
                  <a:srgbClr val="17375E"/>
                </a:solidFill>
              </a:rPr>
              <a:t>​</a:t>
            </a:r>
            <a:br>
              <a:rPr lang="en-US" sz="2667" b="0">
                <a:solidFill>
                  <a:srgbClr val="17375E"/>
                </a:solidFill>
              </a:rPr>
            </a:br>
            <a:r>
              <a:rPr lang="en-US" sz="2667">
                <a:solidFill>
                  <a:srgbClr val="17375E"/>
                </a:solidFill>
              </a:rPr>
              <a:t>May 1–September 30, 2024, NC</a:t>
            </a:r>
            <a:endParaRPr lang="en-US" sz="2667"/>
          </a:p>
        </p:txBody>
      </p:sp>
      <p:sp>
        <p:nvSpPr>
          <p:cNvPr id="4" name="Text Placeholder 3">
            <a:extLst>
              <a:ext uri="{FF2B5EF4-FFF2-40B4-BE49-F238E27FC236}">
                <a16:creationId xmlns:a16="http://schemas.microsoft.com/office/drawing/2014/main" id="{6626CACB-0FCB-5551-3F5F-7536A3A2F81A}"/>
              </a:ext>
            </a:extLst>
          </p:cNvPr>
          <p:cNvSpPr>
            <a:spLocks noGrp="1"/>
          </p:cNvSpPr>
          <p:nvPr>
            <p:ph type="body" sz="quarter" idx="11"/>
          </p:nvPr>
        </p:nvSpPr>
        <p:spPr/>
        <p:txBody>
          <a:bodyPr/>
          <a:lstStyle/>
          <a:p>
            <a:r>
              <a:rPr lang="en-US"/>
              <a:t>Source: NC DHHS Heat Report</a:t>
            </a:r>
          </a:p>
        </p:txBody>
      </p:sp>
      <p:pic>
        <p:nvPicPr>
          <p:cNvPr id="1026" name="Picture 2">
            <a:extLst>
              <a:ext uri="{FF2B5EF4-FFF2-40B4-BE49-F238E27FC236}">
                <a16:creationId xmlns:a16="http://schemas.microsoft.com/office/drawing/2014/main" id="{6FB1F272-5D44-1E5D-356D-B6DC85831C8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375" y="1527437"/>
            <a:ext cx="10597798" cy="47065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4FF6455B-94BA-5CB1-FD59-27ECE1955EBE}"/>
              </a:ext>
            </a:extLst>
          </p:cNvPr>
          <p:cNvSpPr/>
          <p:nvPr/>
        </p:nvSpPr>
        <p:spPr>
          <a:xfrm>
            <a:off x="1710267" y="1544127"/>
            <a:ext cx="9025466" cy="657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5277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1C2EC-3AA9-9145-95F2-F8513A8BEA3D}"/>
              </a:ext>
            </a:extLst>
          </p:cNvPr>
          <p:cNvSpPr>
            <a:spLocks noGrp="1"/>
          </p:cNvSpPr>
          <p:nvPr>
            <p:ph type="title"/>
          </p:nvPr>
        </p:nvSpPr>
        <p:spPr/>
        <p:txBody>
          <a:bodyPr/>
          <a:lstStyle/>
          <a:p>
            <a:r>
              <a:rPr lang="en-US"/>
              <a:t>Average weekly rate of HRI ED visits per 100,000 population: </a:t>
            </a:r>
            <a:r>
              <a:rPr lang="en-US" sz="3200">
                <a:solidFill>
                  <a:srgbClr val="17375E"/>
                </a:solidFill>
              </a:rPr>
              <a:t>May 1–September 30, 2024</a:t>
            </a:r>
            <a:r>
              <a:rPr lang="en-US"/>
              <a:t> </a:t>
            </a:r>
          </a:p>
        </p:txBody>
      </p:sp>
      <p:sp>
        <p:nvSpPr>
          <p:cNvPr id="4" name="Text Placeholder 3">
            <a:extLst>
              <a:ext uri="{FF2B5EF4-FFF2-40B4-BE49-F238E27FC236}">
                <a16:creationId xmlns:a16="http://schemas.microsoft.com/office/drawing/2014/main" id="{E5685EF0-CF7D-4077-BD11-1E29E826E012}"/>
              </a:ext>
            </a:extLst>
          </p:cNvPr>
          <p:cNvSpPr>
            <a:spLocks noGrp="1"/>
          </p:cNvSpPr>
          <p:nvPr>
            <p:ph type="body" sz="quarter" idx="11"/>
          </p:nvPr>
        </p:nvSpPr>
        <p:spPr>
          <a:xfrm>
            <a:off x="8940800" y="6243108"/>
            <a:ext cx="2411597" cy="330200"/>
          </a:xfrm>
        </p:spPr>
        <p:txBody>
          <a:bodyPr/>
          <a:lstStyle/>
          <a:p>
            <a:r>
              <a:rPr lang="en-US"/>
              <a:t>Source: NC DHHS Heat Report</a:t>
            </a:r>
          </a:p>
        </p:txBody>
      </p:sp>
      <p:pic>
        <p:nvPicPr>
          <p:cNvPr id="6" name="Picture 5">
            <a:extLst>
              <a:ext uri="{FF2B5EF4-FFF2-40B4-BE49-F238E27FC236}">
                <a16:creationId xmlns:a16="http://schemas.microsoft.com/office/drawing/2014/main" id="{F3D98BB1-83F7-C01A-36DC-5AFDF78C5455}"/>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520272" y="1759227"/>
            <a:ext cx="10667102" cy="3513040"/>
          </a:xfrm>
          <a:prstGeom prst="rect">
            <a:avLst/>
          </a:prstGeom>
        </p:spPr>
      </p:pic>
      <p:sp>
        <p:nvSpPr>
          <p:cNvPr id="7" name="TextBox 6">
            <a:extLst>
              <a:ext uri="{FF2B5EF4-FFF2-40B4-BE49-F238E27FC236}">
                <a16:creationId xmlns:a16="http://schemas.microsoft.com/office/drawing/2014/main" id="{2041F658-3658-6145-48D0-4A9EC477CA7E}"/>
              </a:ext>
            </a:extLst>
          </p:cNvPr>
          <p:cNvSpPr txBox="1"/>
          <p:nvPr/>
        </p:nvSpPr>
        <p:spPr>
          <a:xfrm>
            <a:off x="223561" y="3934784"/>
            <a:ext cx="4025900" cy="2585323"/>
          </a:xfrm>
          <a:prstGeom prst="rect">
            <a:avLst/>
          </a:prstGeom>
          <a:noFill/>
        </p:spPr>
        <p:txBody>
          <a:bodyPr wrap="square" rtlCol="0">
            <a:spAutoFit/>
          </a:bodyPr>
          <a:lstStyle/>
          <a:p>
            <a:pPr marL="285750" indent="-285750">
              <a:buFont typeface="Arial" panose="020B0604020202020204" pitchFamily="34" charset="0"/>
              <a:buChar char="•"/>
            </a:pPr>
            <a:r>
              <a:rPr lang="en-US" b="1"/>
              <a:t>Avg. weekly HRI ED visit rate of 1.9 per 100,000, statewide</a:t>
            </a:r>
          </a:p>
          <a:p>
            <a:pPr marL="285750" indent="-285750">
              <a:buFont typeface="Arial" panose="020B0604020202020204" pitchFamily="34" charset="0"/>
              <a:buChar char="•"/>
            </a:pPr>
            <a:endParaRPr lang="en-US" b="1"/>
          </a:p>
          <a:p>
            <a:pPr marL="285750" indent="-285750">
              <a:buFont typeface="Arial" panose="020B0604020202020204" pitchFamily="34" charset="0"/>
              <a:buChar char="•"/>
            </a:pPr>
            <a:r>
              <a:rPr lang="en-US" b="1"/>
              <a:t>Avg. weekly HRI ED visit rates ranged from a max of 5.37 and 5.14 per 100,000 pop. in Bertie and Richmond counties, respectively, to 0 visits per week in Hyde county</a:t>
            </a:r>
          </a:p>
        </p:txBody>
      </p:sp>
      <p:sp>
        <p:nvSpPr>
          <p:cNvPr id="8" name="TextBox 7">
            <a:extLst>
              <a:ext uri="{FF2B5EF4-FFF2-40B4-BE49-F238E27FC236}">
                <a16:creationId xmlns:a16="http://schemas.microsoft.com/office/drawing/2014/main" id="{29638DBE-B648-F91C-B664-2AEBE6A5FB1B}"/>
              </a:ext>
            </a:extLst>
          </p:cNvPr>
          <p:cNvSpPr txBox="1"/>
          <p:nvPr/>
        </p:nvSpPr>
        <p:spPr>
          <a:xfrm>
            <a:off x="8940800" y="1192143"/>
            <a:ext cx="825500" cy="369332"/>
          </a:xfrm>
          <a:prstGeom prst="rect">
            <a:avLst/>
          </a:prstGeom>
          <a:noFill/>
        </p:spPr>
        <p:txBody>
          <a:bodyPr wrap="square" rtlCol="0">
            <a:spAutoFit/>
          </a:bodyPr>
          <a:lstStyle/>
          <a:p>
            <a:r>
              <a:rPr lang="en-US"/>
              <a:t>Bertie</a:t>
            </a:r>
          </a:p>
        </p:txBody>
      </p:sp>
      <p:sp>
        <p:nvSpPr>
          <p:cNvPr id="9" name="TextBox 8">
            <a:extLst>
              <a:ext uri="{FF2B5EF4-FFF2-40B4-BE49-F238E27FC236}">
                <a16:creationId xmlns:a16="http://schemas.microsoft.com/office/drawing/2014/main" id="{0F4FF807-3D68-B97C-6D12-C9905FA804FA}"/>
              </a:ext>
            </a:extLst>
          </p:cNvPr>
          <p:cNvSpPr txBox="1"/>
          <p:nvPr/>
        </p:nvSpPr>
        <p:spPr>
          <a:xfrm>
            <a:off x="4981022" y="4880587"/>
            <a:ext cx="1409700" cy="369332"/>
          </a:xfrm>
          <a:prstGeom prst="rect">
            <a:avLst/>
          </a:prstGeom>
          <a:noFill/>
        </p:spPr>
        <p:txBody>
          <a:bodyPr wrap="square" rtlCol="0">
            <a:spAutoFit/>
          </a:bodyPr>
          <a:lstStyle/>
          <a:p>
            <a:r>
              <a:rPr lang="en-US"/>
              <a:t>Richmond</a:t>
            </a:r>
          </a:p>
        </p:txBody>
      </p:sp>
      <p:cxnSp>
        <p:nvCxnSpPr>
          <p:cNvPr id="11" name="Straight Arrow Connector 10">
            <a:extLst>
              <a:ext uri="{FF2B5EF4-FFF2-40B4-BE49-F238E27FC236}">
                <a16:creationId xmlns:a16="http://schemas.microsoft.com/office/drawing/2014/main" id="{2C38C901-77B4-0B00-97E0-DC9CC633784D}"/>
              </a:ext>
            </a:extLst>
          </p:cNvPr>
          <p:cNvCxnSpPr>
            <a:cxnSpLocks/>
            <a:stCxn id="9" idx="0"/>
          </p:cNvCxnSpPr>
          <p:nvPr/>
        </p:nvCxnSpPr>
        <p:spPr>
          <a:xfrm flipV="1">
            <a:off x="5685872" y="3827136"/>
            <a:ext cx="448228" cy="1053451"/>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F0C875D-EEDC-A0C6-21F3-A9E3A20963B7}"/>
              </a:ext>
            </a:extLst>
          </p:cNvPr>
          <p:cNvCxnSpPr>
            <a:cxnSpLocks/>
          </p:cNvCxnSpPr>
          <p:nvPr/>
        </p:nvCxnSpPr>
        <p:spPr>
          <a:xfrm flipH="1">
            <a:off x="8737600" y="1614914"/>
            <a:ext cx="615950" cy="932927"/>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48326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FBBC34-04D3-95D2-1CBF-148242F9D15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EA0C5B2-3526-A7D9-2CF0-7E77AF9D535B}"/>
              </a:ext>
            </a:extLst>
          </p:cNvPr>
          <p:cNvSpPr>
            <a:spLocks noGrp="1"/>
          </p:cNvSpPr>
          <p:nvPr>
            <p:ph type="title"/>
          </p:nvPr>
        </p:nvSpPr>
        <p:spPr>
          <a:xfrm>
            <a:off x="899166" y="624054"/>
            <a:ext cx="10656007" cy="920073"/>
          </a:xfrm>
        </p:spPr>
        <p:txBody>
          <a:bodyPr/>
          <a:lstStyle/>
          <a:p>
            <a:r>
              <a:rPr lang="en-US" sz="2667">
                <a:solidFill>
                  <a:srgbClr val="17375E"/>
                </a:solidFill>
              </a:rPr>
              <a:t>Average weekly rate of ED visits for HRI, May 1- Sept 30, 2024 compared to historical averages</a:t>
            </a:r>
            <a:endParaRPr lang="en-US" sz="2667"/>
          </a:p>
        </p:txBody>
      </p:sp>
      <p:sp>
        <p:nvSpPr>
          <p:cNvPr id="4" name="Text Placeholder 3">
            <a:extLst>
              <a:ext uri="{FF2B5EF4-FFF2-40B4-BE49-F238E27FC236}">
                <a16:creationId xmlns:a16="http://schemas.microsoft.com/office/drawing/2014/main" id="{EF1609AB-E451-23BF-2B0A-B44152A1A1BA}"/>
              </a:ext>
            </a:extLst>
          </p:cNvPr>
          <p:cNvSpPr>
            <a:spLocks noGrp="1"/>
          </p:cNvSpPr>
          <p:nvPr>
            <p:ph type="body" sz="quarter" idx="11"/>
          </p:nvPr>
        </p:nvSpPr>
        <p:spPr/>
        <p:txBody>
          <a:bodyPr/>
          <a:lstStyle/>
          <a:p>
            <a:r>
              <a:rPr lang="en-US"/>
              <a:t>Source: NC DHHS Heat Report</a:t>
            </a:r>
          </a:p>
        </p:txBody>
      </p:sp>
      <p:sp>
        <p:nvSpPr>
          <p:cNvPr id="3" name="Rectangle 2">
            <a:extLst>
              <a:ext uri="{FF2B5EF4-FFF2-40B4-BE49-F238E27FC236}">
                <a16:creationId xmlns:a16="http://schemas.microsoft.com/office/drawing/2014/main" id="{9F34A777-91B7-37F7-46D3-0A1FD0198F63}"/>
              </a:ext>
            </a:extLst>
          </p:cNvPr>
          <p:cNvSpPr/>
          <p:nvPr/>
        </p:nvSpPr>
        <p:spPr>
          <a:xfrm>
            <a:off x="1710267" y="1544127"/>
            <a:ext cx="9025466" cy="65720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a:extLst>
              <a:ext uri="{FF2B5EF4-FFF2-40B4-BE49-F238E27FC236}">
                <a16:creationId xmlns:a16="http://schemas.microsoft.com/office/drawing/2014/main" id="{81C22BF6-7CAF-6252-C7CE-F1EA16195B8E}"/>
              </a:ext>
            </a:extLst>
          </p:cNvPr>
          <p:cNvPicPr/>
          <p:nvPr/>
        </p:nvPicPr>
        <p:blipFill>
          <a:blip r:embed="rId3"/>
          <a:stretch>
            <a:fillRect/>
          </a:stretch>
        </p:blipFill>
        <p:spPr bwMode="auto">
          <a:xfrm>
            <a:off x="279399" y="1544126"/>
            <a:ext cx="11472333" cy="4689819"/>
          </a:xfrm>
          <a:prstGeom prst="rect">
            <a:avLst/>
          </a:prstGeom>
          <a:noFill/>
          <a:ln w="9525">
            <a:noFill/>
            <a:headEnd/>
            <a:tailEnd/>
          </a:ln>
        </p:spPr>
      </p:pic>
    </p:spTree>
    <p:extLst>
      <p:ext uri="{BB962C8B-B14F-4D97-AF65-F5344CB8AC3E}">
        <p14:creationId xmlns:p14="http://schemas.microsoft.com/office/powerpoint/2010/main" val="677200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Climate Change Projections for North Carolina</a:t>
            </a:r>
          </a:p>
        </p:txBody>
      </p:sp>
      <p:sp>
        <p:nvSpPr>
          <p:cNvPr id="7" name="Text Placeholder 6"/>
          <p:cNvSpPr>
            <a:spLocks noGrp="1"/>
          </p:cNvSpPr>
          <p:nvPr>
            <p:ph type="body" sz="quarter" idx="11"/>
          </p:nvPr>
        </p:nvSpPr>
        <p:spPr/>
        <p:txBody>
          <a:bodyPr/>
          <a:lstStyle/>
          <a:p>
            <a:r>
              <a:rPr lang="en-US"/>
              <a:t>SOURCE: North Carolina Climate Science Report (2020); North Carolina Climate Risk Assessment and Resilience Plan (2020)</a:t>
            </a:r>
          </a:p>
        </p:txBody>
      </p:sp>
      <p:pic>
        <p:nvPicPr>
          <p:cNvPr id="19" name="Picture 18">
            <a:extLst>
              <a:ext uri="{FF2B5EF4-FFF2-40B4-BE49-F238E27FC236}">
                <a16:creationId xmlns:a16="http://schemas.microsoft.com/office/drawing/2014/main" id="{4B380250-7FE1-9D46-6DE0-4F6C0E710C9D}"/>
              </a:ext>
            </a:extLst>
          </p:cNvPr>
          <p:cNvPicPr>
            <a:picLocks noChangeAspect="1"/>
          </p:cNvPicPr>
          <p:nvPr/>
        </p:nvPicPr>
        <p:blipFill>
          <a:blip r:embed="rId3"/>
          <a:stretch>
            <a:fillRect/>
          </a:stretch>
        </p:blipFill>
        <p:spPr>
          <a:xfrm>
            <a:off x="2989138" y="1447802"/>
            <a:ext cx="5845799" cy="4685236"/>
          </a:xfrm>
          <a:prstGeom prst="rect">
            <a:avLst/>
          </a:prstGeom>
        </p:spPr>
      </p:pic>
    </p:spTree>
    <p:extLst>
      <p:ext uri="{BB962C8B-B14F-4D97-AF65-F5344CB8AC3E}">
        <p14:creationId xmlns:p14="http://schemas.microsoft.com/office/powerpoint/2010/main" val="25190683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63400F-6367-2357-081D-3B6E2C3940C2}"/>
              </a:ext>
            </a:extLst>
          </p:cNvPr>
          <p:cNvSpPr>
            <a:spLocks noGrp="1"/>
          </p:cNvSpPr>
          <p:nvPr>
            <p:ph type="title"/>
          </p:nvPr>
        </p:nvSpPr>
        <p:spPr>
          <a:xfrm>
            <a:off x="716288" y="5625965"/>
            <a:ext cx="10457689" cy="548640"/>
          </a:xfrm>
        </p:spPr>
        <p:txBody>
          <a:bodyPr/>
          <a:lstStyle/>
          <a:p>
            <a:r>
              <a:rPr lang="en-US"/>
              <a:t>New projects and collaborations</a:t>
            </a:r>
            <a:br>
              <a:rPr lang="en-US"/>
            </a:br>
            <a:r>
              <a:rPr lang="en-US"/>
              <a:t> for the Climate and Health Program</a:t>
            </a:r>
          </a:p>
        </p:txBody>
      </p:sp>
      <p:pic>
        <p:nvPicPr>
          <p:cNvPr id="7" name="Graphic 6" descr="Tree With Roots outline">
            <a:extLst>
              <a:ext uri="{FF2B5EF4-FFF2-40B4-BE49-F238E27FC236}">
                <a16:creationId xmlns:a16="http://schemas.microsoft.com/office/drawing/2014/main" id="{CD9F60F1-C078-C183-2E82-9A31FFF8EA9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16288" y="4576314"/>
            <a:ext cx="914400" cy="914400"/>
          </a:xfrm>
          <a:prstGeom prst="rect">
            <a:avLst/>
          </a:prstGeom>
        </p:spPr>
      </p:pic>
    </p:spTree>
    <p:extLst>
      <p:ext uri="{BB962C8B-B14F-4D97-AF65-F5344CB8AC3E}">
        <p14:creationId xmlns:p14="http://schemas.microsoft.com/office/powerpoint/2010/main" val="24025430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19C14C7-87A3-4DB6-CDA6-08795DE34620}"/>
              </a:ext>
            </a:extLst>
          </p:cNvPr>
          <p:cNvSpPr>
            <a:spLocks noGrp="1"/>
          </p:cNvSpPr>
          <p:nvPr>
            <p:ph type="title"/>
          </p:nvPr>
        </p:nvSpPr>
        <p:spPr/>
        <p:txBody>
          <a:bodyPr/>
          <a:lstStyle/>
          <a:p>
            <a:r>
              <a:rPr lang="en-US"/>
              <a:t>Heat training for clinicians</a:t>
            </a:r>
          </a:p>
        </p:txBody>
      </p:sp>
      <p:sp>
        <p:nvSpPr>
          <p:cNvPr id="12" name="Text Placeholder 11">
            <a:extLst>
              <a:ext uri="{FF2B5EF4-FFF2-40B4-BE49-F238E27FC236}">
                <a16:creationId xmlns:a16="http://schemas.microsoft.com/office/drawing/2014/main" id="{9D6706E1-F468-7288-ECFB-23441F17C0B4}"/>
              </a:ext>
            </a:extLst>
          </p:cNvPr>
          <p:cNvSpPr>
            <a:spLocks noGrp="1"/>
          </p:cNvSpPr>
          <p:nvPr>
            <p:ph type="body" sz="quarter" idx="11"/>
          </p:nvPr>
        </p:nvSpPr>
        <p:spPr/>
        <p:txBody>
          <a:bodyPr/>
          <a:lstStyle/>
          <a:p>
            <a:endParaRPr lang="en-US"/>
          </a:p>
        </p:txBody>
      </p:sp>
      <p:pic>
        <p:nvPicPr>
          <p:cNvPr id="14" name="Picture 13" descr="Text&#10;&#10;AI-generated content may be incorrect.">
            <a:extLst>
              <a:ext uri="{FF2B5EF4-FFF2-40B4-BE49-F238E27FC236}">
                <a16:creationId xmlns:a16="http://schemas.microsoft.com/office/drawing/2014/main" id="{4259C485-2E95-10BA-27B1-A32900785EE7}"/>
              </a:ext>
            </a:extLst>
          </p:cNvPr>
          <p:cNvPicPr>
            <a:picLocks noChangeAspect="1"/>
          </p:cNvPicPr>
          <p:nvPr/>
        </p:nvPicPr>
        <p:blipFill>
          <a:blip r:embed="rId3"/>
          <a:stretch>
            <a:fillRect/>
          </a:stretch>
        </p:blipFill>
        <p:spPr>
          <a:xfrm>
            <a:off x="6545616" y="961170"/>
            <a:ext cx="5436093" cy="1547904"/>
          </a:xfrm>
          <a:prstGeom prst="rect">
            <a:avLst/>
          </a:prstGeom>
        </p:spPr>
      </p:pic>
      <p:pic>
        <p:nvPicPr>
          <p:cNvPr id="1026" name="Picture 2" descr="Farmworkers harvest sweet potatoes">
            <a:extLst>
              <a:ext uri="{FF2B5EF4-FFF2-40B4-BE49-F238E27FC236}">
                <a16:creationId xmlns:a16="http://schemas.microsoft.com/office/drawing/2014/main" id="{2C56C0AD-40A2-C006-7E78-39F15F1B103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48283"/>
          <a:stretch/>
        </p:blipFill>
        <p:spPr bwMode="auto">
          <a:xfrm>
            <a:off x="7329254" y="3498148"/>
            <a:ext cx="3741200" cy="30141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ural Health Group">
            <a:extLst>
              <a:ext uri="{FF2B5EF4-FFF2-40B4-BE49-F238E27FC236}">
                <a16:creationId xmlns:a16="http://schemas.microsoft.com/office/drawing/2014/main" id="{A7311F02-19A9-C213-CCCC-240EBCF21B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47354" y="2384207"/>
            <a:ext cx="1905000" cy="11334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30" name="Text Placeholder 10">
            <a:extLst>
              <a:ext uri="{FF2B5EF4-FFF2-40B4-BE49-F238E27FC236}">
                <a16:creationId xmlns:a16="http://schemas.microsoft.com/office/drawing/2014/main" id="{9B30F01C-872F-E0EE-FC8B-D024A2573E81}"/>
              </a:ext>
            </a:extLst>
          </p:cNvPr>
          <p:cNvGraphicFramePr/>
          <p:nvPr/>
        </p:nvGraphicFramePr>
        <p:xfrm>
          <a:off x="332174" y="1310248"/>
          <a:ext cx="6086382" cy="479530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8860259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andhills Region">
            <a:extLst>
              <a:ext uri="{FF2B5EF4-FFF2-40B4-BE49-F238E27FC236}">
                <a16:creationId xmlns:a16="http://schemas.microsoft.com/office/drawing/2014/main" id="{C213DC16-124A-35B5-5A6C-BBB0D64C02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2086" y="1752600"/>
            <a:ext cx="4973001" cy="39433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3DFB8EF8-5AB3-5052-B3C0-050C3C19CB5C}"/>
              </a:ext>
            </a:extLst>
          </p:cNvPr>
          <p:cNvSpPr>
            <a:spLocks noGrp="1"/>
          </p:cNvSpPr>
          <p:nvPr>
            <p:ph type="title"/>
          </p:nvPr>
        </p:nvSpPr>
        <p:spPr>
          <a:xfrm>
            <a:off x="696390" y="624055"/>
            <a:ext cx="10913018" cy="548640"/>
          </a:xfrm>
        </p:spPr>
        <p:txBody>
          <a:bodyPr/>
          <a:lstStyle/>
          <a:p>
            <a:r>
              <a:rPr lang="en-US"/>
              <a:t>Hired New Eastern NC Climate Adaptation Coordinator</a:t>
            </a:r>
          </a:p>
        </p:txBody>
      </p:sp>
      <p:sp>
        <p:nvSpPr>
          <p:cNvPr id="3" name="Text Placeholder 2">
            <a:extLst>
              <a:ext uri="{FF2B5EF4-FFF2-40B4-BE49-F238E27FC236}">
                <a16:creationId xmlns:a16="http://schemas.microsoft.com/office/drawing/2014/main" id="{FA22721B-EF53-85B1-B729-97D019248EFA}"/>
              </a:ext>
            </a:extLst>
          </p:cNvPr>
          <p:cNvSpPr>
            <a:spLocks noGrp="1"/>
          </p:cNvSpPr>
          <p:nvPr>
            <p:ph type="body" sz="quarter" idx="10"/>
          </p:nvPr>
        </p:nvSpPr>
        <p:spPr>
          <a:xfrm>
            <a:off x="176913" y="1174221"/>
            <a:ext cx="6896100" cy="4795307"/>
          </a:xfrm>
        </p:spPr>
        <p:txBody>
          <a:bodyPr/>
          <a:lstStyle/>
          <a:p>
            <a:r>
              <a:rPr lang="en-US"/>
              <a:t>Based in Sandhills region</a:t>
            </a:r>
          </a:p>
          <a:p>
            <a:r>
              <a:rPr lang="en-US"/>
              <a:t>Supporting program activities in the field:</a:t>
            </a:r>
          </a:p>
          <a:p>
            <a:pPr lvl="1">
              <a:buFont typeface="Arial" panose="020B0604020202020204" pitchFamily="34" charset="0"/>
              <a:buChar char="•"/>
            </a:pPr>
            <a:r>
              <a:rPr lang="en-US"/>
              <a:t>Expansion and implementation of the heat health alert system</a:t>
            </a:r>
          </a:p>
          <a:p>
            <a:pPr lvl="1">
              <a:buFont typeface="Arial" panose="020B0604020202020204" pitchFamily="34" charset="0"/>
              <a:buChar char="•"/>
            </a:pPr>
            <a:r>
              <a:rPr lang="en-US"/>
              <a:t>Conducts outreach/education with local health departments, events</a:t>
            </a:r>
          </a:p>
          <a:p>
            <a:pPr lvl="1">
              <a:buFont typeface="Arial" panose="020B0604020202020204" pitchFamily="34" charset="0"/>
              <a:buChar char="•"/>
            </a:pPr>
            <a:r>
              <a:rPr lang="en-US"/>
              <a:t>Supporting extreme heat training for clinicians</a:t>
            </a:r>
          </a:p>
          <a:p>
            <a:r>
              <a:rPr lang="en-US"/>
              <a:t>Developing new educational and promotional materials</a:t>
            </a:r>
          </a:p>
          <a:p>
            <a:endParaRPr lang="en-US"/>
          </a:p>
          <a:p>
            <a:endParaRPr lang="en-US"/>
          </a:p>
        </p:txBody>
      </p:sp>
      <p:sp>
        <p:nvSpPr>
          <p:cNvPr id="4" name="Text Placeholder 3">
            <a:extLst>
              <a:ext uri="{FF2B5EF4-FFF2-40B4-BE49-F238E27FC236}">
                <a16:creationId xmlns:a16="http://schemas.microsoft.com/office/drawing/2014/main" id="{93043432-5929-8D47-6455-E9745FA70B13}"/>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5740117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22999F-67BB-9C31-0BEA-54EB64D61F99}"/>
              </a:ext>
            </a:extLst>
          </p:cNvPr>
          <p:cNvSpPr>
            <a:spLocks noGrp="1"/>
          </p:cNvSpPr>
          <p:nvPr>
            <p:ph type="title"/>
          </p:nvPr>
        </p:nvSpPr>
        <p:spPr/>
        <p:txBody>
          <a:bodyPr/>
          <a:lstStyle/>
          <a:p>
            <a:r>
              <a:rPr lang="en-US"/>
              <a:t>Climate Impact Compendium: Story Maps</a:t>
            </a:r>
          </a:p>
        </p:txBody>
      </p:sp>
      <p:sp>
        <p:nvSpPr>
          <p:cNvPr id="3" name="Text Placeholder 2">
            <a:extLst>
              <a:ext uri="{FF2B5EF4-FFF2-40B4-BE49-F238E27FC236}">
                <a16:creationId xmlns:a16="http://schemas.microsoft.com/office/drawing/2014/main" id="{E9520437-E0F1-BA59-C069-6551D0379096}"/>
              </a:ext>
            </a:extLst>
          </p:cNvPr>
          <p:cNvSpPr>
            <a:spLocks noGrp="1"/>
          </p:cNvSpPr>
          <p:nvPr>
            <p:ph type="body" sz="quarter" idx="10"/>
          </p:nvPr>
        </p:nvSpPr>
        <p:spPr/>
        <p:txBody>
          <a:bodyPr/>
          <a:lstStyle/>
          <a:p>
            <a:r>
              <a:rPr lang="en-US"/>
              <a:t>Maps and data dashboards</a:t>
            </a:r>
          </a:p>
          <a:p>
            <a:r>
              <a:rPr lang="en-US"/>
              <a:t>Display current and projected impacts of climate change in NC</a:t>
            </a:r>
          </a:p>
          <a:p>
            <a:r>
              <a:rPr lang="en-US"/>
              <a:t>Three climate hazards:</a:t>
            </a:r>
          </a:p>
          <a:p>
            <a:pPr lvl="1">
              <a:buFont typeface="Arial" panose="020B0604020202020204" pitchFamily="34" charset="0"/>
              <a:buChar char="•"/>
            </a:pPr>
            <a:r>
              <a:rPr lang="en-US">
                <a:solidFill>
                  <a:srgbClr val="C00000"/>
                </a:solidFill>
              </a:rPr>
              <a:t>Extreme heat, Flooding, Wildfire and air quality</a:t>
            </a:r>
          </a:p>
        </p:txBody>
      </p:sp>
      <p:sp>
        <p:nvSpPr>
          <p:cNvPr id="4" name="Text Placeholder 3">
            <a:extLst>
              <a:ext uri="{FF2B5EF4-FFF2-40B4-BE49-F238E27FC236}">
                <a16:creationId xmlns:a16="http://schemas.microsoft.com/office/drawing/2014/main" id="{B0261F2B-5BDB-6B68-C6B3-56F6FACB9D8C}"/>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F0F8E5A8-C080-4474-6C04-5CA7B10CB98C}"/>
              </a:ext>
            </a:extLst>
          </p:cNvPr>
          <p:cNvPicPr>
            <a:picLocks noChangeAspect="1"/>
          </p:cNvPicPr>
          <p:nvPr/>
        </p:nvPicPr>
        <p:blipFill>
          <a:blip r:embed="rId3"/>
          <a:stretch>
            <a:fillRect/>
          </a:stretch>
        </p:blipFill>
        <p:spPr>
          <a:xfrm>
            <a:off x="0" y="4514540"/>
            <a:ext cx="12192000" cy="2343460"/>
          </a:xfrm>
          <a:prstGeom prst="rect">
            <a:avLst/>
          </a:prstGeom>
        </p:spPr>
      </p:pic>
    </p:spTree>
    <p:extLst>
      <p:ext uri="{BB962C8B-B14F-4D97-AF65-F5344CB8AC3E}">
        <p14:creationId xmlns:p14="http://schemas.microsoft.com/office/powerpoint/2010/main" val="35596838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DA26A-2E38-ED21-A5DA-CD81ACC5DDA3}"/>
              </a:ext>
            </a:extLst>
          </p:cNvPr>
          <p:cNvSpPr>
            <a:spLocks noGrp="1"/>
          </p:cNvSpPr>
          <p:nvPr>
            <p:ph type="title"/>
          </p:nvPr>
        </p:nvSpPr>
        <p:spPr/>
        <p:txBody>
          <a:bodyPr/>
          <a:lstStyle/>
          <a:p>
            <a:r>
              <a:rPr lang="en-US"/>
              <a:t>Example: Projected Heat Exposure</a:t>
            </a:r>
          </a:p>
        </p:txBody>
      </p:sp>
      <p:sp>
        <p:nvSpPr>
          <p:cNvPr id="4" name="Text Placeholder 3">
            <a:extLst>
              <a:ext uri="{FF2B5EF4-FFF2-40B4-BE49-F238E27FC236}">
                <a16:creationId xmlns:a16="http://schemas.microsoft.com/office/drawing/2014/main" id="{5A4140B8-B4D0-4E6A-C03E-15E5594D534D}"/>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1052BC04-0FF3-7570-CDCC-59E4FB341DA7}"/>
              </a:ext>
            </a:extLst>
          </p:cNvPr>
          <p:cNvPicPr>
            <a:picLocks noChangeAspect="1"/>
          </p:cNvPicPr>
          <p:nvPr/>
        </p:nvPicPr>
        <p:blipFill>
          <a:blip r:embed="rId3"/>
          <a:stretch>
            <a:fillRect/>
          </a:stretch>
        </p:blipFill>
        <p:spPr>
          <a:xfrm>
            <a:off x="0" y="1084687"/>
            <a:ext cx="12192000" cy="4974376"/>
          </a:xfrm>
          <a:prstGeom prst="rect">
            <a:avLst/>
          </a:prstGeom>
        </p:spPr>
      </p:pic>
    </p:spTree>
    <p:extLst>
      <p:ext uri="{BB962C8B-B14F-4D97-AF65-F5344CB8AC3E}">
        <p14:creationId xmlns:p14="http://schemas.microsoft.com/office/powerpoint/2010/main" val="179675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0F41E-7BA2-5AD8-67A4-27D345A2BE1C}"/>
              </a:ext>
            </a:extLst>
          </p:cNvPr>
          <p:cNvSpPr>
            <a:spLocks noGrp="1"/>
          </p:cNvSpPr>
          <p:nvPr>
            <p:ph type="title"/>
          </p:nvPr>
        </p:nvSpPr>
        <p:spPr/>
        <p:txBody>
          <a:bodyPr/>
          <a:lstStyle/>
          <a:p>
            <a:r>
              <a:rPr lang="en-US"/>
              <a:t>Acknowledgements</a:t>
            </a:r>
          </a:p>
        </p:txBody>
      </p:sp>
      <p:sp>
        <p:nvSpPr>
          <p:cNvPr id="3" name="Text Placeholder 2">
            <a:extLst>
              <a:ext uri="{FF2B5EF4-FFF2-40B4-BE49-F238E27FC236}">
                <a16:creationId xmlns:a16="http://schemas.microsoft.com/office/drawing/2014/main" id="{A7F02957-6A01-2CBD-C6EF-B5F486B5A974}"/>
              </a:ext>
            </a:extLst>
          </p:cNvPr>
          <p:cNvSpPr>
            <a:spLocks noGrp="1"/>
          </p:cNvSpPr>
          <p:nvPr>
            <p:ph type="body" sz="quarter" idx="10"/>
          </p:nvPr>
        </p:nvSpPr>
        <p:spPr>
          <a:xfrm>
            <a:off x="838200" y="1447801"/>
            <a:ext cx="10517717" cy="4944373"/>
          </a:xfrm>
        </p:spPr>
        <p:txBody>
          <a:bodyPr/>
          <a:lstStyle/>
          <a:p>
            <a:r>
              <a:rPr lang="en-US" sz="2000"/>
              <a:t>Climate and Health Program team:</a:t>
            </a:r>
            <a:r>
              <a:rPr lang="en-US" sz="2000" b="0"/>
              <a:t> Autumn Locklear, Courtney Williams, Jahvona Pretty (now with FEMA)</a:t>
            </a:r>
          </a:p>
          <a:p>
            <a:r>
              <a:rPr lang="en-US" sz="2000"/>
              <a:t>NCDHHS Occupational and Environmental Epidemiology Branch: </a:t>
            </a:r>
            <a:r>
              <a:rPr lang="en-US" sz="2000" b="0"/>
              <a:t>Virginia Guidry, Alverina Clay, Sarah Hatcher (former Climate and Health lead)</a:t>
            </a:r>
          </a:p>
          <a:p>
            <a:r>
              <a:rPr lang="en-US" sz="2000"/>
              <a:t>Community/local partners: </a:t>
            </a:r>
            <a:r>
              <a:rPr lang="en-US" sz="2000" b="0"/>
              <a:t>Sustainable Sandhills; Local Health Departments; UNC Center for </a:t>
            </a:r>
          </a:p>
          <a:p>
            <a:r>
              <a:rPr lang="en-US" sz="2000"/>
              <a:t>State agency partners: </a:t>
            </a:r>
            <a:r>
              <a:rPr lang="en-US" sz="2000" b="0"/>
              <a:t>NC Office of Recovery and Resiliency, NC Farmworker Health Program</a:t>
            </a:r>
          </a:p>
          <a:p>
            <a:r>
              <a:rPr lang="en-US" sz="2000"/>
              <a:t>Scientific partners: </a:t>
            </a:r>
            <a:r>
              <a:rPr lang="en-US" sz="2000" b="0"/>
              <a:t>NC State Climate Office, National Weather Service (Raleigh), Duke Heat Policy Innovation Hub </a:t>
            </a:r>
          </a:p>
          <a:p>
            <a:pPr marL="0" indent="0">
              <a:buNone/>
            </a:pPr>
            <a:r>
              <a:rPr lang="en-US" sz="1600" b="0" i="1"/>
              <a:t>This work is supported by the Centers for Disease Control and Prevention Climate-Ready States and Cities Initiative, Building Resilience Against Climate Effects (BRACE) Cooperative Agreement No. 5 NUE1EH001449-03-00</a:t>
            </a:r>
          </a:p>
          <a:p>
            <a:endParaRPr lang="en-US" sz="2000"/>
          </a:p>
        </p:txBody>
      </p:sp>
    </p:spTree>
    <p:extLst>
      <p:ext uri="{BB962C8B-B14F-4D97-AF65-F5344CB8AC3E}">
        <p14:creationId xmlns:p14="http://schemas.microsoft.com/office/powerpoint/2010/main" val="3353873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1B832-B25C-2B34-C61B-9C28C6FCEBA8}"/>
              </a:ext>
            </a:extLst>
          </p:cNvPr>
          <p:cNvSpPr>
            <a:spLocks noGrp="1"/>
          </p:cNvSpPr>
          <p:nvPr>
            <p:ph type="title"/>
          </p:nvPr>
        </p:nvSpPr>
        <p:spPr/>
        <p:txBody>
          <a:bodyPr/>
          <a:lstStyle/>
          <a:p>
            <a:r>
              <a:rPr lang="en-US"/>
              <a:t>Thank you!</a:t>
            </a:r>
          </a:p>
        </p:txBody>
      </p:sp>
      <p:sp>
        <p:nvSpPr>
          <p:cNvPr id="3" name="Text Placeholder 2">
            <a:extLst>
              <a:ext uri="{FF2B5EF4-FFF2-40B4-BE49-F238E27FC236}">
                <a16:creationId xmlns:a16="http://schemas.microsoft.com/office/drawing/2014/main" id="{D7E05D8C-B60F-9000-76F6-DAB1AC0F504A}"/>
              </a:ext>
            </a:extLst>
          </p:cNvPr>
          <p:cNvSpPr>
            <a:spLocks noGrp="1"/>
          </p:cNvSpPr>
          <p:nvPr>
            <p:ph type="body" sz="quarter" idx="10"/>
          </p:nvPr>
        </p:nvSpPr>
        <p:spPr/>
        <p:txBody>
          <a:bodyPr/>
          <a:lstStyle/>
          <a:p>
            <a:pPr marL="0" indent="0">
              <a:buNone/>
            </a:pPr>
            <a:endParaRPr lang="en-US"/>
          </a:p>
          <a:p>
            <a:pPr marL="0" indent="0">
              <a:buNone/>
            </a:pPr>
            <a:r>
              <a:rPr lang="en-US"/>
              <a:t>My contact info:</a:t>
            </a:r>
          </a:p>
          <a:p>
            <a:pPr marL="0" indent="0">
              <a:buNone/>
            </a:pPr>
            <a:r>
              <a:rPr lang="en-US"/>
              <a:t>Nikhil Kothegal</a:t>
            </a:r>
          </a:p>
          <a:p>
            <a:pPr marL="0" indent="0">
              <a:buNone/>
            </a:pPr>
            <a:r>
              <a:rPr lang="en-US">
                <a:hlinkClick r:id="rId3"/>
              </a:rPr>
              <a:t>Nikhil.Kothegal@dhhs.nc.gov</a:t>
            </a:r>
            <a:endParaRPr lang="en-US"/>
          </a:p>
          <a:p>
            <a:pPr marL="0" indent="0">
              <a:buNone/>
            </a:pPr>
            <a:r>
              <a:rPr lang="en-US"/>
              <a:t>919-368-1288</a:t>
            </a:r>
          </a:p>
        </p:txBody>
      </p:sp>
      <p:sp>
        <p:nvSpPr>
          <p:cNvPr id="4" name="Text Placeholder 3">
            <a:extLst>
              <a:ext uri="{FF2B5EF4-FFF2-40B4-BE49-F238E27FC236}">
                <a16:creationId xmlns:a16="http://schemas.microsoft.com/office/drawing/2014/main" id="{B42089A6-6831-F866-1F5E-3106338E5B76}"/>
              </a:ext>
            </a:extLst>
          </p:cNvPr>
          <p:cNvSpPr>
            <a:spLocks noGrp="1"/>
          </p:cNvSpPr>
          <p:nvPr>
            <p:ph type="body" sz="quarter" idx="11"/>
          </p:nvPr>
        </p:nvSpPr>
        <p:spPr/>
        <p:txBody>
          <a:bodyPr/>
          <a:lstStyle/>
          <a:p>
            <a:endParaRPr lang="en-US"/>
          </a:p>
        </p:txBody>
      </p:sp>
      <p:pic>
        <p:nvPicPr>
          <p:cNvPr id="6" name="Picture 5">
            <a:extLst>
              <a:ext uri="{FF2B5EF4-FFF2-40B4-BE49-F238E27FC236}">
                <a16:creationId xmlns:a16="http://schemas.microsoft.com/office/drawing/2014/main" id="{05991C2B-BDED-087D-D708-188F2C6F28A9}"/>
              </a:ext>
            </a:extLst>
          </p:cNvPr>
          <p:cNvPicPr>
            <a:picLocks noChangeAspect="1"/>
          </p:cNvPicPr>
          <p:nvPr/>
        </p:nvPicPr>
        <p:blipFill>
          <a:blip r:embed="rId4"/>
          <a:srcRect t="32640"/>
          <a:stretch/>
        </p:blipFill>
        <p:spPr>
          <a:xfrm>
            <a:off x="7713232" y="2244442"/>
            <a:ext cx="4092184" cy="3998666"/>
          </a:xfrm>
          <a:prstGeom prst="rect">
            <a:avLst/>
          </a:prstGeom>
        </p:spPr>
      </p:pic>
      <p:sp>
        <p:nvSpPr>
          <p:cNvPr id="5" name="TextBox 4">
            <a:extLst>
              <a:ext uri="{FF2B5EF4-FFF2-40B4-BE49-F238E27FC236}">
                <a16:creationId xmlns:a16="http://schemas.microsoft.com/office/drawing/2014/main" id="{1F3F5ECE-7CEC-5B0D-C7F6-EA8FCA48F115}"/>
              </a:ext>
            </a:extLst>
          </p:cNvPr>
          <p:cNvSpPr txBox="1"/>
          <p:nvPr/>
        </p:nvSpPr>
        <p:spPr>
          <a:xfrm>
            <a:off x="7963877" y="1031132"/>
            <a:ext cx="3590895" cy="1200329"/>
          </a:xfrm>
          <a:prstGeom prst="rect">
            <a:avLst/>
          </a:prstGeom>
          <a:solidFill>
            <a:srgbClr val="FF0000"/>
          </a:solidFill>
        </p:spPr>
        <p:txBody>
          <a:bodyPr wrap="square" rtlCol="0">
            <a:spAutoFit/>
          </a:bodyPr>
          <a:lstStyle/>
          <a:p>
            <a:r>
              <a:rPr lang="en-US" sz="3600">
                <a:solidFill>
                  <a:schemeClr val="bg1"/>
                </a:solidFill>
              </a:rPr>
              <a:t>Want to receive heat alerts?</a:t>
            </a:r>
          </a:p>
        </p:txBody>
      </p:sp>
    </p:spTree>
    <p:extLst>
      <p:ext uri="{BB962C8B-B14F-4D97-AF65-F5344CB8AC3E}">
        <p14:creationId xmlns:p14="http://schemas.microsoft.com/office/powerpoint/2010/main" val="1141266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6FE167F-369D-4B36-D82D-07FDDC68B4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261333" y="909227"/>
            <a:ext cx="4341886" cy="2453383"/>
          </a:xfrm>
          <a:prstGeom prst="rect">
            <a:avLst/>
          </a:prstGeom>
        </p:spPr>
      </p:pic>
      <p:sp>
        <p:nvSpPr>
          <p:cNvPr id="4" name="Text Box 1">
            <a:extLst>
              <a:ext uri="{FF2B5EF4-FFF2-40B4-BE49-F238E27FC236}">
                <a16:creationId xmlns:a16="http://schemas.microsoft.com/office/drawing/2014/main" id="{7980FF11-2E30-4CB1-2021-B0C9BBE16F64}"/>
              </a:ext>
            </a:extLst>
          </p:cNvPr>
          <p:cNvSpPr txBox="1"/>
          <p:nvPr/>
        </p:nvSpPr>
        <p:spPr>
          <a:xfrm>
            <a:off x="1524000" y="0"/>
            <a:ext cx="9144000" cy="571500"/>
          </a:xfrm>
          <a:prstGeom prst="rect">
            <a:avLst/>
          </a:prstGeom>
          <a:solidFill>
            <a:schemeClr val="accent2"/>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defTabSz="457200">
              <a:lnSpc>
                <a:spcPct val="107000"/>
              </a:lnSpc>
            </a:pPr>
            <a:r>
              <a:rPr lang="en-US" sz="1200" b="1">
                <a:solidFill>
                  <a:srgbClr val="FFFFFF"/>
                </a:solidFill>
                <a:latin typeface="Calibri"/>
                <a:ea typeface="Calibri" panose="020F0502020204030204" pitchFamily="34" charset="0"/>
                <a:cs typeface="Arial"/>
              </a:rPr>
              <a:t>       North Carolina Annual Heat-related Illness Surveillance Report: Southeastern NC (NC DETECT Region 2)</a:t>
            </a:r>
            <a:endParaRPr lang="en-US" sz="1200" b="1">
              <a:solidFill>
                <a:prstClr val="black"/>
              </a:solidFill>
              <a:latin typeface="Calibri"/>
              <a:ea typeface="Calibri" panose="020F0502020204030204" pitchFamily="34" charset="0"/>
              <a:cs typeface="Arial"/>
            </a:endParaRPr>
          </a:p>
          <a:p>
            <a:pPr algn="ctr" defTabSz="457200">
              <a:lnSpc>
                <a:spcPct val="107000"/>
              </a:lnSpc>
              <a:spcAft>
                <a:spcPts val="800"/>
              </a:spcAft>
            </a:pPr>
            <a:r>
              <a:rPr lang="en-US" sz="1200" b="1">
                <a:solidFill>
                  <a:srgbClr val="FFFFFF"/>
                </a:solidFill>
                <a:latin typeface="Calibri"/>
                <a:ea typeface="Calibri" panose="020F0502020204030204" pitchFamily="34" charset="0"/>
                <a:cs typeface="Arial"/>
              </a:rPr>
              <a:t>May 1-September 30, 2024</a:t>
            </a:r>
            <a:endParaRPr lang="en-US" sz="1200" b="1">
              <a:solidFill>
                <a:prstClr val="black"/>
              </a:solidFill>
              <a:latin typeface="Calibri"/>
              <a:ea typeface="Calibri" panose="020F0502020204030204" pitchFamily="34" charset="0"/>
              <a:cs typeface="Arial"/>
            </a:endParaRPr>
          </a:p>
        </p:txBody>
      </p:sp>
      <p:sp useBgFill="1">
        <p:nvSpPr>
          <p:cNvPr id="6" name="TextBox 5">
            <a:extLst>
              <a:ext uri="{FF2B5EF4-FFF2-40B4-BE49-F238E27FC236}">
                <a16:creationId xmlns:a16="http://schemas.microsoft.com/office/drawing/2014/main" id="{C413C7BD-8CE4-B834-8772-AAB8429D8108}"/>
              </a:ext>
            </a:extLst>
          </p:cNvPr>
          <p:cNvSpPr txBox="1">
            <a:spLocks noGrp="1" noRot="1" noMove="1" noResize="1" noEditPoints="1" noAdjustHandles="1" noChangeArrowheads="1" noChangeShapeType="1"/>
          </p:cNvSpPr>
          <p:nvPr/>
        </p:nvSpPr>
        <p:spPr>
          <a:xfrm>
            <a:off x="1930400" y="773723"/>
            <a:ext cx="1828800" cy="261610"/>
          </a:xfrm>
          <a:prstGeom prst="rect">
            <a:avLst/>
          </a:prstGeom>
        </p:spPr>
        <p:txBody>
          <a:bodyPr wrap="square" rtlCol="0">
            <a:spAutoFit/>
          </a:bodyPr>
          <a:lstStyle/>
          <a:p>
            <a:pPr defTabSz="457200"/>
            <a:endParaRPr lang="en-US" sz="1100">
              <a:solidFill>
                <a:prstClr val="black"/>
              </a:solidFill>
              <a:latin typeface="Calibri" panose="020F0502020204030204"/>
            </a:endParaRPr>
          </a:p>
        </p:txBody>
      </p:sp>
      <p:pic>
        <p:nvPicPr>
          <p:cNvPr id="15" name="Picture 14">
            <a:extLst>
              <a:ext uri="{FF2B5EF4-FFF2-40B4-BE49-F238E27FC236}">
                <a16:creationId xmlns:a16="http://schemas.microsoft.com/office/drawing/2014/main" id="{3A6B8ADF-56DA-1EF8-DEB2-BE3C001DDC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1552325" y="36924"/>
            <a:ext cx="1394102" cy="497652"/>
          </a:xfrm>
          <a:prstGeom prst="rect">
            <a:avLst/>
          </a:prstGeom>
          <a:noFill/>
          <a:ln>
            <a:noFill/>
          </a:ln>
        </p:spPr>
      </p:pic>
      <p:pic>
        <p:nvPicPr>
          <p:cNvPr id="16" name="Picture 15" descr="NC_DETECT_logo">
            <a:extLst>
              <a:ext uri="{FF2B5EF4-FFF2-40B4-BE49-F238E27FC236}">
                <a16:creationId xmlns:a16="http://schemas.microsoft.com/office/drawing/2014/main" id="{1228C77C-9C00-9E9A-627A-A0F3DA38324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10651" y="36925"/>
            <a:ext cx="1129025" cy="496499"/>
          </a:xfrm>
          <a:prstGeom prst="rect">
            <a:avLst/>
          </a:prstGeom>
          <a:noFill/>
          <a:ln>
            <a:noFill/>
          </a:ln>
        </p:spPr>
      </p:pic>
      <p:sp>
        <p:nvSpPr>
          <p:cNvPr id="13" name="TextBox 12">
            <a:extLst>
              <a:ext uri="{FF2B5EF4-FFF2-40B4-BE49-F238E27FC236}">
                <a16:creationId xmlns:a16="http://schemas.microsoft.com/office/drawing/2014/main" id="{32B21F24-9375-F280-AB40-9A2F8A5A9462}"/>
              </a:ext>
            </a:extLst>
          </p:cNvPr>
          <p:cNvSpPr txBox="1"/>
          <p:nvPr/>
        </p:nvSpPr>
        <p:spPr>
          <a:xfrm>
            <a:off x="1564614" y="589876"/>
            <a:ext cx="4634025" cy="3459922"/>
          </a:xfrm>
          <a:prstGeom prst="rect">
            <a:avLst/>
          </a:prstGeom>
          <a:noFill/>
        </p:spPr>
        <p:txBody>
          <a:bodyPr wrap="square" lIns="91440" tIns="45720" rIns="91440" bIns="45720" anchor="t">
            <a:spAutoFit/>
          </a:bodyPr>
          <a:lstStyle/>
          <a:p>
            <a:pPr defTabSz="457200">
              <a:spcBef>
                <a:spcPts val="900"/>
              </a:spcBef>
              <a:spcAft>
                <a:spcPts val="900"/>
              </a:spcAft>
            </a:pPr>
            <a:r>
              <a:rPr lang="en-US" sz="1200" b="1">
                <a:solidFill>
                  <a:prstClr val="black"/>
                </a:solidFill>
                <a:latin typeface="Calibri"/>
                <a:ea typeface="Cambria"/>
                <a:cs typeface="Times New Roman"/>
              </a:rPr>
              <a:t>Southeastern NC (NC DETECT Region 2) Key Messages</a:t>
            </a:r>
            <a:endParaRPr lang="en-US" sz="1200">
              <a:solidFill>
                <a:prstClr val="black"/>
              </a:solidFill>
              <a:latin typeface="Calibri"/>
              <a:ea typeface="Cambria"/>
              <a:cs typeface="Times New Roman"/>
            </a:endParaRPr>
          </a:p>
          <a:p>
            <a:pPr defTabSz="457200">
              <a:spcBef>
                <a:spcPts val="900"/>
              </a:spcBef>
              <a:spcAft>
                <a:spcPts val="900"/>
              </a:spcAft>
            </a:pPr>
            <a:r>
              <a:rPr lang="en-US" sz="1200">
                <a:solidFill>
                  <a:prstClr val="black"/>
                </a:solidFill>
                <a:latin typeface="Calibri"/>
                <a:ea typeface="Cambria"/>
                <a:cs typeface="Times New Roman"/>
              </a:rPr>
              <a:t>There were </a:t>
            </a:r>
            <a:r>
              <a:rPr lang="en-US" sz="1200" b="1">
                <a:solidFill>
                  <a:prstClr val="black"/>
                </a:solidFill>
                <a:latin typeface="Calibri"/>
                <a:ea typeface="Cambria"/>
                <a:cs typeface="Times New Roman"/>
              </a:rPr>
              <a:t>391</a:t>
            </a:r>
            <a:r>
              <a:rPr lang="en-US" sz="1200">
                <a:solidFill>
                  <a:prstClr val="black"/>
                </a:solidFill>
                <a:latin typeface="Calibri"/>
                <a:ea typeface="Cambria"/>
                <a:cs typeface="Times New Roman"/>
              </a:rPr>
              <a:t> HRI ED visits (0.3% of total ED visits) in the summer of 2024, with an average weekly rate of HRI ED visits of </a:t>
            </a:r>
            <a:r>
              <a:rPr lang="en-US" sz="1200" b="1">
                <a:solidFill>
                  <a:prstClr val="black"/>
                </a:solidFill>
                <a:latin typeface="Calibri"/>
                <a:ea typeface="Cambria"/>
                <a:cs typeface="Times New Roman"/>
              </a:rPr>
              <a:t>2.1 per 100,000 population.</a:t>
            </a:r>
            <a:endParaRPr lang="en-US" sz="1200">
              <a:solidFill>
                <a:prstClr val="black"/>
              </a:solidFill>
              <a:latin typeface="Calibri"/>
              <a:ea typeface="Cambria"/>
              <a:cs typeface="Times New Roman"/>
            </a:endParaRPr>
          </a:p>
          <a:p>
            <a:pPr marL="342900" indent="-342900" defTabSz="457200">
              <a:spcBef>
                <a:spcPts val="180"/>
              </a:spcBef>
              <a:spcAft>
                <a:spcPts val="180"/>
              </a:spcAft>
              <a:buFont typeface="Arial" panose="020B0604020202020204" pitchFamily="34" charset="0"/>
              <a:buChar char="•"/>
            </a:pPr>
            <a:r>
              <a:rPr lang="en-US" sz="1200">
                <a:solidFill>
                  <a:prstClr val="black"/>
                </a:solidFill>
                <a:latin typeface="Calibri"/>
                <a:ea typeface="Cambria"/>
                <a:cs typeface="Times New Roman"/>
              </a:rPr>
              <a:t>The rate was highest among </a:t>
            </a:r>
            <a:r>
              <a:rPr lang="en-US" sz="1200" b="1">
                <a:solidFill>
                  <a:prstClr val="black"/>
                </a:solidFill>
                <a:latin typeface="Calibri"/>
                <a:ea typeface="Cambria"/>
                <a:cs typeface="Times New Roman"/>
              </a:rPr>
              <a:t>males aged 25-44 years </a:t>
            </a:r>
            <a:r>
              <a:rPr lang="en-US" sz="1200">
                <a:solidFill>
                  <a:prstClr val="black"/>
                </a:solidFill>
                <a:latin typeface="Calibri"/>
                <a:ea typeface="Cambria"/>
                <a:cs typeface="Times New Roman"/>
              </a:rPr>
              <a:t>at</a:t>
            </a:r>
            <a:r>
              <a:rPr lang="en-US" sz="1200" b="1">
                <a:solidFill>
                  <a:prstClr val="black"/>
                </a:solidFill>
                <a:latin typeface="Calibri"/>
                <a:ea typeface="Cambria"/>
                <a:cs typeface="Times New Roman"/>
              </a:rPr>
              <a:t> 5.2 HRI ED visits per 100,000 population</a:t>
            </a:r>
            <a:r>
              <a:rPr lang="en-US" sz="1200">
                <a:solidFill>
                  <a:prstClr val="black"/>
                </a:solidFill>
                <a:latin typeface="Calibri"/>
                <a:ea typeface="Cambria"/>
                <a:cs typeface="Times New Roman"/>
              </a:rPr>
              <a:t> (Figure 1).</a:t>
            </a:r>
          </a:p>
          <a:p>
            <a:pPr marL="342900" indent="-342900" defTabSz="457200">
              <a:spcBef>
                <a:spcPts val="180"/>
              </a:spcBef>
              <a:spcAft>
                <a:spcPts val="180"/>
              </a:spcAft>
              <a:buFont typeface="Arial" panose="020B0604020202020204" pitchFamily="34" charset="0"/>
              <a:buChar char="•"/>
            </a:pPr>
            <a:r>
              <a:rPr lang="en-US" sz="1200">
                <a:solidFill>
                  <a:prstClr val="black"/>
                </a:solidFill>
                <a:latin typeface="Calibri"/>
                <a:ea typeface="Cambria"/>
                <a:cs typeface="Times New Roman"/>
              </a:rPr>
              <a:t>The rate of HRI ED visits was highest in </a:t>
            </a:r>
            <a:r>
              <a:rPr lang="en-US" sz="1200" b="1">
                <a:solidFill>
                  <a:prstClr val="black"/>
                </a:solidFill>
                <a:latin typeface="Calibri"/>
                <a:ea typeface="Cambria"/>
                <a:cs typeface="Times New Roman"/>
              </a:rPr>
              <a:t>Pender County </a:t>
            </a:r>
            <a:r>
              <a:rPr lang="en-US" sz="1200">
                <a:solidFill>
                  <a:prstClr val="black"/>
                </a:solidFill>
                <a:latin typeface="Calibri"/>
                <a:ea typeface="Cambria"/>
                <a:cs typeface="Times New Roman"/>
              </a:rPr>
              <a:t>at</a:t>
            </a:r>
            <a:r>
              <a:rPr lang="en-US" sz="1200" b="1">
                <a:solidFill>
                  <a:prstClr val="black"/>
                </a:solidFill>
                <a:latin typeface="Calibri"/>
                <a:ea typeface="Cambria"/>
                <a:cs typeface="Times New Roman"/>
              </a:rPr>
              <a:t> 3.6 per 100,000 population</a:t>
            </a:r>
            <a:r>
              <a:rPr lang="en-US" sz="1200">
                <a:solidFill>
                  <a:prstClr val="black"/>
                </a:solidFill>
                <a:latin typeface="Calibri"/>
                <a:ea typeface="Cambria"/>
                <a:cs typeface="Times New Roman"/>
              </a:rPr>
              <a:t> (Figure 2).</a:t>
            </a:r>
          </a:p>
          <a:p>
            <a:pPr marL="342900" indent="-342900" defTabSz="457200">
              <a:spcBef>
                <a:spcPts val="180"/>
              </a:spcBef>
              <a:spcAft>
                <a:spcPts val="180"/>
              </a:spcAft>
              <a:buFont typeface="Arial" panose="020B0604020202020204" pitchFamily="34" charset="0"/>
              <a:buChar char="•"/>
            </a:pPr>
            <a:r>
              <a:rPr lang="en-US" sz="1200">
                <a:solidFill>
                  <a:prstClr val="black"/>
                </a:solidFill>
                <a:latin typeface="Calibri"/>
                <a:ea typeface="Cambria"/>
                <a:cs typeface="Times New Roman"/>
              </a:rPr>
              <a:t>The most frequent heat related diagnosis code was </a:t>
            </a:r>
            <a:r>
              <a:rPr lang="en-US" sz="1200" b="1">
                <a:solidFill>
                  <a:prstClr val="black"/>
                </a:solidFill>
                <a:latin typeface="Calibri"/>
                <a:ea typeface="Cambria"/>
                <a:cs typeface="Times New Roman"/>
              </a:rPr>
              <a:t>heat exhaustion (n =127)</a:t>
            </a:r>
            <a:r>
              <a:rPr lang="en-US" sz="1200">
                <a:solidFill>
                  <a:prstClr val="black"/>
                </a:solidFill>
                <a:latin typeface="Calibri"/>
                <a:ea typeface="Cambria"/>
                <a:cs typeface="Times New Roman"/>
              </a:rPr>
              <a:t> (Table 1).</a:t>
            </a:r>
          </a:p>
          <a:p>
            <a:pPr marL="342900" indent="-342900" defTabSz="457200">
              <a:spcBef>
                <a:spcPts val="180"/>
              </a:spcBef>
              <a:spcAft>
                <a:spcPts val="180"/>
              </a:spcAft>
              <a:buFont typeface="Arial" panose="020B0604020202020204" pitchFamily="34" charset="0"/>
              <a:buChar char="•"/>
            </a:pPr>
            <a:r>
              <a:rPr lang="en-US" sz="1200">
                <a:solidFill>
                  <a:prstClr val="black"/>
                </a:solidFill>
                <a:latin typeface="Calibri"/>
                <a:ea typeface="Cambria"/>
                <a:cs typeface="Times New Roman"/>
              </a:rPr>
              <a:t>The maximum heat index ranged from </a:t>
            </a:r>
            <a:r>
              <a:rPr lang="en-US" sz="1200" b="1">
                <a:solidFill>
                  <a:prstClr val="black"/>
                </a:solidFill>
                <a:latin typeface="Calibri"/>
                <a:ea typeface="Cambria"/>
                <a:cs typeface="Times New Roman"/>
              </a:rPr>
              <a:t>69.5 to 111.4°F</a:t>
            </a:r>
            <a:r>
              <a:rPr lang="en-US" sz="1200">
                <a:solidFill>
                  <a:prstClr val="black"/>
                </a:solidFill>
                <a:latin typeface="Calibri"/>
                <a:ea typeface="Cambria"/>
                <a:cs typeface="Times New Roman"/>
              </a:rPr>
              <a:t> at Wilmington International Airport (Figure 3).</a:t>
            </a:r>
          </a:p>
          <a:p>
            <a:pPr marL="342900" indent="-342900" defTabSz="457200">
              <a:spcBef>
                <a:spcPts val="180"/>
              </a:spcBef>
              <a:spcAft>
                <a:spcPts val="180"/>
              </a:spcAft>
              <a:buFont typeface="Arial" panose="020B0604020202020204" pitchFamily="34" charset="0"/>
              <a:buChar char="•"/>
            </a:pPr>
            <a:r>
              <a:rPr lang="en-US" sz="1200">
                <a:solidFill>
                  <a:prstClr val="black"/>
                </a:solidFill>
                <a:latin typeface="Calibri"/>
                <a:ea typeface="Cambria"/>
                <a:cs typeface="Times New Roman"/>
              </a:rPr>
              <a:t>There were </a:t>
            </a:r>
            <a:r>
              <a:rPr lang="en-US" sz="1200" b="1">
                <a:solidFill>
                  <a:prstClr val="black"/>
                </a:solidFill>
                <a:latin typeface="Calibri"/>
                <a:ea typeface="Cambria"/>
                <a:cs typeface="Times New Roman"/>
              </a:rPr>
              <a:t>76</a:t>
            </a:r>
            <a:r>
              <a:rPr lang="en-US" sz="1200">
                <a:solidFill>
                  <a:prstClr val="black"/>
                </a:solidFill>
                <a:latin typeface="Calibri"/>
                <a:ea typeface="Cambria"/>
                <a:cs typeface="Times New Roman"/>
              </a:rPr>
              <a:t> </a:t>
            </a:r>
            <a:r>
              <a:rPr lang="en-US" sz="1200" b="1">
                <a:solidFill>
                  <a:prstClr val="black"/>
                </a:solidFill>
                <a:latin typeface="Calibri"/>
                <a:ea typeface="Cambria"/>
                <a:cs typeface="Times New Roman"/>
              </a:rPr>
              <a:t>days</a:t>
            </a:r>
            <a:r>
              <a:rPr lang="en-US" sz="1200">
                <a:solidFill>
                  <a:prstClr val="black"/>
                </a:solidFill>
                <a:latin typeface="Calibri"/>
                <a:ea typeface="Cambria"/>
                <a:cs typeface="Times New Roman"/>
              </a:rPr>
              <a:t> when the minimum temperature did not drop below 70°F.</a:t>
            </a:r>
          </a:p>
          <a:p>
            <a:pPr marL="342900" indent="-342900" defTabSz="457200">
              <a:spcBef>
                <a:spcPts val="180"/>
              </a:spcBef>
              <a:spcAft>
                <a:spcPts val="180"/>
              </a:spcAft>
              <a:buFont typeface="Arial" panose="020B0604020202020204" pitchFamily="34" charset="0"/>
              <a:buChar char="•"/>
            </a:pPr>
            <a:endParaRPr lang="en-US" sz="1000">
              <a:solidFill>
                <a:prstClr val="black"/>
              </a:solidFill>
              <a:latin typeface="Arial" panose="020B0604020202020204" pitchFamily="34"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8B19EA93-CD86-6BD2-716F-7BF79B0BE2AF}"/>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169" r="169"/>
          <a:stretch/>
        </p:blipFill>
        <p:spPr>
          <a:xfrm>
            <a:off x="1607235" y="4224077"/>
            <a:ext cx="4212332" cy="2611679"/>
          </a:xfrm>
          <a:prstGeom prst="rect">
            <a:avLst/>
          </a:prstGeom>
        </p:spPr>
      </p:pic>
      <p:graphicFrame>
        <p:nvGraphicFramePr>
          <p:cNvPr id="5" name="Table 4">
            <a:extLst>
              <a:ext uri="{FF2B5EF4-FFF2-40B4-BE49-F238E27FC236}">
                <a16:creationId xmlns:a16="http://schemas.microsoft.com/office/drawing/2014/main" id="{E13D2F94-56BD-852B-4433-DF26061E3E06}"/>
              </a:ext>
            </a:extLst>
          </p:cNvPr>
          <p:cNvGraphicFramePr>
            <a:graphicFrameLocks noGrp="1"/>
          </p:cNvGraphicFramePr>
          <p:nvPr/>
        </p:nvGraphicFramePr>
        <p:xfrm>
          <a:off x="6612565" y="3821067"/>
          <a:ext cx="3968781" cy="2164080"/>
        </p:xfrm>
        <a:graphic>
          <a:graphicData uri="http://schemas.openxmlformats.org/drawingml/2006/table">
            <a:tbl>
              <a:tblPr firstRow="1" bandRow="1" bandCol="1"/>
              <a:tblGrid>
                <a:gridCol w="1322927">
                  <a:extLst>
                    <a:ext uri="{9D8B030D-6E8A-4147-A177-3AD203B41FA5}">
                      <a16:colId xmlns:a16="http://schemas.microsoft.com/office/drawing/2014/main" val="1330069455"/>
                    </a:ext>
                  </a:extLst>
                </a:gridCol>
                <a:gridCol w="1322927">
                  <a:extLst>
                    <a:ext uri="{9D8B030D-6E8A-4147-A177-3AD203B41FA5}">
                      <a16:colId xmlns:a16="http://schemas.microsoft.com/office/drawing/2014/main" val="1403634555"/>
                    </a:ext>
                  </a:extLst>
                </a:gridCol>
                <a:gridCol w="1322927">
                  <a:extLst>
                    <a:ext uri="{9D8B030D-6E8A-4147-A177-3AD203B41FA5}">
                      <a16:colId xmlns:a16="http://schemas.microsoft.com/office/drawing/2014/main" val="2521492712"/>
                    </a:ext>
                  </a:extLst>
                </a:gridCol>
              </a:tblGrid>
              <a:tr h="161570">
                <a:tc gridSpan="3">
                  <a:txBody>
                    <a:bodyPr/>
                    <a:lstStyle/>
                    <a:p>
                      <a:pPr marL="0" marR="0">
                        <a:spcBef>
                          <a:spcPts val="180"/>
                        </a:spcBef>
                        <a:spcAft>
                          <a:spcPts val="180"/>
                        </a:spcAft>
                      </a:pPr>
                      <a:r>
                        <a:rPr lang="en-US" sz="1100" b="1">
                          <a:effectLst/>
                          <a:latin typeface="+mn-lt"/>
                          <a:ea typeface="Cambria" panose="02040503050406030204" pitchFamily="18" charset="0"/>
                          <a:cs typeface="Calibri" panose="020F0502020204030204" pitchFamily="34" charset="0"/>
                        </a:rPr>
                        <a:t>Table 1. Heat-related illness ED visits by severity</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0" marR="0" algn="r">
                        <a:spcBef>
                          <a:spcPts val="180"/>
                        </a:spcBef>
                        <a:spcAft>
                          <a:spcPts val="180"/>
                        </a:spcAft>
                      </a:pP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pPr marL="0" marR="0">
                        <a:spcBef>
                          <a:spcPts val="180"/>
                        </a:spcBef>
                        <a:spcAft>
                          <a:spcPts val="180"/>
                        </a:spcAft>
                      </a:pPr>
                      <a:endParaRPr lang="en-US" sz="1200">
                        <a:effectLst/>
                        <a:latin typeface="Cambria" panose="02040503050406030204" pitchFamily="18" charset="0"/>
                        <a:ea typeface="Cambria" panose="02040503050406030204" pitchFamily="18" charset="0"/>
                        <a:cs typeface="Times New Roman" panose="02020603050405020304" pitchFamily="18" charset="0"/>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71691092"/>
                  </a:ext>
                </a:extLst>
              </a:tr>
              <a:tr h="0">
                <a:tc>
                  <a:txBody>
                    <a:bodyPr/>
                    <a:lstStyle/>
                    <a:p>
                      <a:pPr marL="0" marR="0">
                        <a:spcBef>
                          <a:spcPts val="180"/>
                        </a:spcBef>
                        <a:spcAft>
                          <a:spcPts val="180"/>
                        </a:spcAft>
                      </a:pPr>
                      <a:r>
                        <a:rPr lang="en-US" sz="1100" b="1">
                          <a:effectLst/>
                          <a:latin typeface="+mn-lt"/>
                          <a:ea typeface="Cambria" panose="02040503050406030204" pitchFamily="18" charset="0"/>
                          <a:cs typeface="Times New Roman" panose="02020603050405020304" pitchFamily="18" charset="0"/>
                        </a:rPr>
                        <a:t>Severity</a:t>
                      </a:r>
                      <a:r>
                        <a:rPr lang="en-US" sz="1100" b="1" baseline="30000">
                          <a:effectLst/>
                          <a:latin typeface="+mn-lt"/>
                          <a:ea typeface="Cambria" panose="02040503050406030204" pitchFamily="18" charset="0"/>
                          <a:cs typeface="Times New Roman" panose="02020603050405020304" pitchFamily="18" charset="0"/>
                        </a:rPr>
                        <a:t>§</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180"/>
                        </a:spcBef>
                        <a:spcAft>
                          <a:spcPts val="180"/>
                        </a:spcAft>
                      </a:pPr>
                      <a:r>
                        <a:rPr lang="en-US" sz="1100" b="1">
                          <a:effectLst/>
                          <a:latin typeface="+mn-lt"/>
                          <a:ea typeface="Cambria" panose="02040503050406030204" pitchFamily="18" charset="0"/>
                          <a:cs typeface="Times New Roman" panose="02020603050405020304" pitchFamily="18" charset="0"/>
                        </a:rPr>
                        <a:t>Number (N = 225</a:t>
                      </a:r>
                      <a:r>
                        <a:rPr lang="en-US" sz="1100" b="1" baseline="30000">
                          <a:effectLst/>
                          <a:latin typeface="+mn-lt"/>
                          <a:ea typeface="Cambria" panose="02040503050406030204" pitchFamily="18" charset="0"/>
                          <a:cs typeface="Times New Roman" panose="02020603050405020304" pitchFamily="18" charset="0"/>
                        </a:rPr>
                        <a:t>‡</a:t>
                      </a:r>
                      <a:r>
                        <a:rPr lang="en-US" sz="1100" b="1">
                          <a:effectLst/>
                          <a:latin typeface="+mn-lt"/>
                          <a:ea typeface="Cambria" panose="02040503050406030204" pitchFamily="18" charset="0"/>
                          <a:cs typeface="Times New Roman" panose="02020603050405020304" pitchFamily="18" charset="0"/>
                        </a:rPr>
                        <a:t>)</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180"/>
                        </a:spcBef>
                        <a:spcAft>
                          <a:spcPts val="180"/>
                        </a:spcAft>
                      </a:pPr>
                      <a:r>
                        <a:rPr lang="en-US" sz="1100" b="1">
                          <a:effectLst/>
                          <a:latin typeface="+mn-lt"/>
                          <a:ea typeface="Cambria" panose="02040503050406030204" pitchFamily="18" charset="0"/>
                          <a:cs typeface="Times New Roman" panose="02020603050405020304" pitchFamily="18" charset="0"/>
                        </a:rPr>
                        <a:t>Percent</a:t>
                      </a:r>
                      <a:r>
                        <a:rPr lang="en-US" sz="1100" b="1" baseline="30000">
                          <a:effectLst/>
                          <a:latin typeface="+mn-lt"/>
                          <a:ea typeface="Cambria" panose="02040503050406030204" pitchFamily="18" charset="0"/>
                          <a:cs typeface="Times New Roman" panose="02020603050405020304" pitchFamily="18" charset="0"/>
                        </a:rPr>
                        <a:t>†</a:t>
                      </a: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06376958"/>
                  </a:ext>
                </a:extLst>
              </a:tr>
              <a:tr h="0">
                <a:tc>
                  <a:txBody>
                    <a:bodyPr/>
                    <a:lstStyle/>
                    <a:p>
                      <a:pPr marL="0" marR="0" algn="l">
                        <a:spcBef>
                          <a:spcPts val="180"/>
                        </a:spcBef>
                        <a:spcAft>
                          <a:spcPts val="180"/>
                        </a:spcAft>
                      </a:pPr>
                      <a:r>
                        <a:rPr lang="en-US" sz="1000" b="1">
                          <a:effectLst/>
                          <a:latin typeface="Calibri" panose="020F0502020204030204" pitchFamily="34" charset="0"/>
                          <a:ea typeface="Cambria" panose="02040503050406030204" pitchFamily="18" charset="0"/>
                          <a:cs typeface="Times New Roman" panose="02020603050405020304" pitchFamily="18" charset="0"/>
                        </a:rPr>
                        <a:t>Heat Cramps</a:t>
                      </a:r>
                      <a:endParaRPr lang="en-US" sz="1000" b="1">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8</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3.6</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3102361289"/>
                  </a:ext>
                </a:extLst>
              </a:tr>
              <a:tr h="0">
                <a:tc>
                  <a:txBody>
                    <a:bodyPr/>
                    <a:lstStyle/>
                    <a:p>
                      <a:pPr marL="0" marR="0" algn="l">
                        <a:spcBef>
                          <a:spcPts val="180"/>
                        </a:spcBef>
                        <a:spcAft>
                          <a:spcPts val="180"/>
                        </a:spcAft>
                      </a:pPr>
                      <a:r>
                        <a:rPr lang="en-US" sz="1000" b="1">
                          <a:effectLst/>
                          <a:latin typeface="Calibri" panose="020F0502020204030204" pitchFamily="34" charset="0"/>
                          <a:ea typeface="Cambria" panose="02040503050406030204" pitchFamily="18" charset="0"/>
                          <a:cs typeface="Times New Roman" panose="02020603050405020304" pitchFamily="18" charset="0"/>
                        </a:rPr>
                        <a:t>Heat Exhaustion</a:t>
                      </a:r>
                      <a:endParaRPr lang="en-US" sz="1000" b="1">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127</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56.4</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97144255"/>
                  </a:ext>
                </a:extLst>
              </a:tr>
              <a:tr h="0">
                <a:tc>
                  <a:txBody>
                    <a:bodyPr/>
                    <a:lstStyle/>
                    <a:p>
                      <a:pPr marL="0" marR="0" algn="l">
                        <a:spcBef>
                          <a:spcPts val="180"/>
                        </a:spcBef>
                        <a:spcAft>
                          <a:spcPts val="180"/>
                        </a:spcAft>
                      </a:pPr>
                      <a:r>
                        <a:rPr lang="en-US" sz="1000" b="1">
                          <a:effectLst/>
                          <a:latin typeface="Calibri" panose="020F0502020204030204" pitchFamily="34" charset="0"/>
                          <a:ea typeface="Cambria" panose="02040503050406030204" pitchFamily="18" charset="0"/>
                          <a:cs typeface="Times New Roman" panose="02020603050405020304" pitchFamily="18" charset="0"/>
                        </a:rPr>
                        <a:t>Heat Stroke</a:t>
                      </a:r>
                      <a:endParaRPr lang="en-US" sz="1000" b="1">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6</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2.7</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466907370"/>
                  </a:ext>
                </a:extLst>
              </a:tr>
              <a:tr h="0">
                <a:tc>
                  <a:txBody>
                    <a:bodyPr/>
                    <a:lstStyle/>
                    <a:p>
                      <a:pPr marL="0" marR="0" algn="l">
                        <a:spcBef>
                          <a:spcPts val="180"/>
                        </a:spcBef>
                        <a:spcAft>
                          <a:spcPts val="180"/>
                        </a:spcAft>
                      </a:pPr>
                      <a:r>
                        <a:rPr lang="en-US" sz="1000" b="1">
                          <a:effectLst/>
                          <a:latin typeface="Calibri" panose="020F0502020204030204" pitchFamily="34" charset="0"/>
                          <a:ea typeface="Cambria" panose="02040503050406030204" pitchFamily="18" charset="0"/>
                          <a:cs typeface="Times New Roman" panose="02020603050405020304" pitchFamily="18" charset="0"/>
                        </a:rPr>
                        <a:t>Heat Syncope</a:t>
                      </a:r>
                      <a:endParaRPr lang="en-US" sz="1000" b="1">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26</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11.6</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807615458"/>
                  </a:ext>
                </a:extLst>
              </a:tr>
              <a:tr h="0">
                <a:tc>
                  <a:txBody>
                    <a:bodyPr/>
                    <a:lstStyle/>
                    <a:p>
                      <a:pPr marL="0" marR="0">
                        <a:spcBef>
                          <a:spcPts val="180"/>
                        </a:spcBef>
                        <a:spcAft>
                          <a:spcPts val="180"/>
                        </a:spcAft>
                      </a:pPr>
                      <a:r>
                        <a:rPr lang="en-US" sz="1000" b="1">
                          <a:effectLst/>
                          <a:latin typeface="+mn-lt"/>
                          <a:ea typeface="Cambria" panose="02040503050406030204" pitchFamily="18" charset="0"/>
                          <a:cs typeface="Times New Roman" panose="02020603050405020304" pitchFamily="18" charset="0"/>
                        </a:rPr>
                        <a:t>Other Effects</a:t>
                      </a:r>
                      <a:r>
                        <a:rPr lang="en-US" sz="1000" b="1" baseline="30000">
                          <a:effectLst/>
                          <a:latin typeface="+mn-lt"/>
                          <a:ea typeface="Cambria" panose="02040503050406030204" pitchFamily="18" charset="0"/>
                          <a:cs typeface="Times New Roman" panose="02020603050405020304" pitchFamily="18" charset="0"/>
                        </a:rPr>
                        <a:t>‖</a:t>
                      </a: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58</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lgn="ctr">
                        <a:spcBef>
                          <a:spcPts val="180"/>
                        </a:spcBef>
                        <a:spcAft>
                          <a:spcPts val="180"/>
                        </a:spcAft>
                      </a:pPr>
                      <a:r>
                        <a:rPr lang="en-US" sz="1000">
                          <a:effectLst/>
                          <a:latin typeface="Calibri" panose="020F0502020204030204" pitchFamily="34" charset="0"/>
                          <a:ea typeface="Cambria" panose="02040503050406030204" pitchFamily="18" charset="0"/>
                          <a:cs typeface="Times New Roman" panose="02020603050405020304" pitchFamily="18" charset="0"/>
                        </a:rPr>
                        <a:t>25.8</a:t>
                      </a:r>
                      <a:endParaRPr lang="en-US" sz="1000">
                        <a:effectLst/>
                        <a:latin typeface="Arial" panose="020B0604020202020204" pitchFamily="34" charset="0"/>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3297587"/>
                  </a:ext>
                </a:extLst>
              </a:tr>
              <a:tr h="0">
                <a:tc gridSpan="3">
                  <a:txBody>
                    <a:bodyPr/>
                    <a:lstStyle/>
                    <a:p>
                      <a:pPr marL="0" marR="0">
                        <a:spcBef>
                          <a:spcPts val="0"/>
                        </a:spcBef>
                        <a:spcAft>
                          <a:spcPts val="0"/>
                        </a:spcAft>
                      </a:pPr>
                      <a:r>
                        <a:rPr lang="en-US" sz="1000">
                          <a:effectLst/>
                          <a:latin typeface="+mn-lt"/>
                          <a:ea typeface="Cambria" panose="02040503050406030204" pitchFamily="18" charset="0"/>
                          <a:cs typeface="Times New Roman" panose="02020603050405020304" pitchFamily="18" charset="0"/>
                        </a:rPr>
                        <a:t>§ Definitions of heat-related illness </a:t>
                      </a:r>
                      <a:r>
                        <a:rPr lang="en-US" sz="1000">
                          <a:solidFill>
                            <a:schemeClr val="tx1"/>
                          </a:solidFill>
                          <a:effectLst/>
                          <a:latin typeface="+mn-lt"/>
                          <a:ea typeface="Cambria" panose="02040503050406030204" pitchFamily="18" charset="0"/>
                          <a:cs typeface="Times New Roman" panose="02020603050405020304" pitchFamily="18" charset="0"/>
                        </a:rPr>
                        <a:t>severity</a:t>
                      </a:r>
                      <a:r>
                        <a:rPr lang="en-US" sz="1000">
                          <a:effectLst/>
                          <a:latin typeface="+mn-lt"/>
                          <a:ea typeface="Cambria" panose="02040503050406030204" pitchFamily="18" charset="0"/>
                          <a:cs typeface="Times New Roman" panose="02020603050405020304" pitchFamily="18" charset="0"/>
                        </a:rPr>
                        <a:t> categories: </a:t>
                      </a:r>
                      <a:r>
                        <a:rPr lang="en-US" sz="1000">
                          <a:solidFill>
                            <a:srgbClr val="4F81BD"/>
                          </a:solidFill>
                          <a:effectLst/>
                          <a:latin typeface="+mn-lt"/>
                          <a:ea typeface="Cambria" panose="02040503050406030204" pitchFamily="18" charset="0"/>
                          <a:cs typeface="Times New Roman" panose="02020603050405020304" pitchFamily="18" charset="0"/>
                          <a:hlinkClick r:id="rId7"/>
                        </a:rPr>
                        <a:t>https://www.cdc.gov/niosh/topics/heatstress/heatrelillness.html</a:t>
                      </a:r>
                      <a:endParaRPr lang="en-US" sz="1000">
                        <a:effectLst/>
                        <a:latin typeface="+mn-lt"/>
                        <a:ea typeface="Cambria" panose="02040503050406030204" pitchFamily="18"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000" b="1" baseline="0">
                          <a:effectLst/>
                          <a:latin typeface="+mn-lt"/>
                          <a:ea typeface="Cambria" panose="02040503050406030204" pitchFamily="18" charset="0"/>
                          <a:cs typeface="Times New Roman" panose="02020603050405020304" pitchFamily="18" charset="0"/>
                        </a:rPr>
                        <a:t>‡</a:t>
                      </a:r>
                      <a:r>
                        <a:rPr lang="en-US" sz="1000" baseline="0">
                          <a:effectLst/>
                          <a:latin typeface="+mn-lt"/>
                          <a:ea typeface="Cambria" panose="02040503050406030204" pitchFamily="18" charset="0"/>
                          <a:cs typeface="Times New Roman" panose="02020603050405020304" pitchFamily="18" charset="0"/>
                        </a:rPr>
                        <a:t> </a:t>
                      </a:r>
                      <a:r>
                        <a:rPr lang="en-US" sz="1000">
                          <a:effectLst/>
                          <a:latin typeface="+mn-lt"/>
                          <a:ea typeface="Cambria" panose="02040503050406030204" pitchFamily="18" charset="0"/>
                          <a:cs typeface="Times New Roman" panose="02020603050405020304" pitchFamily="18" charset="0"/>
                        </a:rPr>
                        <a:t>Missing severity data = 166</a:t>
                      </a:r>
                    </a:p>
                    <a:p>
                      <a:pPr marL="0" marR="0">
                        <a:spcBef>
                          <a:spcPts val="0"/>
                        </a:spcBef>
                        <a:spcAft>
                          <a:spcPts val="0"/>
                        </a:spcAft>
                      </a:pPr>
                      <a:r>
                        <a:rPr lang="en-US" sz="1000" b="1" baseline="0">
                          <a:effectLst/>
                          <a:latin typeface="+mn-lt"/>
                          <a:ea typeface="Cambria" panose="02040503050406030204" pitchFamily="18" charset="0"/>
                          <a:cs typeface="Times New Roman" panose="02020603050405020304" pitchFamily="18" charset="0"/>
                        </a:rPr>
                        <a:t>†</a:t>
                      </a:r>
                      <a:r>
                        <a:rPr lang="en-US" sz="1000" baseline="0">
                          <a:effectLst/>
                          <a:latin typeface="+mn-lt"/>
                          <a:ea typeface="Cambria" panose="02040503050406030204" pitchFamily="18" charset="0"/>
                          <a:cs typeface="Times New Roman" panose="02020603050405020304" pitchFamily="18" charset="0"/>
                        </a:rPr>
                        <a:t> </a:t>
                      </a:r>
                      <a:r>
                        <a:rPr lang="en-US" sz="1000">
                          <a:effectLst/>
                          <a:latin typeface="+mn-lt"/>
                          <a:ea typeface="Cambria" panose="02040503050406030204" pitchFamily="18" charset="0"/>
                          <a:cs typeface="Times New Roman" panose="02020603050405020304" pitchFamily="18" charset="0"/>
                        </a:rPr>
                        <a:t>May not total 100 due to rounding</a:t>
                      </a:r>
                    </a:p>
                    <a:p>
                      <a:pPr marL="0" marR="0">
                        <a:spcBef>
                          <a:spcPts val="0"/>
                        </a:spcBef>
                        <a:spcAft>
                          <a:spcPts val="0"/>
                        </a:spcAft>
                      </a:pPr>
                      <a:r>
                        <a:rPr lang="en-US" sz="1000">
                          <a:effectLst/>
                          <a:latin typeface="+mn-lt"/>
                          <a:ea typeface="Cambria" panose="02040503050406030204" pitchFamily="18" charset="0"/>
                          <a:cs typeface="Times New Roman" panose="02020603050405020304" pitchFamily="18" charset="0"/>
                        </a:rPr>
                        <a:t>‖ other effects include heat fatigue, heat edema, other effects of heat and light, and other effects unspecified </a:t>
                      </a:r>
                    </a:p>
                    <a:p>
                      <a:pPr marL="0" marR="0">
                        <a:spcBef>
                          <a:spcPts val="0"/>
                        </a:spcBef>
                        <a:spcAft>
                          <a:spcPts val="0"/>
                        </a:spcAft>
                      </a:pPr>
                      <a:endParaRPr lang="en-US" sz="1000">
                        <a:effectLst/>
                        <a:latin typeface="+mn-lt"/>
                        <a:ea typeface="Cambria" panose="02040503050406030204" pitchFamily="18" charset="0"/>
                        <a:cs typeface="Times New Roman" panose="02020603050405020304" pitchFamily="18" charset="0"/>
                      </a:endParaRPr>
                    </a:p>
                  </a:txBody>
                  <a:tcPr marL="68580" marR="6858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43602719"/>
                  </a:ext>
                </a:extLst>
              </a:tr>
            </a:tbl>
          </a:graphicData>
        </a:graphic>
      </p:graphicFrame>
    </p:spTree>
    <p:extLst>
      <p:ext uri="{BB962C8B-B14F-4D97-AF65-F5344CB8AC3E}">
        <p14:creationId xmlns:p14="http://schemas.microsoft.com/office/powerpoint/2010/main" val="2277204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4F01F6-43C6-649C-4410-56E8E2E2E693}"/>
              </a:ext>
            </a:extLst>
          </p:cNvPr>
          <p:cNvSpPr>
            <a:spLocks noGrp="1"/>
          </p:cNvSpPr>
          <p:nvPr>
            <p:ph type="body" sz="quarter" idx="11"/>
          </p:nvPr>
        </p:nvSpPr>
        <p:spPr/>
        <p:txBody>
          <a:bodyPr/>
          <a:lstStyle/>
          <a:p>
            <a:r>
              <a:rPr lang="en-US"/>
              <a:t>Adapted from: </a:t>
            </a:r>
            <a:r>
              <a:rPr lang="en-US">
                <a:hlinkClick r:id="rId3"/>
              </a:rPr>
              <a:t>https://health2016.globalchange.gov/populations-concern</a:t>
            </a:r>
            <a:r>
              <a:rPr lang="en-US"/>
              <a:t> </a:t>
            </a:r>
          </a:p>
        </p:txBody>
      </p:sp>
      <p:sp>
        <p:nvSpPr>
          <p:cNvPr id="3" name="Double Wave 2">
            <a:extLst>
              <a:ext uri="{FF2B5EF4-FFF2-40B4-BE49-F238E27FC236}">
                <a16:creationId xmlns:a16="http://schemas.microsoft.com/office/drawing/2014/main" id="{7644B94A-4723-B29F-867C-AAAC05B8A944}"/>
              </a:ext>
            </a:extLst>
          </p:cNvPr>
          <p:cNvSpPr/>
          <p:nvPr/>
        </p:nvSpPr>
        <p:spPr>
          <a:xfrm>
            <a:off x="8318500" y="2347377"/>
            <a:ext cx="3412163" cy="3381940"/>
          </a:xfrm>
          <a:prstGeom prst="doubleWav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Vulnerability to the health effects of climate change</a:t>
            </a:r>
          </a:p>
        </p:txBody>
      </p:sp>
      <p:sp>
        <p:nvSpPr>
          <p:cNvPr id="7" name="Title 1">
            <a:extLst>
              <a:ext uri="{FF2B5EF4-FFF2-40B4-BE49-F238E27FC236}">
                <a16:creationId xmlns:a16="http://schemas.microsoft.com/office/drawing/2014/main" id="{ABB5956A-F69A-8F26-F360-6EC9CFE36D42}"/>
              </a:ext>
            </a:extLst>
          </p:cNvPr>
          <p:cNvSpPr>
            <a:spLocks noGrp="1"/>
          </p:cNvSpPr>
          <p:nvPr>
            <p:ph type="title"/>
          </p:nvPr>
        </p:nvSpPr>
        <p:spPr>
          <a:xfrm>
            <a:off x="800100" y="624055"/>
            <a:ext cx="10930563" cy="548640"/>
          </a:xfrm>
        </p:spPr>
        <p:txBody>
          <a:bodyPr/>
          <a:lstStyle/>
          <a:p>
            <a:r>
              <a:rPr lang="en-US"/>
              <a:t>Extreme heat does not affect all communities equally</a:t>
            </a:r>
          </a:p>
        </p:txBody>
      </p:sp>
    </p:spTree>
    <p:extLst>
      <p:ext uri="{BB962C8B-B14F-4D97-AF65-F5344CB8AC3E}">
        <p14:creationId xmlns:p14="http://schemas.microsoft.com/office/powerpoint/2010/main" val="1834067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4F01F6-43C6-649C-4410-56E8E2E2E693}"/>
              </a:ext>
            </a:extLst>
          </p:cNvPr>
          <p:cNvSpPr>
            <a:spLocks noGrp="1"/>
          </p:cNvSpPr>
          <p:nvPr>
            <p:ph type="body" sz="quarter" idx="11"/>
          </p:nvPr>
        </p:nvSpPr>
        <p:spPr/>
        <p:txBody>
          <a:bodyPr/>
          <a:lstStyle/>
          <a:p>
            <a:r>
              <a:rPr lang="en-US"/>
              <a:t>Adapted from: </a:t>
            </a:r>
            <a:r>
              <a:rPr lang="en-US">
                <a:hlinkClick r:id="rId3"/>
              </a:rPr>
              <a:t>https://health2016.globalchange.gov/populations-concern</a:t>
            </a:r>
            <a:r>
              <a:rPr lang="en-US"/>
              <a:t> </a:t>
            </a:r>
          </a:p>
        </p:txBody>
      </p:sp>
      <p:graphicFrame>
        <p:nvGraphicFramePr>
          <p:cNvPr id="5" name="Diagram 4">
            <a:extLst>
              <a:ext uri="{FF2B5EF4-FFF2-40B4-BE49-F238E27FC236}">
                <a16:creationId xmlns:a16="http://schemas.microsoft.com/office/drawing/2014/main" id="{F5579422-0812-575E-62EB-3C1431615CD9}"/>
              </a:ext>
            </a:extLst>
          </p:cNvPr>
          <p:cNvGraphicFramePr/>
          <p:nvPr/>
        </p:nvGraphicFramePr>
        <p:xfrm>
          <a:off x="1016000" y="1938362"/>
          <a:ext cx="7145076" cy="4199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ouble Wave 6">
            <a:extLst>
              <a:ext uri="{FF2B5EF4-FFF2-40B4-BE49-F238E27FC236}">
                <a16:creationId xmlns:a16="http://schemas.microsoft.com/office/drawing/2014/main" id="{B1718618-B784-3D9D-3B04-5B6167B712EC}"/>
              </a:ext>
            </a:extLst>
          </p:cNvPr>
          <p:cNvSpPr/>
          <p:nvPr/>
        </p:nvSpPr>
        <p:spPr>
          <a:xfrm>
            <a:off x="8318500" y="2347377"/>
            <a:ext cx="3412163" cy="3381940"/>
          </a:xfrm>
          <a:prstGeom prst="doubleWav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Vulnerability to the health effects of climate change</a:t>
            </a:r>
          </a:p>
        </p:txBody>
      </p:sp>
      <p:sp>
        <p:nvSpPr>
          <p:cNvPr id="3" name="Rectangle 2">
            <a:extLst>
              <a:ext uri="{FF2B5EF4-FFF2-40B4-BE49-F238E27FC236}">
                <a16:creationId xmlns:a16="http://schemas.microsoft.com/office/drawing/2014/main" id="{5308ADF6-CD1A-66A4-D907-2E9EBB221D3D}"/>
              </a:ext>
            </a:extLst>
          </p:cNvPr>
          <p:cNvSpPr/>
          <p:nvPr/>
        </p:nvSpPr>
        <p:spPr>
          <a:xfrm>
            <a:off x="1295400" y="3429000"/>
            <a:ext cx="6578600" cy="27093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E225EF36-20AF-A242-C675-86CCA805376C}"/>
              </a:ext>
            </a:extLst>
          </p:cNvPr>
          <p:cNvSpPr>
            <a:spLocks noGrp="1"/>
          </p:cNvSpPr>
          <p:nvPr>
            <p:ph type="title"/>
          </p:nvPr>
        </p:nvSpPr>
        <p:spPr>
          <a:xfrm>
            <a:off x="800100" y="624055"/>
            <a:ext cx="10930563" cy="548640"/>
          </a:xfrm>
        </p:spPr>
        <p:txBody>
          <a:bodyPr/>
          <a:lstStyle/>
          <a:p>
            <a:r>
              <a:rPr lang="en-US"/>
              <a:t>Extreme heat does not affect all communities equally</a:t>
            </a:r>
          </a:p>
        </p:txBody>
      </p:sp>
    </p:spTree>
    <p:extLst>
      <p:ext uri="{BB962C8B-B14F-4D97-AF65-F5344CB8AC3E}">
        <p14:creationId xmlns:p14="http://schemas.microsoft.com/office/powerpoint/2010/main" val="4028862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4F01F6-43C6-649C-4410-56E8E2E2E693}"/>
              </a:ext>
            </a:extLst>
          </p:cNvPr>
          <p:cNvSpPr>
            <a:spLocks noGrp="1"/>
          </p:cNvSpPr>
          <p:nvPr>
            <p:ph type="body" sz="quarter" idx="11"/>
          </p:nvPr>
        </p:nvSpPr>
        <p:spPr/>
        <p:txBody>
          <a:bodyPr/>
          <a:lstStyle/>
          <a:p>
            <a:r>
              <a:rPr lang="en-US"/>
              <a:t>Adapted from: </a:t>
            </a:r>
            <a:r>
              <a:rPr lang="en-US">
                <a:hlinkClick r:id="rId3"/>
              </a:rPr>
              <a:t>https://health2016.globalchange.gov/populations-concern</a:t>
            </a:r>
            <a:r>
              <a:rPr lang="en-US"/>
              <a:t> </a:t>
            </a:r>
          </a:p>
        </p:txBody>
      </p:sp>
      <p:graphicFrame>
        <p:nvGraphicFramePr>
          <p:cNvPr id="5" name="Diagram 4">
            <a:extLst>
              <a:ext uri="{FF2B5EF4-FFF2-40B4-BE49-F238E27FC236}">
                <a16:creationId xmlns:a16="http://schemas.microsoft.com/office/drawing/2014/main" id="{F5579422-0812-575E-62EB-3C1431615CD9}"/>
              </a:ext>
            </a:extLst>
          </p:cNvPr>
          <p:cNvGraphicFramePr/>
          <p:nvPr/>
        </p:nvGraphicFramePr>
        <p:xfrm>
          <a:off x="1016000" y="1938362"/>
          <a:ext cx="7145076" cy="4199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ouble Wave 6">
            <a:extLst>
              <a:ext uri="{FF2B5EF4-FFF2-40B4-BE49-F238E27FC236}">
                <a16:creationId xmlns:a16="http://schemas.microsoft.com/office/drawing/2014/main" id="{B1718618-B784-3D9D-3B04-5B6167B712EC}"/>
              </a:ext>
            </a:extLst>
          </p:cNvPr>
          <p:cNvSpPr/>
          <p:nvPr/>
        </p:nvSpPr>
        <p:spPr>
          <a:xfrm>
            <a:off x="8318500" y="2347377"/>
            <a:ext cx="3412163" cy="3381940"/>
          </a:xfrm>
          <a:prstGeom prst="doubleWav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Vulnerability to the health effects of climate change</a:t>
            </a:r>
          </a:p>
        </p:txBody>
      </p:sp>
      <p:sp>
        <p:nvSpPr>
          <p:cNvPr id="3" name="Rectangle 2">
            <a:extLst>
              <a:ext uri="{FF2B5EF4-FFF2-40B4-BE49-F238E27FC236}">
                <a16:creationId xmlns:a16="http://schemas.microsoft.com/office/drawing/2014/main" id="{0CDBBEA7-3A00-5A2B-D3AC-A2A90315B66A}"/>
              </a:ext>
            </a:extLst>
          </p:cNvPr>
          <p:cNvSpPr/>
          <p:nvPr/>
        </p:nvSpPr>
        <p:spPr>
          <a:xfrm>
            <a:off x="1295400" y="4826000"/>
            <a:ext cx="6578600" cy="131233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58FD8FD-5E3C-425D-B77A-5F5A3037D033}"/>
              </a:ext>
            </a:extLst>
          </p:cNvPr>
          <p:cNvSpPr>
            <a:spLocks noGrp="1"/>
          </p:cNvSpPr>
          <p:nvPr>
            <p:ph type="title"/>
          </p:nvPr>
        </p:nvSpPr>
        <p:spPr>
          <a:xfrm>
            <a:off x="800100" y="624055"/>
            <a:ext cx="10930563" cy="548640"/>
          </a:xfrm>
        </p:spPr>
        <p:txBody>
          <a:bodyPr/>
          <a:lstStyle/>
          <a:p>
            <a:r>
              <a:rPr lang="en-US"/>
              <a:t>Extreme heat does not affect all communities equally</a:t>
            </a:r>
          </a:p>
        </p:txBody>
      </p:sp>
    </p:spTree>
    <p:extLst>
      <p:ext uri="{BB962C8B-B14F-4D97-AF65-F5344CB8AC3E}">
        <p14:creationId xmlns:p14="http://schemas.microsoft.com/office/powerpoint/2010/main" val="3548729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84F01F6-43C6-649C-4410-56E8E2E2E693}"/>
              </a:ext>
            </a:extLst>
          </p:cNvPr>
          <p:cNvSpPr>
            <a:spLocks noGrp="1"/>
          </p:cNvSpPr>
          <p:nvPr>
            <p:ph type="body" sz="quarter" idx="11"/>
          </p:nvPr>
        </p:nvSpPr>
        <p:spPr/>
        <p:txBody>
          <a:bodyPr/>
          <a:lstStyle/>
          <a:p>
            <a:r>
              <a:rPr lang="en-US"/>
              <a:t>Adapted from: </a:t>
            </a:r>
            <a:r>
              <a:rPr lang="en-US">
                <a:hlinkClick r:id="rId3"/>
              </a:rPr>
              <a:t>https://health2016.globalchange.gov/populations-concern</a:t>
            </a:r>
            <a:r>
              <a:rPr lang="en-US"/>
              <a:t> </a:t>
            </a:r>
          </a:p>
        </p:txBody>
      </p:sp>
      <p:graphicFrame>
        <p:nvGraphicFramePr>
          <p:cNvPr id="5" name="Diagram 4">
            <a:extLst>
              <a:ext uri="{FF2B5EF4-FFF2-40B4-BE49-F238E27FC236}">
                <a16:creationId xmlns:a16="http://schemas.microsoft.com/office/drawing/2014/main" id="{F5579422-0812-575E-62EB-3C1431615CD9}"/>
              </a:ext>
            </a:extLst>
          </p:cNvPr>
          <p:cNvGraphicFramePr/>
          <p:nvPr/>
        </p:nvGraphicFramePr>
        <p:xfrm>
          <a:off x="1016000" y="1938362"/>
          <a:ext cx="7145076" cy="4199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ouble Wave 6">
            <a:extLst>
              <a:ext uri="{FF2B5EF4-FFF2-40B4-BE49-F238E27FC236}">
                <a16:creationId xmlns:a16="http://schemas.microsoft.com/office/drawing/2014/main" id="{B1718618-B784-3D9D-3B04-5B6167B712EC}"/>
              </a:ext>
            </a:extLst>
          </p:cNvPr>
          <p:cNvSpPr/>
          <p:nvPr/>
        </p:nvSpPr>
        <p:spPr>
          <a:xfrm>
            <a:off x="8318500" y="2347377"/>
            <a:ext cx="3412163" cy="3381940"/>
          </a:xfrm>
          <a:prstGeom prst="doubleWav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Vulnerability to the health effects of climate change</a:t>
            </a:r>
          </a:p>
        </p:txBody>
      </p:sp>
      <p:sp>
        <p:nvSpPr>
          <p:cNvPr id="11" name="Title 1">
            <a:extLst>
              <a:ext uri="{FF2B5EF4-FFF2-40B4-BE49-F238E27FC236}">
                <a16:creationId xmlns:a16="http://schemas.microsoft.com/office/drawing/2014/main" id="{FB887D94-5803-0EB5-D511-B0CB056D1B5B}"/>
              </a:ext>
            </a:extLst>
          </p:cNvPr>
          <p:cNvSpPr>
            <a:spLocks noGrp="1"/>
          </p:cNvSpPr>
          <p:nvPr>
            <p:ph type="title"/>
          </p:nvPr>
        </p:nvSpPr>
        <p:spPr>
          <a:xfrm>
            <a:off x="800100" y="624055"/>
            <a:ext cx="10930563" cy="548640"/>
          </a:xfrm>
        </p:spPr>
        <p:txBody>
          <a:bodyPr/>
          <a:lstStyle/>
          <a:p>
            <a:r>
              <a:rPr lang="en-US"/>
              <a:t>Extreme heat does not affect all communities equally</a:t>
            </a:r>
          </a:p>
        </p:txBody>
      </p:sp>
    </p:spTree>
    <p:extLst>
      <p:ext uri="{BB962C8B-B14F-4D97-AF65-F5344CB8AC3E}">
        <p14:creationId xmlns:p14="http://schemas.microsoft.com/office/powerpoint/2010/main" val="70341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8FF57-0CFA-0E38-17E1-48CE636CEDDE}"/>
              </a:ext>
            </a:extLst>
          </p:cNvPr>
          <p:cNvSpPr>
            <a:spLocks noGrp="1"/>
          </p:cNvSpPr>
          <p:nvPr>
            <p:ph type="title"/>
          </p:nvPr>
        </p:nvSpPr>
        <p:spPr>
          <a:xfrm>
            <a:off x="800100" y="624055"/>
            <a:ext cx="10930563" cy="548640"/>
          </a:xfrm>
        </p:spPr>
        <p:txBody>
          <a:bodyPr/>
          <a:lstStyle/>
          <a:p>
            <a:r>
              <a:rPr lang="en-US"/>
              <a:t>Extreme heat does not affect all communities equally</a:t>
            </a:r>
          </a:p>
        </p:txBody>
      </p:sp>
      <p:sp>
        <p:nvSpPr>
          <p:cNvPr id="4" name="Text Placeholder 3">
            <a:extLst>
              <a:ext uri="{FF2B5EF4-FFF2-40B4-BE49-F238E27FC236}">
                <a16:creationId xmlns:a16="http://schemas.microsoft.com/office/drawing/2014/main" id="{884F01F6-43C6-649C-4410-56E8E2E2E693}"/>
              </a:ext>
            </a:extLst>
          </p:cNvPr>
          <p:cNvSpPr>
            <a:spLocks noGrp="1"/>
          </p:cNvSpPr>
          <p:nvPr>
            <p:ph type="body" sz="quarter" idx="11"/>
          </p:nvPr>
        </p:nvSpPr>
        <p:spPr/>
        <p:txBody>
          <a:bodyPr/>
          <a:lstStyle/>
          <a:p>
            <a:r>
              <a:rPr lang="en-US"/>
              <a:t>Adapted from: </a:t>
            </a:r>
            <a:r>
              <a:rPr lang="en-US">
                <a:hlinkClick r:id="rId3"/>
              </a:rPr>
              <a:t>https://health2016.globalchange.gov/populations-concern</a:t>
            </a:r>
            <a:r>
              <a:rPr lang="en-US"/>
              <a:t> </a:t>
            </a:r>
          </a:p>
        </p:txBody>
      </p:sp>
      <p:graphicFrame>
        <p:nvGraphicFramePr>
          <p:cNvPr id="5" name="Diagram 4">
            <a:extLst>
              <a:ext uri="{FF2B5EF4-FFF2-40B4-BE49-F238E27FC236}">
                <a16:creationId xmlns:a16="http://schemas.microsoft.com/office/drawing/2014/main" id="{F5579422-0812-575E-62EB-3C1431615CD9}"/>
              </a:ext>
            </a:extLst>
          </p:cNvPr>
          <p:cNvGraphicFramePr/>
          <p:nvPr/>
        </p:nvGraphicFramePr>
        <p:xfrm>
          <a:off x="1016000" y="1938362"/>
          <a:ext cx="7145076" cy="41999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Double Wave 6">
            <a:extLst>
              <a:ext uri="{FF2B5EF4-FFF2-40B4-BE49-F238E27FC236}">
                <a16:creationId xmlns:a16="http://schemas.microsoft.com/office/drawing/2014/main" id="{B1718618-B784-3D9D-3B04-5B6167B712EC}"/>
              </a:ext>
            </a:extLst>
          </p:cNvPr>
          <p:cNvSpPr/>
          <p:nvPr/>
        </p:nvSpPr>
        <p:spPr>
          <a:xfrm>
            <a:off x="8318500" y="2347377"/>
            <a:ext cx="3412163" cy="3381940"/>
          </a:xfrm>
          <a:prstGeom prst="doubleWave">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t>Vulnerability to the health effects of climate change</a:t>
            </a:r>
          </a:p>
        </p:txBody>
      </p:sp>
      <p:sp>
        <p:nvSpPr>
          <p:cNvPr id="3" name="TextBox 2">
            <a:extLst>
              <a:ext uri="{FF2B5EF4-FFF2-40B4-BE49-F238E27FC236}">
                <a16:creationId xmlns:a16="http://schemas.microsoft.com/office/drawing/2014/main" id="{99BD675A-20E9-A7E6-97C4-FB29A43099D9}"/>
              </a:ext>
            </a:extLst>
          </p:cNvPr>
          <p:cNvSpPr txBox="1"/>
          <p:nvPr/>
        </p:nvSpPr>
        <p:spPr>
          <a:xfrm>
            <a:off x="425123" y="2384968"/>
            <a:ext cx="941560" cy="461665"/>
          </a:xfrm>
          <a:prstGeom prst="rect">
            <a:avLst/>
          </a:prstGeom>
          <a:noFill/>
        </p:spPr>
        <p:txBody>
          <a:bodyPr wrap="square" rtlCol="0">
            <a:spAutoFit/>
          </a:bodyPr>
          <a:lstStyle/>
          <a:p>
            <a:pPr algn="ctr"/>
            <a:r>
              <a:rPr lang="en-US" sz="2400" b="1">
                <a:solidFill>
                  <a:schemeClr val="accent6">
                    <a:lumMod val="50000"/>
                  </a:schemeClr>
                </a:solidFill>
              </a:rPr>
              <a:t>High</a:t>
            </a:r>
          </a:p>
        </p:txBody>
      </p:sp>
      <p:sp>
        <p:nvSpPr>
          <p:cNvPr id="8" name="TextBox 7">
            <a:extLst>
              <a:ext uri="{FF2B5EF4-FFF2-40B4-BE49-F238E27FC236}">
                <a16:creationId xmlns:a16="http://schemas.microsoft.com/office/drawing/2014/main" id="{FC77E220-BA04-C9D3-EF20-6E27AD6C29F6}"/>
              </a:ext>
            </a:extLst>
          </p:cNvPr>
          <p:cNvSpPr txBox="1"/>
          <p:nvPr/>
        </p:nvSpPr>
        <p:spPr>
          <a:xfrm>
            <a:off x="425123" y="3794125"/>
            <a:ext cx="941560" cy="461665"/>
          </a:xfrm>
          <a:prstGeom prst="rect">
            <a:avLst/>
          </a:prstGeom>
          <a:noFill/>
        </p:spPr>
        <p:txBody>
          <a:bodyPr wrap="square" rtlCol="0">
            <a:spAutoFit/>
          </a:bodyPr>
          <a:lstStyle/>
          <a:p>
            <a:pPr algn="ctr"/>
            <a:r>
              <a:rPr lang="en-US" sz="2400" b="1">
                <a:solidFill>
                  <a:schemeClr val="accent6">
                    <a:lumMod val="50000"/>
                  </a:schemeClr>
                </a:solidFill>
              </a:rPr>
              <a:t>High</a:t>
            </a:r>
          </a:p>
        </p:txBody>
      </p:sp>
      <p:sp>
        <p:nvSpPr>
          <p:cNvPr id="9" name="TextBox 8">
            <a:extLst>
              <a:ext uri="{FF2B5EF4-FFF2-40B4-BE49-F238E27FC236}">
                <a16:creationId xmlns:a16="http://schemas.microsoft.com/office/drawing/2014/main" id="{2E43296D-29BF-3EF7-C42A-E24360F94B62}"/>
              </a:ext>
            </a:extLst>
          </p:cNvPr>
          <p:cNvSpPr txBox="1"/>
          <p:nvPr/>
        </p:nvSpPr>
        <p:spPr>
          <a:xfrm>
            <a:off x="425123" y="5314720"/>
            <a:ext cx="941560" cy="461665"/>
          </a:xfrm>
          <a:prstGeom prst="rect">
            <a:avLst/>
          </a:prstGeom>
          <a:noFill/>
        </p:spPr>
        <p:txBody>
          <a:bodyPr wrap="square" rtlCol="0">
            <a:spAutoFit/>
          </a:bodyPr>
          <a:lstStyle/>
          <a:p>
            <a:pPr algn="ctr"/>
            <a:r>
              <a:rPr lang="en-US" sz="2400" b="1">
                <a:solidFill>
                  <a:schemeClr val="accent6">
                    <a:lumMod val="50000"/>
                  </a:schemeClr>
                </a:solidFill>
              </a:rPr>
              <a:t>Low</a:t>
            </a:r>
          </a:p>
        </p:txBody>
      </p:sp>
      <p:sp>
        <p:nvSpPr>
          <p:cNvPr id="6" name="TextBox 5">
            <a:extLst>
              <a:ext uri="{FF2B5EF4-FFF2-40B4-BE49-F238E27FC236}">
                <a16:creationId xmlns:a16="http://schemas.microsoft.com/office/drawing/2014/main" id="{218BED52-40C3-AEE6-7F43-4908C7FA130F}"/>
              </a:ext>
            </a:extLst>
          </p:cNvPr>
          <p:cNvSpPr txBox="1"/>
          <p:nvPr/>
        </p:nvSpPr>
        <p:spPr>
          <a:xfrm>
            <a:off x="125151" y="1575370"/>
            <a:ext cx="2322774" cy="369332"/>
          </a:xfrm>
          <a:prstGeom prst="rect">
            <a:avLst/>
          </a:prstGeom>
          <a:noFill/>
        </p:spPr>
        <p:txBody>
          <a:bodyPr wrap="square" rtlCol="0">
            <a:spAutoFit/>
          </a:bodyPr>
          <a:lstStyle/>
          <a:p>
            <a:r>
              <a:rPr lang="en-US" b="1" u="sng"/>
              <a:t>Target Populations</a:t>
            </a:r>
          </a:p>
        </p:txBody>
      </p:sp>
    </p:spTree>
    <p:extLst>
      <p:ext uri="{BB962C8B-B14F-4D97-AF65-F5344CB8AC3E}">
        <p14:creationId xmlns:p14="http://schemas.microsoft.com/office/powerpoint/2010/main" val="11571561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43D70-7DEA-CA91-C369-0080E34D5D3C}"/>
              </a:ext>
            </a:extLst>
          </p:cNvPr>
          <p:cNvSpPr>
            <a:spLocks noGrp="1"/>
          </p:cNvSpPr>
          <p:nvPr>
            <p:ph type="title"/>
          </p:nvPr>
        </p:nvSpPr>
        <p:spPr/>
        <p:txBody>
          <a:bodyPr/>
          <a:lstStyle/>
          <a:p>
            <a:r>
              <a:rPr lang="en-US" sz="2800"/>
              <a:t>An estimate of vulnerability to effects of climate change</a:t>
            </a:r>
          </a:p>
        </p:txBody>
      </p:sp>
      <p:sp>
        <p:nvSpPr>
          <p:cNvPr id="4" name="Text Placeholder 3">
            <a:extLst>
              <a:ext uri="{FF2B5EF4-FFF2-40B4-BE49-F238E27FC236}">
                <a16:creationId xmlns:a16="http://schemas.microsoft.com/office/drawing/2014/main" id="{7A29293A-5E72-5E66-2F9B-4EEF194F9FA6}"/>
              </a:ext>
            </a:extLst>
          </p:cNvPr>
          <p:cNvSpPr>
            <a:spLocks noGrp="1"/>
          </p:cNvSpPr>
          <p:nvPr>
            <p:ph type="body" sz="quarter" idx="11"/>
          </p:nvPr>
        </p:nvSpPr>
        <p:spPr/>
        <p:txBody>
          <a:bodyPr/>
          <a:lstStyle/>
          <a:p>
            <a:r>
              <a:rPr lang="en-US"/>
              <a:t>NC Environmental Public Health Tracking Program: </a:t>
            </a:r>
            <a:r>
              <a:rPr lang="en-US">
                <a:hlinkClick r:id="rId3"/>
              </a:rPr>
              <a:t>https://epi.dph.ncdhhs.gov/oee/programs/EnvPubHealthTracking.html</a:t>
            </a:r>
            <a:r>
              <a:rPr lang="en-US"/>
              <a:t> </a:t>
            </a:r>
          </a:p>
        </p:txBody>
      </p:sp>
      <p:pic>
        <p:nvPicPr>
          <p:cNvPr id="7" name="Picture 6">
            <a:extLst>
              <a:ext uri="{FF2B5EF4-FFF2-40B4-BE49-F238E27FC236}">
                <a16:creationId xmlns:a16="http://schemas.microsoft.com/office/drawing/2014/main" id="{D9D1CCC5-ECF8-2E3B-9249-D0394799D972}"/>
              </a:ext>
            </a:extLst>
          </p:cNvPr>
          <p:cNvPicPr>
            <a:picLocks noChangeAspect="1"/>
          </p:cNvPicPr>
          <p:nvPr/>
        </p:nvPicPr>
        <p:blipFill>
          <a:blip r:embed="rId4"/>
          <a:srcRect l="3406" b="32438"/>
          <a:stretch/>
        </p:blipFill>
        <p:spPr>
          <a:xfrm>
            <a:off x="1213168" y="1225868"/>
            <a:ext cx="9765664" cy="3541962"/>
          </a:xfrm>
          <a:prstGeom prst="rect">
            <a:avLst/>
          </a:prstGeom>
        </p:spPr>
      </p:pic>
      <p:pic>
        <p:nvPicPr>
          <p:cNvPr id="9" name="Picture 8">
            <a:extLst>
              <a:ext uri="{FF2B5EF4-FFF2-40B4-BE49-F238E27FC236}">
                <a16:creationId xmlns:a16="http://schemas.microsoft.com/office/drawing/2014/main" id="{ACDD2F7C-16D0-A842-E1EC-238C41DFC868}"/>
              </a:ext>
            </a:extLst>
          </p:cNvPr>
          <p:cNvPicPr>
            <a:picLocks noChangeAspect="1"/>
          </p:cNvPicPr>
          <p:nvPr/>
        </p:nvPicPr>
        <p:blipFill>
          <a:blip r:embed="rId5"/>
          <a:stretch>
            <a:fillRect/>
          </a:stretch>
        </p:blipFill>
        <p:spPr>
          <a:xfrm>
            <a:off x="1120457" y="4655903"/>
            <a:ext cx="9858375" cy="1587205"/>
          </a:xfrm>
          <a:prstGeom prst="rect">
            <a:avLst/>
          </a:prstGeom>
        </p:spPr>
      </p:pic>
    </p:spTree>
    <p:extLst>
      <p:ext uri="{BB962C8B-B14F-4D97-AF65-F5344CB8AC3E}">
        <p14:creationId xmlns:p14="http://schemas.microsoft.com/office/powerpoint/2010/main" val="942227738"/>
      </p:ext>
    </p:extLst>
  </p:cSld>
  <p:clrMapOvr>
    <a:masterClrMapping/>
  </p:clrMapOvr>
</p:sld>
</file>

<file path=ppt/theme/theme1.xml><?xml version="1.0" encoding="utf-8"?>
<a:theme xmlns:a="http://schemas.openxmlformats.org/drawingml/2006/main" name="3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NC Brand PPT 04.23.15">
      <a:dk1>
        <a:sysClr val="windowText" lastClr="000000"/>
      </a:dk1>
      <a:lt1>
        <a:srgbClr val="FFFFFF"/>
      </a:lt1>
      <a:dk2>
        <a:srgbClr val="1F497D"/>
      </a:dk2>
      <a:lt2>
        <a:srgbClr val="EEECE1"/>
      </a:lt2>
      <a:accent1>
        <a:srgbClr val="7F9E3F"/>
      </a:accent1>
      <a:accent2>
        <a:srgbClr val="52849C"/>
      </a:accent2>
      <a:accent3>
        <a:srgbClr val="1F497D"/>
      </a:accent3>
      <a:accent4>
        <a:srgbClr val="71C9C5"/>
      </a:accent4>
      <a:accent5>
        <a:srgbClr val="6D2E75"/>
      </a:accent5>
      <a:accent6>
        <a:srgbClr val="F6D888"/>
      </a:accent6>
      <a:hlink>
        <a:srgbClr val="52849C"/>
      </a:hlink>
      <a:folHlink>
        <a:srgbClr val="52849C"/>
      </a:folHlink>
    </a:clrScheme>
    <a:fontScheme name="TNR/Arial">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823c816-fd57-4bd8-bc83-2b370c55dab6" xsi:nil="true"/>
    <lcf76f155ced4ddcb4097134ff3c332f xmlns="6e474cf0-068d-4299-963b-0b00ec6dad1f">
      <Terms xmlns="http://schemas.microsoft.com/office/infopath/2007/PartnerControls"/>
    </lcf76f155ced4ddcb4097134ff3c332f>
    <Notes xmlns="6e474cf0-068d-4299-963b-0b00ec6dad1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F365648A19ABA43B0D43C59813EBDCC" ma:contentTypeVersion="15" ma:contentTypeDescription="Create a new document." ma:contentTypeScope="" ma:versionID="a7326a064d00f866e40e99010d6649cb">
  <xsd:schema xmlns:xsd="http://www.w3.org/2001/XMLSchema" xmlns:xs="http://www.w3.org/2001/XMLSchema" xmlns:p="http://schemas.microsoft.com/office/2006/metadata/properties" xmlns:ns2="6e474cf0-068d-4299-963b-0b00ec6dad1f" xmlns:ns3="1823c816-fd57-4bd8-bc83-2b370c55dab6" targetNamespace="http://schemas.microsoft.com/office/2006/metadata/properties" ma:root="true" ma:fieldsID="267a62123169c3a8f76468bd2a68b85f" ns2:_="" ns3:_="">
    <xsd:import namespace="6e474cf0-068d-4299-963b-0b00ec6dad1f"/>
    <xsd:import namespace="1823c816-fd57-4bd8-bc83-2b370c55dab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DateTaken" minOccurs="0"/>
                <xsd:element ref="ns2:MediaServiceSearchProperties" minOccurs="0"/>
                <xsd:element ref="ns2:Note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474cf0-068d-4299-963b-0b00ec6dad1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da2157d8-ccc1-4fc8-a2a4-3f8f6553454f"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Notes" ma:index="21" nillable="true" ma:displayName="Notes" ma:format="Dropdown" ma:internalName="Notes">
      <xsd:simpleType>
        <xsd:restriction base="dms:Text">
          <xsd:maxLength value="255"/>
        </xsd:restriction>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823c816-fd57-4bd8-bc83-2b370c55dab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c00318f-8fc1-44af-8180-9ed1c5a5a91b}" ma:internalName="TaxCatchAll" ma:showField="CatchAllData" ma:web="1823c816-fd57-4bd8-bc83-2b370c55dab6">
      <xsd:complexType>
        <xsd:complexContent>
          <xsd:extension base="dms:MultiChoiceLookup">
            <xsd:sequence>
              <xsd:element name="Value" type="dms:Lookup" maxOccurs="unbounded" minOccurs="0" nillable="true"/>
            </xsd:sequence>
          </xsd:extension>
        </xsd:complexContent>
      </xsd:complexType>
    </xsd:element>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31A6CB3-B785-4993-9ACF-C87234E6A558}">
  <ds:schemaRefs>
    <ds:schemaRef ds:uri="1823c816-fd57-4bd8-bc83-2b370c55dab6"/>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6e474cf0-068d-4299-963b-0b00ec6dad1f"/>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5147484B-70A1-41A6-82FD-2E83D8BFC814}">
  <ds:schemaRefs>
    <ds:schemaRef ds:uri="http://schemas.microsoft.com/sharepoint/v3/contenttype/forms"/>
  </ds:schemaRefs>
</ds:datastoreItem>
</file>

<file path=customXml/itemProps3.xml><?xml version="1.0" encoding="utf-8"?>
<ds:datastoreItem xmlns:ds="http://schemas.openxmlformats.org/officeDocument/2006/customXml" ds:itemID="{668EFEEA-2E43-4CC8-B7BB-6C0CBF1DC425}">
  <ds:schemaRefs>
    <ds:schemaRef ds:uri="1823c816-fd57-4bd8-bc83-2b370c55dab6"/>
    <ds:schemaRef ds:uri="6e474cf0-068d-4299-963b-0b00ec6dad1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office theme</Template>
  <TotalTime>1</TotalTime>
  <Words>5643</Words>
  <Application>Microsoft Office PowerPoint</Application>
  <PresentationFormat>Widescreen</PresentationFormat>
  <Paragraphs>453</Paragraphs>
  <Slides>37</Slides>
  <Notes>37</Notes>
  <HiddenSlides>0</HiddenSlides>
  <MMClips>0</MMClips>
  <ScaleCrop>false</ScaleCrop>
  <HeadingPairs>
    <vt:vector size="6" baseType="variant">
      <vt:variant>
        <vt:lpstr>Fonts Used</vt:lpstr>
      </vt:variant>
      <vt:variant>
        <vt:i4>10</vt:i4>
      </vt:variant>
      <vt:variant>
        <vt:lpstr>Theme</vt:lpstr>
      </vt:variant>
      <vt:variant>
        <vt:i4>4</vt:i4>
      </vt:variant>
      <vt:variant>
        <vt:lpstr>Slide Titles</vt:lpstr>
      </vt:variant>
      <vt:variant>
        <vt:i4>37</vt:i4>
      </vt:variant>
    </vt:vector>
  </HeadingPairs>
  <TitlesOfParts>
    <vt:vector size="51" baseType="lpstr">
      <vt:lpstr>Aptos</vt:lpstr>
      <vt:lpstr>Arial</vt:lpstr>
      <vt:lpstr>Calibri</vt:lpstr>
      <vt:lpstr>Calibri Light</vt:lpstr>
      <vt:lpstr>Franklin Gothic Demi Cond</vt:lpstr>
      <vt:lpstr>Franklin Gothic Medium</vt:lpstr>
      <vt:lpstr>Franklin Gothic Medium Cond</vt:lpstr>
      <vt:lpstr>Gotham Bold</vt:lpstr>
      <vt:lpstr>Helvetica</vt:lpstr>
      <vt:lpstr>Symbol</vt:lpstr>
      <vt:lpstr>3_Office Theme</vt:lpstr>
      <vt:lpstr>4_Office Theme</vt:lpstr>
      <vt:lpstr>5_Office Theme</vt:lpstr>
      <vt:lpstr>Office Theme</vt:lpstr>
      <vt:lpstr>PowerPoint Presentation</vt:lpstr>
      <vt:lpstr>Extreme Heat in North Carolina – past and present</vt:lpstr>
      <vt:lpstr>Climate Change Projections for North Carolina</vt:lpstr>
      <vt:lpstr>Extreme heat does not affect all communities equally</vt:lpstr>
      <vt:lpstr>Extreme heat does not affect all communities equally</vt:lpstr>
      <vt:lpstr>Extreme heat does not affect all communities equally</vt:lpstr>
      <vt:lpstr>Extreme heat does not affect all communities equally</vt:lpstr>
      <vt:lpstr>Extreme heat does not affect all communities equally</vt:lpstr>
      <vt:lpstr>An estimate of vulnerability to effects of climate change</vt:lpstr>
      <vt:lpstr>NCDHHS Climate and Health Team</vt:lpstr>
      <vt:lpstr>NCDHHS Climate and Health Team</vt:lpstr>
      <vt:lpstr>Building Resilience Against Climate Effects (BRACE)</vt:lpstr>
      <vt:lpstr>Adaptation Actions:          Implementation &amp; Evaluation </vt:lpstr>
      <vt:lpstr>Extreme heat in North Carolina</vt:lpstr>
      <vt:lpstr>Predicted increases in number of extreme heat days* (high emissions scenario) in 2036-2065</vt:lpstr>
      <vt:lpstr>Extreme heat’s impacts on our health</vt:lpstr>
      <vt:lpstr>Adaptation Action 1: Heat Health Alert System (HHAS)</vt:lpstr>
      <vt:lpstr>Heat Health Alert System</vt:lpstr>
      <vt:lpstr>2024 NCDHHS HHAS expansion and improvements</vt:lpstr>
      <vt:lpstr>2024 NCDHHS HHAS expansion and improvements</vt:lpstr>
      <vt:lpstr>PowerPoint Presentation</vt:lpstr>
      <vt:lpstr>Heat Health Alert Example</vt:lpstr>
      <vt:lpstr>Adaptation Action 2: Heat-related illness (HRI) surveillance system</vt:lpstr>
      <vt:lpstr>Data Source for heat-related illnesses</vt:lpstr>
      <vt:lpstr>HRI Severity Table/Diagnostic Codes</vt:lpstr>
      <vt:lpstr>Updates to Heat-related Illness Surveillance System in 2024</vt:lpstr>
      <vt:lpstr>Emergency department (ED) visits for heat related illness (HRI): ​ May 1–September 30, 2024, NC</vt:lpstr>
      <vt:lpstr>Average weekly rate of HRI ED visits per 100,000 population: May 1–September 30, 2024 </vt:lpstr>
      <vt:lpstr>Average weekly rate of ED visits for HRI, May 1- Sept 30, 2024 compared to historical averages</vt:lpstr>
      <vt:lpstr>New projects and collaborations  for the Climate and Health Program</vt:lpstr>
      <vt:lpstr>Heat training for clinicians</vt:lpstr>
      <vt:lpstr>Hired New Eastern NC Climate Adaptation Coordinator</vt:lpstr>
      <vt:lpstr>Climate Impact Compendium: Story Maps</vt:lpstr>
      <vt:lpstr>Example: Projected Heat Exposure</vt:lpstr>
      <vt:lpstr>Acknowledgements</vt:lpstr>
      <vt:lpstr>Thank you!</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Kothegal, Nikhil P</dc:creator>
  <cp:lastModifiedBy>Kim Dittmann</cp:lastModifiedBy>
  <cp:revision>2</cp:revision>
  <dcterms:created xsi:type="dcterms:W3CDTF">2013-07-15T20:26:40Z</dcterms:created>
  <dcterms:modified xsi:type="dcterms:W3CDTF">2025-03-19T18:03:05Z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0x0101006F365648A19ABA43B0D43C59813EBDCC</vt:lpwstr>
  </property>
  <property fmtid="{D5CDD505-2E9C-101B-9397-08002B2CF9AE}" pid="3" name="MediaServiceImageTags">
    <vt:lpwstr/>
  </property>
</Properties>
</file>