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1" r:id="rId2"/>
  </p:sldIdLst>
  <p:sldSz cx="37463413" cy="2106771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C93CA1E-70BF-116A-9E3B-E83D71C3596E}" name="Cox, Mary Beth" initials="MC" userId="S::MaryBeth.Cox@dhhs.nc.gov::dab48a53-bccf-46a2-b48e-b80755c1958c" providerId="AD"/>
  <p188:author id="{B588252F-4DF9-D808-3547-03E6593C9265}" name="Eisler, Riley" initials="RE" userId="S::riley.eisler@dhhs.nc.gov::b63c16d2-77d4-43a2-92e1-218c6df4ec77" providerId="AD"/>
  <p188:author id="{FDBC098E-25D1-D8AA-DDA4-FE858C552166}" name="Allgood, April L" initials="AA" userId="S::april.allgood@dhhs.nc.gov::5943ca9c-f425-4332-8916-047314c4d0d9" providerId="AD"/>
  <p188:author id="{8DD358CD-3629-D10A-C34E-D74D184F48F7}" name="Davis, Taylor P" initials="DT" userId="S::taylor.davis@dhhs.nc.gov::3351ae14-f59d-42f2-b13a-033e7044b1b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2B93"/>
    <a:srgbClr val="000000"/>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901" autoAdjust="0"/>
    <p:restoredTop sz="94384" autoAdjust="0"/>
  </p:normalViewPr>
  <p:slideViewPr>
    <p:cSldViewPr snapToGrid="0">
      <p:cViewPr varScale="1">
        <p:scale>
          <a:sx n="34" d="100"/>
          <a:sy n="34" d="100"/>
        </p:scale>
        <p:origin x="1362"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8052112387971455"/>
          <c:y val="9.3017996541950143E-2"/>
          <c:w val="0.39245923444756198"/>
          <c:h val="0.87942507275770554"/>
        </c:manualLayout>
      </c:layout>
      <c:barChart>
        <c:barDir val="bar"/>
        <c:grouping val="clustered"/>
        <c:varyColors val="0"/>
        <c:ser>
          <c:idx val="0"/>
          <c:order val="0"/>
          <c:tx>
            <c:strRef>
              <c:f>Sheet1!$B$1</c:f>
              <c:strCache>
                <c:ptCount val="1"/>
                <c:pt idx="0">
                  <c:v>Total (%)</c:v>
                </c:pt>
              </c:strCache>
            </c:strRef>
          </c:tx>
          <c:spPr>
            <a:solidFill>
              <a:srgbClr val="30889C"/>
            </a:solidFill>
            <a:ln>
              <a:noFill/>
            </a:ln>
            <a:effectLst/>
          </c:spPr>
          <c:invertIfNegative val="0"/>
          <c:dLbls>
            <c:dLbl>
              <c:idx val="4"/>
              <c:layout>
                <c:manualLayout>
                  <c:x val="-4.7911278703535863E-2"/>
                  <c:y val="-3.1179829561506418E-4"/>
                </c:manualLayout>
              </c:layout>
              <c:tx>
                <c:rich>
                  <a:bodyPr/>
                  <a:lstStyle/>
                  <a:p>
                    <a:fld id="{B3BE9893-BD1D-4BE4-9B31-02AAD7EE9140}" type="VALUE">
                      <a:rPr lang="en-US" sz="1200"/>
                      <a:pPr/>
                      <a:t>[VALUE]</a:t>
                    </a:fld>
                    <a:endParaRPr lang="en-US"/>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F981-4C44-9A87-E0558CF6D64D}"/>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 current mental health diagnosis</c:v>
                </c:pt>
                <c:pt idx="1">
                  <c:v>a previous overdose</c:v>
                </c:pt>
                <c:pt idx="2">
                  <c:v>ever been treated for substance use disorder</c:v>
                </c:pt>
                <c:pt idx="3">
                  <c:v>recently been released from an institution^</c:v>
                </c:pt>
                <c:pt idx="4">
                  <c:v>currently been treated for pain</c:v>
                </c:pt>
              </c:strCache>
            </c:strRef>
          </c:cat>
          <c:val>
            <c:numRef>
              <c:f>Sheet1!$B$2:$B$6</c:f>
              <c:numCache>
                <c:formatCode>0.0%</c:formatCode>
                <c:ptCount val="5"/>
                <c:pt idx="0">
                  <c:v>0.22919270182454388</c:v>
                </c:pt>
                <c:pt idx="1">
                  <c:v>0.15196200949762559</c:v>
                </c:pt>
                <c:pt idx="2">
                  <c:v>7.5481129717570608E-2</c:v>
                </c:pt>
                <c:pt idx="3">
                  <c:v>6.2484378905273683E-2</c:v>
                </c:pt>
                <c:pt idx="4">
                  <c:v>2.6243439140214944E-2</c:v>
                </c:pt>
              </c:numCache>
            </c:numRef>
          </c:val>
          <c:extLst>
            <c:ext xmlns:c16="http://schemas.microsoft.com/office/drawing/2014/chart" uri="{C3380CC4-5D6E-409C-BE32-E72D297353CC}">
              <c16:uniqueId val="{00000001-F981-4C44-9A87-E0558CF6D64D}"/>
            </c:ext>
          </c:extLst>
        </c:ser>
        <c:dLbls>
          <c:showLegendKey val="0"/>
          <c:showVal val="0"/>
          <c:showCatName val="0"/>
          <c:showSerName val="0"/>
          <c:showPercent val="0"/>
          <c:showBubbleSize val="0"/>
        </c:dLbls>
        <c:gapWidth val="48"/>
        <c:axId val="1038427880"/>
        <c:axId val="1038431488"/>
      </c:barChart>
      <c:catAx>
        <c:axId val="103842788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j-lt"/>
                <a:ea typeface="+mn-ea"/>
                <a:cs typeface="Calibri" panose="020F0502020204030204" pitchFamily="34" charset="0"/>
              </a:defRPr>
            </a:pPr>
            <a:endParaRPr lang="en-US"/>
          </a:p>
        </c:txPr>
        <c:crossAx val="1038431488"/>
        <c:crosses val="autoZero"/>
        <c:auto val="1"/>
        <c:lblAlgn val="ctr"/>
        <c:lblOffset val="100"/>
        <c:noMultiLvlLbl val="0"/>
      </c:catAx>
      <c:valAx>
        <c:axId val="1038431488"/>
        <c:scaling>
          <c:orientation val="minMax"/>
        </c:scaling>
        <c:delete val="1"/>
        <c:axPos val="t"/>
        <c:title>
          <c:tx>
            <c:rich>
              <a:bodyPr rot="0" spcFirstLastPara="1" vertOverflow="ellipsis" vert="horz" wrap="square" anchor="ctr" anchorCtr="0"/>
              <a:lstStyle/>
              <a:p>
                <a:pPr>
                  <a:defRPr sz="1600" b="1" i="0" u="none" strike="noStrike" kern="1200" baseline="0">
                    <a:solidFill>
                      <a:schemeClr val="tx1"/>
                    </a:solidFill>
                    <a:latin typeface="Calibri" panose="020F0502020204030204" pitchFamily="34" charset="0"/>
                    <a:ea typeface="+mn-ea"/>
                    <a:cs typeface="Calibri" panose="020F0502020204030204" pitchFamily="34" charset="0"/>
                  </a:defRPr>
                </a:pPr>
                <a:r>
                  <a:rPr lang="en-US" sz="2000" b="1">
                    <a:solidFill>
                      <a:schemeClr val="tx1"/>
                    </a:solidFill>
                    <a:latin typeface="+mj-lt"/>
                    <a:cs typeface="Calibri" panose="020F0502020204030204" pitchFamily="34" charset="0"/>
                  </a:rPr>
                  <a:t>Among 2022 overdoses, percent</a:t>
                </a:r>
                <a:r>
                  <a:rPr lang="en-US" sz="2000" b="1" baseline="0">
                    <a:solidFill>
                      <a:schemeClr val="tx1"/>
                    </a:solidFill>
                    <a:latin typeface="+mj-lt"/>
                    <a:cs typeface="Calibri" panose="020F0502020204030204" pitchFamily="34" charset="0"/>
                  </a:rPr>
                  <a:t> of decedents who had…</a:t>
                </a:r>
                <a:endParaRPr lang="en-US" sz="2000" b="1">
                  <a:solidFill>
                    <a:schemeClr val="tx1"/>
                  </a:solidFill>
                  <a:latin typeface="+mj-lt"/>
                  <a:cs typeface="Calibri" panose="020F0502020204030204" pitchFamily="34" charset="0"/>
                </a:endParaRPr>
              </a:p>
            </c:rich>
          </c:tx>
          <c:layout>
            <c:manualLayout>
              <c:xMode val="edge"/>
              <c:yMode val="edge"/>
              <c:x val="0.10674911260832305"/>
              <c:y val="1.1481898400166743E-2"/>
            </c:manualLayout>
          </c:layout>
          <c:overlay val="0"/>
          <c:spPr>
            <a:noFill/>
            <a:ln>
              <a:noFill/>
            </a:ln>
            <a:effectLst/>
          </c:spPr>
          <c:txPr>
            <a:bodyPr rot="0" spcFirstLastPara="1" vertOverflow="ellipsis" vert="horz" wrap="square" anchor="ctr" anchorCtr="0"/>
            <a:lstStyle/>
            <a:p>
              <a:pPr>
                <a:defRPr sz="1600" b="1" i="0" u="none" strike="noStrike" kern="1200" baseline="0">
                  <a:solidFill>
                    <a:schemeClr val="tx1"/>
                  </a:solidFill>
                  <a:latin typeface="Calibri" panose="020F0502020204030204" pitchFamily="34" charset="0"/>
                  <a:ea typeface="+mn-ea"/>
                  <a:cs typeface="Calibri" panose="020F0502020204030204" pitchFamily="34" charset="0"/>
                </a:defRPr>
              </a:pPr>
              <a:endParaRPr lang="en-US"/>
            </a:p>
          </c:txPr>
        </c:title>
        <c:numFmt formatCode="0.0%" sourceLinked="1"/>
        <c:majorTickMark val="out"/>
        <c:minorTickMark val="none"/>
        <c:tickLblPos val="nextTo"/>
        <c:crossAx val="10384278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
          <c:y val="4.7559064192232176E-3"/>
          <c:w val="0.9821729206281512"/>
          <c:h val="0.90959624536849037"/>
        </c:manualLayout>
      </c:layout>
      <c:lineChart>
        <c:grouping val="standard"/>
        <c:varyColors val="0"/>
        <c:ser>
          <c:idx val="0"/>
          <c:order val="0"/>
          <c:tx>
            <c:strRef>
              <c:f>Sheet1!$A$2</c:f>
              <c:strCache>
                <c:ptCount val="1"/>
                <c:pt idx="0">
                  <c:v>Injection</c:v>
                </c:pt>
              </c:strCache>
            </c:strRef>
          </c:tx>
          <c:spPr>
            <a:ln w="28575" cap="rnd">
              <a:solidFill>
                <a:srgbClr val="7F9E3F"/>
              </a:solidFill>
              <a:round/>
            </a:ln>
            <a:effectLst/>
          </c:spPr>
          <c:marker>
            <c:symbol val="circle"/>
            <c:size val="5"/>
            <c:spPr>
              <a:solidFill>
                <a:schemeClr val="accent1"/>
              </a:solidFill>
              <a:ln w="9525">
                <a:solidFill>
                  <a:schemeClr val="accent1"/>
                </a:solidFill>
              </a:ln>
              <a:effectLst/>
            </c:spPr>
          </c:marker>
          <c:dLbls>
            <c:dLbl>
              <c:idx val="0"/>
              <c:layout>
                <c:manualLayout>
                  <c:x val="-0.2358036407821813"/>
                  <c:y val="-1.0018872162938428E-2"/>
                </c:manualLayout>
              </c:layout>
              <c:tx>
                <c:rich>
                  <a:bodyPr rot="0" spcFirstLastPara="1" vertOverflow="ellipsis" vert="horz" wrap="square" lIns="38100" tIns="19050" rIns="38100" bIns="19050" anchor="ctr" anchorCtr="1">
                    <a:spAutoFit/>
                  </a:bodyPr>
                  <a:lstStyle/>
                  <a:p>
                    <a:pPr>
                      <a:defRPr sz="1800" b="0" i="0" u="none" strike="noStrike" kern="1200" baseline="0">
                        <a:solidFill>
                          <a:srgbClr val="7F9E3F"/>
                        </a:solidFill>
                        <a:latin typeface="+mj-lt"/>
                        <a:ea typeface="+mn-ea"/>
                        <a:cs typeface="+mn-cs"/>
                      </a:defRPr>
                    </a:pPr>
                    <a:fld id="{0B760891-9A20-4B64-96C5-B798F734C6F0}" type="SERIESNAME">
                      <a:rPr lang="en-US" sz="1800" b="1" smtClean="0">
                        <a:solidFill>
                          <a:srgbClr val="7F9E3F"/>
                        </a:solidFill>
                        <a:latin typeface="+mj-lt"/>
                      </a:rPr>
                      <a:pPr>
                        <a:defRPr sz="1800" b="0" i="0" u="none" strike="noStrike" kern="1200" baseline="0">
                          <a:solidFill>
                            <a:srgbClr val="7F9E3F"/>
                          </a:solidFill>
                          <a:latin typeface="+mj-lt"/>
                          <a:ea typeface="+mn-ea"/>
                          <a:cs typeface="+mn-cs"/>
                        </a:defRPr>
                      </a:pPr>
                      <a:t>[SERIES NAME]</a:t>
                    </a:fld>
                    <a:r>
                      <a:rPr lang="en-US" sz="1800" b="1" baseline="0">
                        <a:solidFill>
                          <a:srgbClr val="7F9E3F"/>
                        </a:solidFill>
                        <a:latin typeface="+mj-lt"/>
                      </a:rPr>
                      <a:t>, </a:t>
                    </a:r>
                    <a:fld id="{CA15C040-F489-4EC4-9FB6-106FB54990F2}" type="VALUE">
                      <a:rPr lang="en-US" sz="1800" b="1" baseline="0" smtClean="0">
                        <a:solidFill>
                          <a:srgbClr val="7F9E3F"/>
                        </a:solidFill>
                        <a:latin typeface="+mj-lt"/>
                      </a:rPr>
                      <a:pPr>
                        <a:defRPr sz="1800" b="0" i="0" u="none" strike="noStrike" kern="1200" baseline="0">
                          <a:solidFill>
                            <a:srgbClr val="7F9E3F"/>
                          </a:solidFill>
                          <a:latin typeface="+mj-lt"/>
                          <a:ea typeface="+mn-ea"/>
                          <a:cs typeface="+mn-cs"/>
                        </a:defRPr>
                      </a:pPr>
                      <a:t>[VALUE]</a:t>
                    </a:fld>
                    <a:endParaRPr lang="en-US" sz="1800" b="1" baseline="0">
                      <a:solidFill>
                        <a:srgbClr val="7F9E3F"/>
                      </a:solidFill>
                      <a:latin typeface="+mj-lt"/>
                    </a:endParaRPr>
                  </a:p>
                </c:rich>
              </c:tx>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rgbClr val="7F9E3F"/>
                      </a:solidFill>
                      <a:latin typeface="+mj-lt"/>
                      <a:ea typeface="+mn-ea"/>
                      <a:cs typeface="+mn-cs"/>
                    </a:defRPr>
                  </a:pPr>
                  <a:endParaRPr lang="en-US"/>
                </a:p>
              </c:txPr>
              <c:dLblPos val="r"/>
              <c:showLegendKey val="0"/>
              <c:showVal val="1"/>
              <c:showCatName val="0"/>
              <c:showSerName val="1"/>
              <c:showPercent val="0"/>
              <c:showBubbleSize val="0"/>
              <c:extLst>
                <c:ext xmlns:c15="http://schemas.microsoft.com/office/drawing/2012/chart" uri="{CE6537A1-D6FC-4f65-9D91-7224C49458BB}">
                  <c15:layout>
                    <c:manualLayout>
                      <c:w val="0.24309653688884672"/>
                      <c:h val="9.3826737805918284E-2"/>
                    </c:manualLayout>
                  </c15:layout>
                  <c15:dlblFieldTable/>
                  <c15:showDataLabelsRange val="1"/>
                </c:ext>
                <c:ext xmlns:c16="http://schemas.microsoft.com/office/drawing/2014/chart" uri="{C3380CC4-5D6E-409C-BE32-E72D297353CC}">
                  <c16:uniqueId val="{00000000-6413-440D-A0AE-E2EC80DCBF7E}"/>
                </c:ext>
              </c:extLst>
            </c:dLbl>
            <c:dLbl>
              <c:idx val="1"/>
              <c:tx>
                <c:rich>
                  <a:bodyPr rot="0" spcFirstLastPara="1" vertOverflow="ellipsis" vert="horz" wrap="square" lIns="38100" tIns="19050" rIns="38100" bIns="19050" anchor="ctr" anchorCtr="1">
                    <a:spAutoFit/>
                  </a:bodyPr>
                  <a:lstStyle/>
                  <a:p>
                    <a:pPr>
                      <a:defRPr lang="en-US" sz="1800" b="1" i="0" u="none" strike="noStrike" kern="1200" baseline="0" smtClean="0">
                        <a:solidFill>
                          <a:srgbClr val="7F9E3F"/>
                        </a:solidFill>
                        <a:latin typeface="+mj-lt"/>
                        <a:ea typeface="+mn-ea"/>
                        <a:cs typeface="+mn-cs"/>
                      </a:defRPr>
                    </a:pPr>
                    <a:fld id="{F06CBB51-B76C-484C-A89F-80B79F0CBEDE}" type="VALUE">
                      <a:rPr lang="en-US" sz="1800" b="1" i="0" u="none" strike="noStrike" kern="1200" baseline="0" smtClean="0">
                        <a:solidFill>
                          <a:srgbClr val="7F9E3F"/>
                        </a:solidFill>
                        <a:latin typeface="+mj-lt"/>
                        <a:ea typeface="+mn-ea"/>
                        <a:cs typeface="+mn-cs"/>
                      </a:rPr>
                      <a:pPr>
                        <a:defRPr lang="en-US" sz="1800" b="1" i="0" u="none" strike="noStrike" kern="1200" baseline="0" smtClean="0">
                          <a:solidFill>
                            <a:srgbClr val="7F9E3F"/>
                          </a:solidFill>
                          <a:latin typeface="+mj-lt"/>
                          <a:ea typeface="+mn-ea"/>
                          <a:cs typeface="+mn-cs"/>
                        </a:defRPr>
                      </a:pPr>
                      <a:t>[VALUE]</a:t>
                    </a:fld>
                    <a:endParaRPr lang="en-US"/>
                  </a:p>
                </c:rich>
              </c:tx>
              <c:spPr>
                <a:noFill/>
                <a:ln>
                  <a:noFill/>
                </a:ln>
                <a:effectLst/>
              </c:spPr>
              <c:txPr>
                <a:bodyPr rot="0" spcFirstLastPara="1" vertOverflow="ellipsis" vert="horz" wrap="square" lIns="38100" tIns="19050" rIns="38100" bIns="19050" anchor="ctr" anchorCtr="1">
                  <a:spAutoFit/>
                </a:bodyPr>
                <a:lstStyle/>
                <a:p>
                  <a:pPr>
                    <a:defRPr lang="en-US" sz="1800" b="1" i="0" u="none" strike="noStrike" kern="1200" baseline="0" smtClean="0">
                      <a:solidFill>
                        <a:srgbClr val="7F9E3F"/>
                      </a:solidFill>
                      <a:latin typeface="+mj-lt"/>
                      <a:ea typeface="+mn-ea"/>
                      <a:cs typeface="+mn-cs"/>
                    </a:defRPr>
                  </a:pPr>
                  <a:endParaRPr lang="en-US"/>
                </a:p>
              </c:txPr>
              <c:dLblPos val="r"/>
              <c:showLegendKey val="0"/>
              <c:showVal val="1"/>
              <c:showCatName val="0"/>
              <c:showSerName val="1"/>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6413-440D-A0AE-E2EC80DCBF7E}"/>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j-lt"/>
                    <a:ea typeface="+mn-ea"/>
                    <a:cs typeface="+mn-cs"/>
                  </a:defRPr>
                </a:pPr>
                <a:endParaRPr lang="en-US"/>
              </a:p>
            </c:txPr>
            <c:dLblPos val="l"/>
            <c:showLegendKey val="0"/>
            <c:showVal val="1"/>
            <c:showCatName val="0"/>
            <c:showSerName val="1"/>
            <c:showPercent val="0"/>
            <c:showBubbleSize val="0"/>
            <c:showLeaderLines val="0"/>
            <c:extLst>
              <c:ext xmlns:c15="http://schemas.microsoft.com/office/drawing/2012/chart" uri="{CE6537A1-D6FC-4f65-9D91-7224C49458BB}">
                <c15:showDataLabelsRange val="1"/>
                <c15:showLeaderLines val="0"/>
              </c:ext>
            </c:extLst>
          </c:dLbls>
          <c:cat>
            <c:strRef>
              <c:f>Sheet1!$B$1:$E$1</c:f>
              <c:strCache>
                <c:ptCount val="2"/>
                <c:pt idx="0">
                  <c:v>2018</c:v>
                </c:pt>
                <c:pt idx="1">
                  <c:v>2022</c:v>
                </c:pt>
              </c:strCache>
              <c:extLst/>
            </c:strRef>
          </c:cat>
          <c:val>
            <c:numRef>
              <c:f>Sheet1!$B$2:$E$2</c:f>
              <c:numCache>
                <c:formatCode>0%</c:formatCode>
                <c:ptCount val="2"/>
                <c:pt idx="0">
                  <c:v>0.35744883388862447</c:v>
                </c:pt>
                <c:pt idx="1">
                  <c:v>0.20019579050416056</c:v>
                </c:pt>
              </c:numCache>
              <c:extLst/>
            </c:numRef>
          </c:val>
          <c:smooth val="0"/>
          <c:extLst>
            <c:ext xmlns:c15="http://schemas.microsoft.com/office/drawing/2012/chart" uri="{02D57815-91ED-43cb-92C2-25804820EDAC}">
              <c15:datalabelsRange>
                <c15:f>Sheet1!$D$2:$E$2</c15:f>
                <c15:dlblRangeCache>
                  <c:ptCount val="2"/>
                  <c:pt idx="0">
                    <c:v>36%</c:v>
                  </c:pt>
                  <c:pt idx="1">
                    <c:v>20%</c:v>
                  </c:pt>
                </c15:dlblRangeCache>
              </c15:datalabelsRange>
            </c:ext>
            <c:ext xmlns:c16="http://schemas.microsoft.com/office/drawing/2014/chart" uri="{C3380CC4-5D6E-409C-BE32-E72D297353CC}">
              <c16:uniqueId val="{00000002-6413-440D-A0AE-E2EC80DCBF7E}"/>
            </c:ext>
          </c:extLst>
        </c:ser>
        <c:ser>
          <c:idx val="1"/>
          <c:order val="1"/>
          <c:tx>
            <c:strRef>
              <c:f>Sheet1!$A$3</c:f>
              <c:strCache>
                <c:ptCount val="1"/>
                <c:pt idx="0">
                  <c:v>Smoking</c:v>
                </c:pt>
              </c:strCache>
            </c:strRef>
          </c:tx>
          <c:spPr>
            <a:ln w="28575" cap="rnd">
              <a:solidFill>
                <a:srgbClr val="52849C"/>
              </a:solidFill>
              <a:round/>
            </a:ln>
            <a:effectLst/>
          </c:spPr>
          <c:marker>
            <c:symbol val="circle"/>
            <c:size val="5"/>
            <c:spPr>
              <a:solidFill>
                <a:schemeClr val="accent2"/>
              </a:solidFill>
              <a:ln w="9525">
                <a:solidFill>
                  <a:schemeClr val="accent2"/>
                </a:solidFill>
              </a:ln>
              <a:effectLst/>
            </c:spPr>
          </c:marker>
          <c:dLbls>
            <c:dLbl>
              <c:idx val="0"/>
              <c:layout>
                <c:manualLayout>
                  <c:x val="-0.20654508912848535"/>
                  <c:y val="-1.2704558395552325E-2"/>
                </c:manualLayout>
              </c:layout>
              <c:tx>
                <c:rich>
                  <a:bodyPr/>
                  <a:lstStyle/>
                  <a:p>
                    <a:fld id="{BB31F360-96D1-4C0E-80A3-98B84593E1A0}" type="SERIESNAME">
                      <a:rPr lang="en-US"/>
                      <a:pPr/>
                      <a:t>[SERIES NAME]</a:t>
                    </a:fld>
                    <a:r>
                      <a:rPr lang="en-US" baseline="0"/>
                      <a:t>, </a:t>
                    </a:r>
                    <a:fld id="{CA04BD95-44F8-48D8-95E4-EDD836443CC4}" type="VALUE">
                      <a:rPr lang="en-US" baseline="0"/>
                      <a:pPr/>
                      <a:t>[VALUE]</a:t>
                    </a:fld>
                    <a:endParaRPr lang="en-US" baseline="0"/>
                  </a:p>
                </c:rich>
              </c:tx>
              <c:dLblPos val="r"/>
              <c:showLegendKey val="0"/>
              <c:showVal val="1"/>
              <c:showCatName val="0"/>
              <c:showSerName val="1"/>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6413-440D-A0AE-E2EC80DCBF7E}"/>
                </c:ext>
              </c:extLst>
            </c:dLbl>
            <c:dLbl>
              <c:idx val="1"/>
              <c:tx>
                <c:rich>
                  <a:bodyPr/>
                  <a:lstStyle/>
                  <a:p>
                    <a:fld id="{02DA1791-D8E8-4C23-ADAE-C05E98B8B587}"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4-6413-440D-A0AE-E2EC80DCBF7E}"/>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rgbClr val="52849C"/>
                    </a:solidFill>
                    <a:latin typeface="+mj-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Sheet1!$B$1:$E$1</c:f>
              <c:strCache>
                <c:ptCount val="2"/>
                <c:pt idx="0">
                  <c:v>2018</c:v>
                </c:pt>
                <c:pt idx="1">
                  <c:v>2022</c:v>
                </c:pt>
              </c:strCache>
              <c:extLst/>
            </c:strRef>
          </c:cat>
          <c:val>
            <c:numRef>
              <c:f>Sheet1!$B$3:$E$3</c:f>
              <c:numCache>
                <c:formatCode>0%</c:formatCode>
                <c:ptCount val="2"/>
                <c:pt idx="0">
                  <c:v>3.4269395525940029E-2</c:v>
                </c:pt>
                <c:pt idx="1">
                  <c:v>0.14072442486539402</c:v>
                </c:pt>
              </c:numCache>
              <c:extLst/>
            </c:numRef>
          </c:val>
          <c:smooth val="0"/>
          <c:extLst>
            <c:ext xmlns:c15="http://schemas.microsoft.com/office/drawing/2012/chart" uri="{02D57815-91ED-43cb-92C2-25804820EDAC}">
              <c15:datalabelsRange>
                <c15:f>Sheet1!$D$3:$E$3</c15:f>
                <c15:dlblRangeCache>
                  <c:ptCount val="2"/>
                  <c:pt idx="0">
                    <c:v>3%</c:v>
                  </c:pt>
                  <c:pt idx="1">
                    <c:v>14%</c:v>
                  </c:pt>
                </c15:dlblRangeCache>
              </c15:datalabelsRange>
            </c:ext>
            <c:ext xmlns:c16="http://schemas.microsoft.com/office/drawing/2014/chart" uri="{C3380CC4-5D6E-409C-BE32-E72D297353CC}">
              <c16:uniqueId val="{00000005-6413-440D-A0AE-E2EC80DCBF7E}"/>
            </c:ext>
          </c:extLst>
        </c:ser>
        <c:ser>
          <c:idx val="2"/>
          <c:order val="2"/>
          <c:tx>
            <c:strRef>
              <c:f>Sheet1!$A$4</c:f>
              <c:strCache>
                <c:ptCount val="1"/>
                <c:pt idx="0">
                  <c:v>Snorting</c:v>
                </c:pt>
              </c:strCache>
            </c:strRef>
          </c:tx>
          <c:spPr>
            <a:ln w="28575" cap="rnd">
              <a:solidFill>
                <a:srgbClr val="1F497D"/>
              </a:solidFill>
              <a:round/>
            </a:ln>
            <a:effectLst/>
          </c:spPr>
          <c:marker>
            <c:symbol val="circle"/>
            <c:size val="5"/>
            <c:spPr>
              <a:solidFill>
                <a:schemeClr val="accent3"/>
              </a:solidFill>
              <a:ln w="9525">
                <a:solidFill>
                  <a:schemeClr val="accent3"/>
                </a:solidFill>
              </a:ln>
              <a:effectLst/>
            </c:spPr>
          </c:marker>
          <c:dLbls>
            <c:dLbl>
              <c:idx val="0"/>
              <c:layout>
                <c:manualLayout>
                  <c:x val="-0.20331131854997395"/>
                  <c:y val="-7.6227350373313943E-3"/>
                </c:manualLayout>
              </c:layout>
              <c:tx>
                <c:rich>
                  <a:bodyPr/>
                  <a:lstStyle/>
                  <a:p>
                    <a:fld id="{4BBBEC30-3854-4774-BD70-02E8336AFD30}" type="SERIESNAME">
                      <a:rPr lang="en-US" b="1" dirty="0">
                        <a:solidFill>
                          <a:srgbClr val="1F497D"/>
                        </a:solidFill>
                      </a:rPr>
                      <a:pPr/>
                      <a:t>[SERIES NAME]</a:t>
                    </a:fld>
                    <a:r>
                      <a:rPr lang="en-US" b="1" baseline="0">
                        <a:solidFill>
                          <a:srgbClr val="1F497D"/>
                        </a:solidFill>
                      </a:rPr>
                      <a:t>, </a:t>
                    </a:r>
                    <a:fld id="{759652D7-B1BC-4E7C-9B47-1510A2791C6B}" type="VALUE">
                      <a:rPr lang="en-US" b="1" baseline="0" dirty="0">
                        <a:solidFill>
                          <a:srgbClr val="1F497D"/>
                        </a:solidFill>
                      </a:rPr>
                      <a:pPr/>
                      <a:t>[VALUE]</a:t>
                    </a:fld>
                    <a:endParaRPr lang="en-US" b="1" baseline="0">
                      <a:solidFill>
                        <a:srgbClr val="1F497D"/>
                      </a:solidFill>
                    </a:endParaRPr>
                  </a:p>
                </c:rich>
              </c:tx>
              <c:dLblPos val="r"/>
              <c:showLegendKey val="0"/>
              <c:showVal val="1"/>
              <c:showCatName val="0"/>
              <c:showSerName val="1"/>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6-6413-440D-A0AE-E2EC80DCBF7E}"/>
                </c:ext>
              </c:extLst>
            </c:dLbl>
            <c:dLbl>
              <c:idx val="1"/>
              <c:layout>
                <c:manualLayout>
                  <c:x val="-3.241287158517956E-3"/>
                  <c:y val="-3.005661648881525E-2"/>
                </c:manualLayout>
              </c:layout>
              <c:tx>
                <c:rich>
                  <a:bodyPr/>
                  <a:lstStyle/>
                  <a:p>
                    <a:fld id="{7549A6FC-E625-46E6-A752-6A33127BEF43}"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7-6413-440D-A0AE-E2EC80DCBF7E}"/>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rgbClr val="1F497D"/>
                    </a:solidFill>
                    <a:latin typeface="+mj-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0"/>
              </c:ext>
            </c:extLst>
          </c:dLbls>
          <c:cat>
            <c:strRef>
              <c:f>Sheet1!$B$1:$E$1</c:f>
              <c:strCache>
                <c:ptCount val="2"/>
                <c:pt idx="0">
                  <c:v>2018</c:v>
                </c:pt>
                <c:pt idx="1">
                  <c:v>2022</c:v>
                </c:pt>
              </c:strCache>
              <c:extLst/>
            </c:strRef>
          </c:cat>
          <c:val>
            <c:numRef>
              <c:f>Sheet1!$B$4:$E$4</c:f>
              <c:numCache>
                <c:formatCode>0%</c:formatCode>
                <c:ptCount val="2"/>
                <c:pt idx="0">
                  <c:v>6.1399333650642554E-2</c:v>
                </c:pt>
                <c:pt idx="1">
                  <c:v>0.15320606950562898</c:v>
                </c:pt>
              </c:numCache>
              <c:extLst/>
            </c:numRef>
          </c:val>
          <c:smooth val="0"/>
          <c:extLst>
            <c:ext xmlns:c15="http://schemas.microsoft.com/office/drawing/2012/chart" uri="{02D57815-91ED-43cb-92C2-25804820EDAC}">
              <c15:datalabelsRange>
                <c15:f>Sheet1!$D$4:$E$4</c15:f>
                <c15:dlblRangeCache>
                  <c:ptCount val="2"/>
                  <c:pt idx="0">
                    <c:v>6%</c:v>
                  </c:pt>
                  <c:pt idx="1">
                    <c:v>15%</c:v>
                  </c:pt>
                </c15:dlblRangeCache>
              </c15:datalabelsRange>
            </c:ext>
            <c:ext xmlns:c16="http://schemas.microsoft.com/office/drawing/2014/chart" uri="{C3380CC4-5D6E-409C-BE32-E72D297353CC}">
              <c16:uniqueId val="{00000008-6413-440D-A0AE-E2EC80DCBF7E}"/>
            </c:ext>
          </c:extLst>
        </c:ser>
        <c:ser>
          <c:idx val="3"/>
          <c:order val="3"/>
          <c:tx>
            <c:strRef>
              <c:f>Sheet1!$A$5</c:f>
              <c:strCache>
                <c:ptCount val="1"/>
                <c:pt idx="0">
                  <c:v>Ingestion</c:v>
                </c:pt>
              </c:strCache>
            </c:strRef>
          </c:tx>
          <c:spPr>
            <a:ln w="28575" cap="rnd">
              <a:solidFill>
                <a:srgbClr val="71C9C5"/>
              </a:solidFill>
              <a:round/>
            </a:ln>
            <a:effectLst/>
          </c:spPr>
          <c:marker>
            <c:symbol val="circle"/>
            <c:size val="5"/>
            <c:spPr>
              <a:solidFill>
                <a:schemeClr val="accent4"/>
              </a:solidFill>
              <a:ln w="9525">
                <a:solidFill>
                  <a:schemeClr val="accent4"/>
                </a:solidFill>
              </a:ln>
              <a:effectLst/>
            </c:spPr>
          </c:marker>
          <c:dLbls>
            <c:dLbl>
              <c:idx val="0"/>
              <c:tx>
                <c:rich>
                  <a:bodyPr/>
                  <a:lstStyle/>
                  <a:p>
                    <a:fld id="{3910933D-D0FD-49FE-8B79-3007EEDB5221}" type="SERIESNAME">
                      <a:rPr lang="en-US"/>
                      <a:pPr/>
                      <a:t>[SERIES NAME]</a:t>
                    </a:fld>
                    <a:r>
                      <a:rPr lang="en-US" baseline="0"/>
                      <a:t>, </a:t>
                    </a:r>
                    <a:fld id="{90462F77-8F73-4A7F-A7AF-ACEA4CB74765}" type="VALUE">
                      <a:rPr lang="en-US" baseline="0"/>
                      <a:pPr/>
                      <a:t>[VALUE]</a:t>
                    </a:fld>
                    <a:endParaRPr lang="en-US" baseline="0"/>
                  </a:p>
                </c:rich>
              </c:tx>
              <c:dLblPos val="l"/>
              <c:showLegendKey val="0"/>
              <c:showVal val="1"/>
              <c:showCatName val="0"/>
              <c:showSerName val="1"/>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6413-440D-A0AE-E2EC80DCBF7E}"/>
                </c:ext>
              </c:extLst>
            </c:dLbl>
            <c:dLbl>
              <c:idx val="1"/>
              <c:tx>
                <c:rich>
                  <a:bodyPr/>
                  <a:lstStyle/>
                  <a:p>
                    <a:fld id="{17627A4B-35B9-4A36-8DDE-F0CD7BB5C29B}"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A-6413-440D-A0AE-E2EC80DCBF7E}"/>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rgbClr val="71C9C5"/>
                    </a:solidFill>
                    <a:latin typeface="+mj-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cat>
            <c:strRef>
              <c:f>Sheet1!$B$1:$E$1</c:f>
              <c:strCache>
                <c:ptCount val="2"/>
                <c:pt idx="0">
                  <c:v>2018</c:v>
                </c:pt>
                <c:pt idx="1">
                  <c:v>2022</c:v>
                </c:pt>
              </c:strCache>
              <c:extLst/>
            </c:strRef>
          </c:cat>
          <c:val>
            <c:numRef>
              <c:f>Sheet1!$B$5:$E$5</c:f>
              <c:numCache>
                <c:formatCode>0%</c:formatCode>
                <c:ptCount val="2"/>
                <c:pt idx="0">
                  <c:v>1.6658733936220846E-2</c:v>
                </c:pt>
                <c:pt idx="1">
                  <c:v>2.6921194322075379E-2</c:v>
                </c:pt>
              </c:numCache>
              <c:extLst/>
            </c:numRef>
          </c:val>
          <c:smooth val="0"/>
          <c:extLst>
            <c:ext xmlns:c15="http://schemas.microsoft.com/office/drawing/2012/chart" uri="{02D57815-91ED-43cb-92C2-25804820EDAC}">
              <c15:datalabelsRange>
                <c15:f>Sheet1!$D$5:$E$5</c15:f>
                <c15:dlblRangeCache>
                  <c:ptCount val="2"/>
                  <c:pt idx="0">
                    <c:v>2%</c:v>
                  </c:pt>
                  <c:pt idx="1">
                    <c:v>3%</c:v>
                  </c:pt>
                </c15:dlblRangeCache>
              </c15:datalabelsRange>
            </c:ext>
            <c:ext xmlns:c16="http://schemas.microsoft.com/office/drawing/2014/chart" uri="{C3380CC4-5D6E-409C-BE32-E72D297353CC}">
              <c16:uniqueId val="{0000000B-6413-440D-A0AE-E2EC80DCBF7E}"/>
            </c:ext>
          </c:extLst>
        </c:ser>
        <c:dLbls>
          <c:showLegendKey val="0"/>
          <c:showVal val="0"/>
          <c:showCatName val="0"/>
          <c:showSerName val="0"/>
          <c:showPercent val="0"/>
          <c:showBubbleSize val="0"/>
        </c:dLbls>
        <c:marker val="1"/>
        <c:smooth val="0"/>
        <c:axId val="1011054920"/>
        <c:axId val="1011051680"/>
      </c:lineChart>
      <c:catAx>
        <c:axId val="1011054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crossAx val="1011051680"/>
        <c:crosses val="autoZero"/>
        <c:auto val="0"/>
        <c:lblAlgn val="ctr"/>
        <c:lblOffset val="100"/>
        <c:noMultiLvlLbl val="0"/>
      </c:catAx>
      <c:valAx>
        <c:axId val="1011051680"/>
        <c:scaling>
          <c:orientation val="minMax"/>
        </c:scaling>
        <c:delete val="1"/>
        <c:axPos val="l"/>
        <c:numFmt formatCode="0%" sourceLinked="1"/>
        <c:majorTickMark val="none"/>
        <c:minorTickMark val="none"/>
        <c:tickLblPos val="nextTo"/>
        <c:crossAx val="10110549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394CEEB0-AC8A-48CE-9B76-EB293F15D5E5}" type="datetimeFigureOut">
              <a:rPr lang="en-US" smtClean="0"/>
              <a:t>3/18/2025</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3A493B8E-D37A-40AD-947C-7B78267FC919}" type="slidenum">
              <a:rPr lang="en-US" smtClean="0"/>
              <a:t>‹#›</a:t>
            </a:fld>
            <a:endParaRPr lang="en-US"/>
          </a:p>
        </p:txBody>
      </p:sp>
    </p:spTree>
    <p:extLst>
      <p:ext uri="{BB962C8B-B14F-4D97-AF65-F5344CB8AC3E}">
        <p14:creationId xmlns:p14="http://schemas.microsoft.com/office/powerpoint/2010/main" val="39230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5"/>
          </p:nvPr>
        </p:nvSpPr>
        <p:spPr/>
        <p:txBody>
          <a:bodyPr/>
          <a:lstStyle/>
          <a:p>
            <a:fld id="{3A493B8E-D37A-40AD-947C-7B78267FC919}" type="slidenum">
              <a:rPr lang="en-US" smtClean="0"/>
              <a:t>1</a:t>
            </a:fld>
            <a:endParaRPr lang="en-US"/>
          </a:p>
        </p:txBody>
      </p:sp>
    </p:spTree>
    <p:extLst>
      <p:ext uri="{BB962C8B-B14F-4D97-AF65-F5344CB8AC3E}">
        <p14:creationId xmlns:p14="http://schemas.microsoft.com/office/powerpoint/2010/main" val="3222355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682927" y="3447889"/>
            <a:ext cx="28097560" cy="7334685"/>
          </a:xfrm>
        </p:spPr>
        <p:txBody>
          <a:bodyPr anchor="b"/>
          <a:lstStyle>
            <a:lvl1pPr algn="ctr">
              <a:defRPr sz="18432"/>
            </a:lvl1pPr>
          </a:lstStyle>
          <a:p>
            <a:r>
              <a:rPr lang="en-US"/>
              <a:t>Click to edit Master title style</a:t>
            </a:r>
          </a:p>
        </p:txBody>
      </p:sp>
      <p:sp>
        <p:nvSpPr>
          <p:cNvPr id="3" name="Subtitle 2"/>
          <p:cNvSpPr>
            <a:spLocks noGrp="1"/>
          </p:cNvSpPr>
          <p:nvPr>
            <p:ph type="subTitle" idx="1"/>
          </p:nvPr>
        </p:nvSpPr>
        <p:spPr>
          <a:xfrm>
            <a:off x="4682927" y="11065427"/>
            <a:ext cx="28097560" cy="5086486"/>
          </a:xfrm>
        </p:spPr>
        <p:txBody>
          <a:bodyPr/>
          <a:lstStyle>
            <a:lvl1pPr marL="0" indent="0" algn="ctr">
              <a:buNone/>
              <a:defRPr sz="7373"/>
            </a:lvl1pPr>
            <a:lvl2pPr marL="1404518" indent="0" algn="ctr">
              <a:buNone/>
              <a:defRPr sz="6144"/>
            </a:lvl2pPr>
            <a:lvl3pPr marL="2809037" indent="0" algn="ctr">
              <a:buNone/>
              <a:defRPr sz="5530"/>
            </a:lvl3pPr>
            <a:lvl4pPr marL="4213555" indent="0" algn="ctr">
              <a:buNone/>
              <a:defRPr sz="4915"/>
            </a:lvl4pPr>
            <a:lvl5pPr marL="5618074" indent="0" algn="ctr">
              <a:buNone/>
              <a:defRPr sz="4915"/>
            </a:lvl5pPr>
            <a:lvl6pPr marL="7022592" indent="0" algn="ctr">
              <a:buNone/>
              <a:defRPr sz="4915"/>
            </a:lvl6pPr>
            <a:lvl7pPr marL="8427110" indent="0" algn="ctr">
              <a:buNone/>
              <a:defRPr sz="4915"/>
            </a:lvl7pPr>
            <a:lvl8pPr marL="9831629" indent="0" algn="ctr">
              <a:buNone/>
              <a:defRPr sz="4915"/>
            </a:lvl8pPr>
            <a:lvl9pPr marL="11236147" indent="0" algn="ctr">
              <a:buNone/>
              <a:defRPr sz="4915"/>
            </a:lvl9pPr>
          </a:lstStyle>
          <a:p>
            <a:r>
              <a:rPr lang="en-US"/>
              <a:t>Click to edit Master subtitle style</a:t>
            </a:r>
          </a:p>
        </p:txBody>
      </p:sp>
      <p:sp>
        <p:nvSpPr>
          <p:cNvPr id="4" name="Date Placeholder 3"/>
          <p:cNvSpPr>
            <a:spLocks noGrp="1"/>
          </p:cNvSpPr>
          <p:nvPr>
            <p:ph type="dt" sz="half" idx="10"/>
          </p:nvPr>
        </p:nvSpPr>
        <p:spPr/>
        <p:txBody>
          <a:bodyPr/>
          <a:lstStyle/>
          <a:p>
            <a:fld id="{AAEA6066-7C2F-4F08-9D18-A8511646D5C2}"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D8DF9-3035-4397-8381-3CB12ABA86CA}" type="slidenum">
              <a:rPr lang="en-US" smtClean="0"/>
              <a:t>‹#›</a:t>
            </a:fld>
            <a:endParaRPr lang="en-US"/>
          </a:p>
        </p:txBody>
      </p:sp>
    </p:spTree>
    <p:extLst>
      <p:ext uri="{BB962C8B-B14F-4D97-AF65-F5344CB8AC3E}">
        <p14:creationId xmlns:p14="http://schemas.microsoft.com/office/powerpoint/2010/main" val="3553577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EA6066-7C2F-4F08-9D18-A8511646D5C2}"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D8DF9-3035-4397-8381-3CB12ABA86CA}" type="slidenum">
              <a:rPr lang="en-US" smtClean="0"/>
              <a:t>‹#›</a:t>
            </a:fld>
            <a:endParaRPr lang="en-US"/>
          </a:p>
        </p:txBody>
      </p:sp>
    </p:spTree>
    <p:extLst>
      <p:ext uri="{BB962C8B-B14F-4D97-AF65-F5344CB8AC3E}">
        <p14:creationId xmlns:p14="http://schemas.microsoft.com/office/powerpoint/2010/main" val="354548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809755" y="1121661"/>
            <a:ext cx="8078048" cy="178539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5609" y="1121661"/>
            <a:ext cx="23765853" cy="178539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EA6066-7C2F-4F08-9D18-A8511646D5C2}"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D8DF9-3035-4397-8381-3CB12ABA86CA}" type="slidenum">
              <a:rPr lang="en-US" smtClean="0"/>
              <a:t>‹#›</a:t>
            </a:fld>
            <a:endParaRPr lang="en-US"/>
          </a:p>
        </p:txBody>
      </p:sp>
    </p:spTree>
    <p:extLst>
      <p:ext uri="{BB962C8B-B14F-4D97-AF65-F5344CB8AC3E}">
        <p14:creationId xmlns:p14="http://schemas.microsoft.com/office/powerpoint/2010/main" val="704823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Slide - Title, Short Text, Logo, Bar">
    <p:spTree>
      <p:nvGrpSpPr>
        <p:cNvPr id="1" name=""/>
        <p:cNvGrpSpPr/>
        <p:nvPr/>
      </p:nvGrpSpPr>
      <p:grpSpPr>
        <a:xfrm>
          <a:off x="0" y="0"/>
          <a:ext cx="0" cy="0"/>
          <a:chOff x="0" y="0"/>
          <a:chExt cx="0" cy="0"/>
        </a:xfrm>
      </p:grpSpPr>
      <p:sp>
        <p:nvSpPr>
          <p:cNvPr id="7" name="Rectangle 6"/>
          <p:cNvSpPr/>
          <p:nvPr userDrawn="1"/>
        </p:nvSpPr>
        <p:spPr>
          <a:xfrm>
            <a:off x="0" y="20246427"/>
            <a:ext cx="37463413" cy="848561"/>
          </a:xfrm>
          <a:prstGeom prst="rect">
            <a:avLst/>
          </a:prstGeom>
          <a:solidFill>
            <a:schemeClr val="tx2">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endParaRPr lang="en-US" sz="2150"/>
          </a:p>
        </p:txBody>
      </p:sp>
      <p:sp>
        <p:nvSpPr>
          <p:cNvPr id="2" name="Title 1"/>
          <p:cNvSpPr>
            <a:spLocks noGrp="1"/>
          </p:cNvSpPr>
          <p:nvPr>
            <p:ph type="title" hasCustomPrompt="1"/>
          </p:nvPr>
        </p:nvSpPr>
        <p:spPr>
          <a:xfrm>
            <a:off x="2762921" y="1966320"/>
            <a:ext cx="32134246" cy="1685417"/>
          </a:xfrm>
        </p:spPr>
        <p:txBody>
          <a:bodyPr>
            <a:noAutofit/>
          </a:bodyPr>
          <a:lstStyle>
            <a:lvl1pPr algn="l">
              <a:defRPr sz="9677"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a:t>Click to add Title of Item</a:t>
            </a:r>
          </a:p>
        </p:txBody>
      </p:sp>
      <p:sp>
        <p:nvSpPr>
          <p:cNvPr id="8" name="Rectangle 7"/>
          <p:cNvSpPr/>
          <p:nvPr userDrawn="1"/>
        </p:nvSpPr>
        <p:spPr>
          <a:xfrm>
            <a:off x="0" y="11858"/>
            <a:ext cx="37463413" cy="1404871"/>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3763">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2552376" y="1"/>
            <a:ext cx="210547" cy="3314024"/>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566"/>
          </a:p>
        </p:txBody>
      </p:sp>
      <p:sp>
        <p:nvSpPr>
          <p:cNvPr id="4" name="Text Placeholder 3"/>
          <p:cNvSpPr>
            <a:spLocks noGrp="1"/>
          </p:cNvSpPr>
          <p:nvPr>
            <p:ph type="body" sz="quarter" idx="10"/>
          </p:nvPr>
        </p:nvSpPr>
        <p:spPr>
          <a:xfrm>
            <a:off x="2575610" y="4671963"/>
            <a:ext cx="32318700" cy="13884209"/>
          </a:xfrm>
        </p:spPr>
        <p:txBody>
          <a:bodyPr/>
          <a:lstStyle>
            <a:lvl1pPr>
              <a:lnSpc>
                <a:spcPct val="100000"/>
              </a:lnSpc>
              <a:spcBef>
                <a:spcPts val="3226"/>
              </a:spcBef>
              <a:defRPr sz="7526">
                <a:latin typeface="Franklin Gothic Medium" panose="020B0603020102020204" pitchFamily="34" charset="0"/>
              </a:defRPr>
            </a:lvl1pPr>
            <a:lvl2pPr marL="1382573" indent="-460858">
              <a:lnSpc>
                <a:spcPct val="100000"/>
              </a:lnSpc>
              <a:buFont typeface="Franklin Gothic Medium" panose="020B0603020102020204" pitchFamily="34" charset="0"/>
              <a:buChar char="−"/>
              <a:defRPr sz="6451">
                <a:latin typeface="Franklin Gothic Medium" panose="020B0603020102020204" pitchFamily="34" charset="0"/>
              </a:defRPr>
            </a:lvl2pPr>
            <a:lvl3pPr>
              <a:lnSpc>
                <a:spcPct val="100000"/>
              </a:lnSpc>
              <a:defRPr sz="5376">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a:t>Edit Master text styles</a:t>
            </a:r>
          </a:p>
          <a:p>
            <a:pPr lvl="1"/>
            <a:r>
              <a:rPr lang="en-US"/>
              <a:t> Second level</a:t>
            </a:r>
          </a:p>
          <a:p>
            <a:pPr lvl="2"/>
            <a:r>
              <a:rPr lang="en-US"/>
              <a:t>Third level</a:t>
            </a:r>
          </a:p>
        </p:txBody>
      </p:sp>
    </p:spTree>
    <p:extLst>
      <p:ext uri="{BB962C8B-B14F-4D97-AF65-F5344CB8AC3E}">
        <p14:creationId xmlns:p14="http://schemas.microsoft.com/office/powerpoint/2010/main" val="73416521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AEA6066-7C2F-4F08-9D18-A8511646D5C2}"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D8DF9-3035-4397-8381-3CB12ABA86CA}" type="slidenum">
              <a:rPr lang="en-US" smtClean="0"/>
              <a:t>‹#›</a:t>
            </a:fld>
            <a:endParaRPr lang="en-US"/>
          </a:p>
        </p:txBody>
      </p:sp>
    </p:spTree>
    <p:extLst>
      <p:ext uri="{BB962C8B-B14F-4D97-AF65-F5344CB8AC3E}">
        <p14:creationId xmlns:p14="http://schemas.microsoft.com/office/powerpoint/2010/main" val="152743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6097" y="5252301"/>
            <a:ext cx="32312194" cy="8763582"/>
          </a:xfrm>
        </p:spPr>
        <p:txBody>
          <a:bodyPr anchor="b"/>
          <a:lstStyle>
            <a:lvl1pPr>
              <a:defRPr sz="18432"/>
            </a:lvl1pPr>
          </a:lstStyle>
          <a:p>
            <a:r>
              <a:rPr lang="en-US"/>
              <a:t>Click to edit Master title style</a:t>
            </a:r>
          </a:p>
        </p:txBody>
      </p:sp>
      <p:sp>
        <p:nvSpPr>
          <p:cNvPr id="3" name="Text Placeholder 2"/>
          <p:cNvSpPr>
            <a:spLocks noGrp="1"/>
          </p:cNvSpPr>
          <p:nvPr>
            <p:ph type="body" idx="1"/>
          </p:nvPr>
        </p:nvSpPr>
        <p:spPr>
          <a:xfrm>
            <a:off x="2556097" y="14098790"/>
            <a:ext cx="32312194" cy="4608561"/>
          </a:xfrm>
        </p:spPr>
        <p:txBody>
          <a:bodyPr/>
          <a:lstStyle>
            <a:lvl1pPr marL="0" indent="0">
              <a:buNone/>
              <a:defRPr sz="7373">
                <a:solidFill>
                  <a:schemeClr val="tx1">
                    <a:tint val="82000"/>
                  </a:schemeClr>
                </a:solidFill>
              </a:defRPr>
            </a:lvl1pPr>
            <a:lvl2pPr marL="1404518" indent="0">
              <a:buNone/>
              <a:defRPr sz="6144">
                <a:solidFill>
                  <a:schemeClr val="tx1">
                    <a:tint val="82000"/>
                  </a:schemeClr>
                </a:solidFill>
              </a:defRPr>
            </a:lvl2pPr>
            <a:lvl3pPr marL="2809037" indent="0">
              <a:buNone/>
              <a:defRPr sz="5530">
                <a:solidFill>
                  <a:schemeClr val="tx1">
                    <a:tint val="82000"/>
                  </a:schemeClr>
                </a:solidFill>
              </a:defRPr>
            </a:lvl3pPr>
            <a:lvl4pPr marL="4213555" indent="0">
              <a:buNone/>
              <a:defRPr sz="4915">
                <a:solidFill>
                  <a:schemeClr val="tx1">
                    <a:tint val="82000"/>
                  </a:schemeClr>
                </a:solidFill>
              </a:defRPr>
            </a:lvl4pPr>
            <a:lvl5pPr marL="5618074" indent="0">
              <a:buNone/>
              <a:defRPr sz="4915">
                <a:solidFill>
                  <a:schemeClr val="tx1">
                    <a:tint val="82000"/>
                  </a:schemeClr>
                </a:solidFill>
              </a:defRPr>
            </a:lvl5pPr>
            <a:lvl6pPr marL="7022592" indent="0">
              <a:buNone/>
              <a:defRPr sz="4915">
                <a:solidFill>
                  <a:schemeClr val="tx1">
                    <a:tint val="82000"/>
                  </a:schemeClr>
                </a:solidFill>
              </a:defRPr>
            </a:lvl6pPr>
            <a:lvl7pPr marL="8427110" indent="0">
              <a:buNone/>
              <a:defRPr sz="4915">
                <a:solidFill>
                  <a:schemeClr val="tx1">
                    <a:tint val="82000"/>
                  </a:schemeClr>
                </a:solidFill>
              </a:defRPr>
            </a:lvl7pPr>
            <a:lvl8pPr marL="9831629" indent="0">
              <a:buNone/>
              <a:defRPr sz="4915">
                <a:solidFill>
                  <a:schemeClr val="tx1">
                    <a:tint val="82000"/>
                  </a:schemeClr>
                </a:solidFill>
              </a:defRPr>
            </a:lvl8pPr>
            <a:lvl9pPr marL="11236147" indent="0">
              <a:buNone/>
              <a:defRPr sz="4915">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EA6066-7C2F-4F08-9D18-A8511646D5C2}" type="datetimeFigureOut">
              <a:rPr lang="en-US" smtClean="0"/>
              <a:t>3/18/2025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2D8DF9-3035-4397-8381-3CB12ABA86CA}" type="slidenum">
              <a:rPr lang="en-US" smtClean="0"/>
              <a:t>‹#›</a:t>
            </a:fld>
            <a:endParaRPr lang="en-US"/>
          </a:p>
        </p:txBody>
      </p:sp>
    </p:spTree>
    <p:extLst>
      <p:ext uri="{BB962C8B-B14F-4D97-AF65-F5344CB8AC3E}">
        <p14:creationId xmlns:p14="http://schemas.microsoft.com/office/powerpoint/2010/main" val="573072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5609" y="5608303"/>
            <a:ext cx="15921951" cy="13367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965853" y="5608303"/>
            <a:ext cx="15921951" cy="133672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AEA6066-7C2F-4F08-9D18-A8511646D5C2}"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D8DF9-3035-4397-8381-3CB12ABA86CA}" type="slidenum">
              <a:rPr lang="en-US" smtClean="0"/>
              <a:t>‹#›</a:t>
            </a:fld>
            <a:endParaRPr lang="en-US"/>
          </a:p>
        </p:txBody>
      </p:sp>
    </p:spTree>
    <p:extLst>
      <p:ext uri="{BB962C8B-B14F-4D97-AF65-F5344CB8AC3E}">
        <p14:creationId xmlns:p14="http://schemas.microsoft.com/office/powerpoint/2010/main" val="3723334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80489" y="1121662"/>
            <a:ext cx="32312194" cy="4072117"/>
          </a:xfrm>
        </p:spPr>
        <p:txBody>
          <a:bodyPr/>
          <a:lstStyle/>
          <a:p>
            <a:r>
              <a:rPr lang="en-US"/>
              <a:t>Click to edit Master title style</a:t>
            </a:r>
          </a:p>
        </p:txBody>
      </p:sp>
      <p:sp>
        <p:nvSpPr>
          <p:cNvPr id="3" name="Text Placeholder 2"/>
          <p:cNvSpPr>
            <a:spLocks noGrp="1"/>
          </p:cNvSpPr>
          <p:nvPr>
            <p:ph type="body" idx="1"/>
          </p:nvPr>
        </p:nvSpPr>
        <p:spPr>
          <a:xfrm>
            <a:off x="2580491" y="5164517"/>
            <a:ext cx="15848778" cy="2531050"/>
          </a:xfrm>
        </p:spPr>
        <p:txBody>
          <a:bodyPr anchor="b"/>
          <a:lstStyle>
            <a:lvl1pPr marL="0" indent="0">
              <a:buNone/>
              <a:defRPr sz="7373" b="1"/>
            </a:lvl1pPr>
            <a:lvl2pPr marL="1404518" indent="0">
              <a:buNone/>
              <a:defRPr sz="6144" b="1"/>
            </a:lvl2pPr>
            <a:lvl3pPr marL="2809037" indent="0">
              <a:buNone/>
              <a:defRPr sz="5530" b="1"/>
            </a:lvl3pPr>
            <a:lvl4pPr marL="4213555" indent="0">
              <a:buNone/>
              <a:defRPr sz="4915" b="1"/>
            </a:lvl4pPr>
            <a:lvl5pPr marL="5618074" indent="0">
              <a:buNone/>
              <a:defRPr sz="4915" b="1"/>
            </a:lvl5pPr>
            <a:lvl6pPr marL="7022592" indent="0">
              <a:buNone/>
              <a:defRPr sz="4915" b="1"/>
            </a:lvl6pPr>
            <a:lvl7pPr marL="8427110" indent="0">
              <a:buNone/>
              <a:defRPr sz="4915" b="1"/>
            </a:lvl7pPr>
            <a:lvl8pPr marL="9831629" indent="0">
              <a:buNone/>
              <a:defRPr sz="4915" b="1"/>
            </a:lvl8pPr>
            <a:lvl9pPr marL="11236147" indent="0">
              <a:buNone/>
              <a:defRPr sz="4915" b="1"/>
            </a:lvl9pPr>
          </a:lstStyle>
          <a:p>
            <a:pPr lvl="0"/>
            <a:r>
              <a:rPr lang="en-US"/>
              <a:t>Click to edit Master text styles</a:t>
            </a:r>
          </a:p>
        </p:txBody>
      </p:sp>
      <p:sp>
        <p:nvSpPr>
          <p:cNvPr id="4" name="Content Placeholder 3"/>
          <p:cNvSpPr>
            <a:spLocks noGrp="1"/>
          </p:cNvSpPr>
          <p:nvPr>
            <p:ph sz="half" idx="2"/>
          </p:nvPr>
        </p:nvSpPr>
        <p:spPr>
          <a:xfrm>
            <a:off x="2580491" y="7695568"/>
            <a:ext cx="15848778" cy="113190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965853" y="5164517"/>
            <a:ext cx="15926830" cy="2531050"/>
          </a:xfrm>
        </p:spPr>
        <p:txBody>
          <a:bodyPr anchor="b"/>
          <a:lstStyle>
            <a:lvl1pPr marL="0" indent="0">
              <a:buNone/>
              <a:defRPr sz="7373" b="1"/>
            </a:lvl1pPr>
            <a:lvl2pPr marL="1404518" indent="0">
              <a:buNone/>
              <a:defRPr sz="6144" b="1"/>
            </a:lvl2pPr>
            <a:lvl3pPr marL="2809037" indent="0">
              <a:buNone/>
              <a:defRPr sz="5530" b="1"/>
            </a:lvl3pPr>
            <a:lvl4pPr marL="4213555" indent="0">
              <a:buNone/>
              <a:defRPr sz="4915" b="1"/>
            </a:lvl4pPr>
            <a:lvl5pPr marL="5618074" indent="0">
              <a:buNone/>
              <a:defRPr sz="4915" b="1"/>
            </a:lvl5pPr>
            <a:lvl6pPr marL="7022592" indent="0">
              <a:buNone/>
              <a:defRPr sz="4915" b="1"/>
            </a:lvl6pPr>
            <a:lvl7pPr marL="8427110" indent="0">
              <a:buNone/>
              <a:defRPr sz="4915" b="1"/>
            </a:lvl7pPr>
            <a:lvl8pPr marL="9831629" indent="0">
              <a:buNone/>
              <a:defRPr sz="4915" b="1"/>
            </a:lvl8pPr>
            <a:lvl9pPr marL="11236147" indent="0">
              <a:buNone/>
              <a:defRPr sz="4915" b="1"/>
            </a:lvl9pPr>
          </a:lstStyle>
          <a:p>
            <a:pPr lvl="0"/>
            <a:r>
              <a:rPr lang="en-US"/>
              <a:t>Click to edit Master text styles</a:t>
            </a:r>
          </a:p>
        </p:txBody>
      </p:sp>
      <p:sp>
        <p:nvSpPr>
          <p:cNvPr id="6" name="Content Placeholder 5"/>
          <p:cNvSpPr>
            <a:spLocks noGrp="1"/>
          </p:cNvSpPr>
          <p:nvPr>
            <p:ph sz="quarter" idx="4"/>
          </p:nvPr>
        </p:nvSpPr>
        <p:spPr>
          <a:xfrm>
            <a:off x="18965853" y="7695568"/>
            <a:ext cx="15926830" cy="113190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AEA6066-7C2F-4F08-9D18-A8511646D5C2}" type="datetimeFigureOut">
              <a:rPr lang="en-US" smtClean="0"/>
              <a:t>3/18/2025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2D8DF9-3035-4397-8381-3CB12ABA86CA}" type="slidenum">
              <a:rPr lang="en-US" smtClean="0"/>
              <a:t>‹#›</a:t>
            </a:fld>
            <a:endParaRPr lang="en-US"/>
          </a:p>
        </p:txBody>
      </p:sp>
    </p:spTree>
    <p:extLst>
      <p:ext uri="{BB962C8B-B14F-4D97-AF65-F5344CB8AC3E}">
        <p14:creationId xmlns:p14="http://schemas.microsoft.com/office/powerpoint/2010/main" val="3916013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AEA6066-7C2F-4F08-9D18-A8511646D5C2}" type="datetimeFigureOut">
              <a:rPr lang="en-US" smtClean="0"/>
              <a:t>3/18/2025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2D8DF9-3035-4397-8381-3CB12ABA86CA}" type="slidenum">
              <a:rPr lang="en-US" smtClean="0"/>
              <a:t>‹#›</a:t>
            </a:fld>
            <a:endParaRPr lang="en-US"/>
          </a:p>
        </p:txBody>
      </p:sp>
    </p:spTree>
    <p:extLst>
      <p:ext uri="{BB962C8B-B14F-4D97-AF65-F5344CB8AC3E}">
        <p14:creationId xmlns:p14="http://schemas.microsoft.com/office/powerpoint/2010/main" val="902969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EA6066-7C2F-4F08-9D18-A8511646D5C2}" type="datetimeFigureOut">
              <a:rPr lang="en-US" smtClean="0"/>
              <a:t>3/18/2025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2D8DF9-3035-4397-8381-3CB12ABA86CA}" type="slidenum">
              <a:rPr lang="en-US" smtClean="0"/>
              <a:t>‹#›</a:t>
            </a:fld>
            <a:endParaRPr lang="en-US"/>
          </a:p>
        </p:txBody>
      </p:sp>
    </p:spTree>
    <p:extLst>
      <p:ext uri="{BB962C8B-B14F-4D97-AF65-F5344CB8AC3E}">
        <p14:creationId xmlns:p14="http://schemas.microsoft.com/office/powerpoint/2010/main" val="3242461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0491" y="1404514"/>
            <a:ext cx="12082925" cy="4915800"/>
          </a:xfrm>
        </p:spPr>
        <p:txBody>
          <a:bodyPr anchor="b"/>
          <a:lstStyle>
            <a:lvl1pPr>
              <a:defRPr sz="9830"/>
            </a:lvl1pPr>
          </a:lstStyle>
          <a:p>
            <a:r>
              <a:rPr lang="en-US"/>
              <a:t>Click to edit Master title style</a:t>
            </a:r>
          </a:p>
        </p:txBody>
      </p:sp>
      <p:sp>
        <p:nvSpPr>
          <p:cNvPr id="3" name="Content Placeholder 2"/>
          <p:cNvSpPr>
            <a:spLocks noGrp="1"/>
          </p:cNvSpPr>
          <p:nvPr>
            <p:ph idx="1"/>
          </p:nvPr>
        </p:nvSpPr>
        <p:spPr>
          <a:xfrm>
            <a:off x="15926830" y="3033362"/>
            <a:ext cx="18965853" cy="14971731"/>
          </a:xfrm>
        </p:spPr>
        <p:txBody>
          <a:bodyPr/>
          <a:lstStyle>
            <a:lvl1pPr>
              <a:defRPr sz="9830"/>
            </a:lvl1pPr>
            <a:lvl2pPr>
              <a:defRPr sz="8602"/>
            </a:lvl2pPr>
            <a:lvl3pPr>
              <a:defRPr sz="7373"/>
            </a:lvl3pPr>
            <a:lvl4pPr>
              <a:defRPr sz="6144"/>
            </a:lvl4pPr>
            <a:lvl5pPr>
              <a:defRPr sz="6144"/>
            </a:lvl5pPr>
            <a:lvl6pPr>
              <a:defRPr sz="6144"/>
            </a:lvl6pPr>
            <a:lvl7pPr>
              <a:defRPr sz="6144"/>
            </a:lvl7pPr>
            <a:lvl8pPr>
              <a:defRPr sz="6144"/>
            </a:lvl8pPr>
            <a:lvl9pPr>
              <a:defRPr sz="61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0491" y="6320314"/>
            <a:ext cx="12082925" cy="11709163"/>
          </a:xfrm>
        </p:spPr>
        <p:txBody>
          <a:bodyPr/>
          <a:lstStyle>
            <a:lvl1pPr marL="0" indent="0">
              <a:buNone/>
              <a:defRPr sz="4915"/>
            </a:lvl1pPr>
            <a:lvl2pPr marL="1404518" indent="0">
              <a:buNone/>
              <a:defRPr sz="4301"/>
            </a:lvl2pPr>
            <a:lvl3pPr marL="2809037" indent="0">
              <a:buNone/>
              <a:defRPr sz="3686"/>
            </a:lvl3pPr>
            <a:lvl4pPr marL="4213555" indent="0">
              <a:buNone/>
              <a:defRPr sz="3072"/>
            </a:lvl4pPr>
            <a:lvl5pPr marL="5618074" indent="0">
              <a:buNone/>
              <a:defRPr sz="3072"/>
            </a:lvl5pPr>
            <a:lvl6pPr marL="7022592" indent="0">
              <a:buNone/>
              <a:defRPr sz="3072"/>
            </a:lvl6pPr>
            <a:lvl7pPr marL="8427110" indent="0">
              <a:buNone/>
              <a:defRPr sz="3072"/>
            </a:lvl7pPr>
            <a:lvl8pPr marL="9831629" indent="0">
              <a:buNone/>
              <a:defRPr sz="3072"/>
            </a:lvl8pPr>
            <a:lvl9pPr marL="11236147" indent="0">
              <a:buNone/>
              <a:defRPr sz="3072"/>
            </a:lvl9pPr>
          </a:lstStyle>
          <a:p>
            <a:pPr lvl="0"/>
            <a:r>
              <a:rPr lang="en-US"/>
              <a:t>Click to edit Master text styles</a:t>
            </a:r>
          </a:p>
        </p:txBody>
      </p:sp>
      <p:sp>
        <p:nvSpPr>
          <p:cNvPr id="5" name="Date Placeholder 4"/>
          <p:cNvSpPr>
            <a:spLocks noGrp="1"/>
          </p:cNvSpPr>
          <p:nvPr>
            <p:ph type="dt" sz="half" idx="10"/>
          </p:nvPr>
        </p:nvSpPr>
        <p:spPr/>
        <p:txBody>
          <a:bodyPr/>
          <a:lstStyle/>
          <a:p>
            <a:fld id="{AAEA6066-7C2F-4F08-9D18-A8511646D5C2}"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D8DF9-3035-4397-8381-3CB12ABA86CA}" type="slidenum">
              <a:rPr lang="en-US" smtClean="0"/>
              <a:t>‹#›</a:t>
            </a:fld>
            <a:endParaRPr lang="en-US"/>
          </a:p>
        </p:txBody>
      </p:sp>
    </p:spTree>
    <p:extLst>
      <p:ext uri="{BB962C8B-B14F-4D97-AF65-F5344CB8AC3E}">
        <p14:creationId xmlns:p14="http://schemas.microsoft.com/office/powerpoint/2010/main" val="784384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0491" y="1404514"/>
            <a:ext cx="12082925" cy="4915800"/>
          </a:xfrm>
        </p:spPr>
        <p:txBody>
          <a:bodyPr anchor="b"/>
          <a:lstStyle>
            <a:lvl1pPr>
              <a:defRPr sz="9830"/>
            </a:lvl1pPr>
          </a:lstStyle>
          <a:p>
            <a:r>
              <a:rPr lang="en-US"/>
              <a:t>Click to edit Master title style</a:t>
            </a:r>
          </a:p>
        </p:txBody>
      </p:sp>
      <p:sp>
        <p:nvSpPr>
          <p:cNvPr id="3" name="Picture Placeholder 2"/>
          <p:cNvSpPr>
            <a:spLocks noGrp="1" noChangeAspect="1"/>
          </p:cNvSpPr>
          <p:nvPr>
            <p:ph type="pic" idx="1"/>
          </p:nvPr>
        </p:nvSpPr>
        <p:spPr>
          <a:xfrm>
            <a:off x="15926830" y="3033362"/>
            <a:ext cx="18965853" cy="14971731"/>
          </a:xfrm>
        </p:spPr>
        <p:txBody>
          <a:bodyPr anchor="t"/>
          <a:lstStyle>
            <a:lvl1pPr marL="0" indent="0">
              <a:buNone/>
              <a:defRPr sz="9830"/>
            </a:lvl1pPr>
            <a:lvl2pPr marL="1404518" indent="0">
              <a:buNone/>
              <a:defRPr sz="8602"/>
            </a:lvl2pPr>
            <a:lvl3pPr marL="2809037" indent="0">
              <a:buNone/>
              <a:defRPr sz="7373"/>
            </a:lvl3pPr>
            <a:lvl4pPr marL="4213555" indent="0">
              <a:buNone/>
              <a:defRPr sz="6144"/>
            </a:lvl4pPr>
            <a:lvl5pPr marL="5618074" indent="0">
              <a:buNone/>
              <a:defRPr sz="6144"/>
            </a:lvl5pPr>
            <a:lvl6pPr marL="7022592" indent="0">
              <a:buNone/>
              <a:defRPr sz="6144"/>
            </a:lvl6pPr>
            <a:lvl7pPr marL="8427110" indent="0">
              <a:buNone/>
              <a:defRPr sz="6144"/>
            </a:lvl7pPr>
            <a:lvl8pPr marL="9831629" indent="0">
              <a:buNone/>
              <a:defRPr sz="6144"/>
            </a:lvl8pPr>
            <a:lvl9pPr marL="11236147" indent="0">
              <a:buNone/>
              <a:defRPr sz="6144"/>
            </a:lvl9pPr>
          </a:lstStyle>
          <a:p>
            <a:r>
              <a:rPr lang="en-US"/>
              <a:t>Click icon to add picture</a:t>
            </a:r>
          </a:p>
        </p:txBody>
      </p:sp>
      <p:sp>
        <p:nvSpPr>
          <p:cNvPr id="4" name="Text Placeholder 3"/>
          <p:cNvSpPr>
            <a:spLocks noGrp="1"/>
          </p:cNvSpPr>
          <p:nvPr>
            <p:ph type="body" sz="half" idx="2"/>
          </p:nvPr>
        </p:nvSpPr>
        <p:spPr>
          <a:xfrm>
            <a:off x="2580491" y="6320314"/>
            <a:ext cx="12082925" cy="11709163"/>
          </a:xfrm>
        </p:spPr>
        <p:txBody>
          <a:bodyPr/>
          <a:lstStyle>
            <a:lvl1pPr marL="0" indent="0">
              <a:buNone/>
              <a:defRPr sz="4915"/>
            </a:lvl1pPr>
            <a:lvl2pPr marL="1404518" indent="0">
              <a:buNone/>
              <a:defRPr sz="4301"/>
            </a:lvl2pPr>
            <a:lvl3pPr marL="2809037" indent="0">
              <a:buNone/>
              <a:defRPr sz="3686"/>
            </a:lvl3pPr>
            <a:lvl4pPr marL="4213555" indent="0">
              <a:buNone/>
              <a:defRPr sz="3072"/>
            </a:lvl4pPr>
            <a:lvl5pPr marL="5618074" indent="0">
              <a:buNone/>
              <a:defRPr sz="3072"/>
            </a:lvl5pPr>
            <a:lvl6pPr marL="7022592" indent="0">
              <a:buNone/>
              <a:defRPr sz="3072"/>
            </a:lvl6pPr>
            <a:lvl7pPr marL="8427110" indent="0">
              <a:buNone/>
              <a:defRPr sz="3072"/>
            </a:lvl7pPr>
            <a:lvl8pPr marL="9831629" indent="0">
              <a:buNone/>
              <a:defRPr sz="3072"/>
            </a:lvl8pPr>
            <a:lvl9pPr marL="11236147" indent="0">
              <a:buNone/>
              <a:defRPr sz="3072"/>
            </a:lvl9pPr>
          </a:lstStyle>
          <a:p>
            <a:pPr lvl="0"/>
            <a:r>
              <a:rPr lang="en-US"/>
              <a:t>Click to edit Master text styles</a:t>
            </a:r>
          </a:p>
        </p:txBody>
      </p:sp>
      <p:sp>
        <p:nvSpPr>
          <p:cNvPr id="5" name="Date Placeholder 4"/>
          <p:cNvSpPr>
            <a:spLocks noGrp="1"/>
          </p:cNvSpPr>
          <p:nvPr>
            <p:ph type="dt" sz="half" idx="10"/>
          </p:nvPr>
        </p:nvSpPr>
        <p:spPr/>
        <p:txBody>
          <a:bodyPr/>
          <a:lstStyle/>
          <a:p>
            <a:fld id="{AAEA6066-7C2F-4F08-9D18-A8511646D5C2}" type="datetimeFigureOut">
              <a:rPr lang="en-US" smtClean="0"/>
              <a:t>3/18/2025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2D8DF9-3035-4397-8381-3CB12ABA86CA}" type="slidenum">
              <a:rPr lang="en-US" smtClean="0"/>
              <a:t>‹#›</a:t>
            </a:fld>
            <a:endParaRPr lang="en-US"/>
          </a:p>
        </p:txBody>
      </p:sp>
    </p:spTree>
    <p:extLst>
      <p:ext uri="{BB962C8B-B14F-4D97-AF65-F5344CB8AC3E}">
        <p14:creationId xmlns:p14="http://schemas.microsoft.com/office/powerpoint/2010/main" val="545959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75610" y="1121662"/>
            <a:ext cx="32312194" cy="40721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575610" y="5608303"/>
            <a:ext cx="32312194" cy="1336727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75610" y="19526650"/>
            <a:ext cx="8429268" cy="1121661"/>
          </a:xfrm>
          <a:prstGeom prst="rect">
            <a:avLst/>
          </a:prstGeom>
        </p:spPr>
        <p:txBody>
          <a:bodyPr vert="horz" lIns="91440" tIns="45720" rIns="91440" bIns="45720" rtlCol="0" anchor="ctr"/>
          <a:lstStyle>
            <a:lvl1pPr algn="l">
              <a:defRPr sz="3686">
                <a:solidFill>
                  <a:schemeClr val="tx1">
                    <a:tint val="82000"/>
                  </a:schemeClr>
                </a:solidFill>
              </a:defRPr>
            </a:lvl1pPr>
          </a:lstStyle>
          <a:p>
            <a:fld id="{AAEA6066-7C2F-4F08-9D18-A8511646D5C2}" type="datetimeFigureOut">
              <a:rPr lang="en-US" smtClean="0"/>
              <a:t>3/18/2025</a:t>
            </a:fld>
            <a:endParaRPr lang="en-US"/>
          </a:p>
        </p:txBody>
      </p:sp>
      <p:sp>
        <p:nvSpPr>
          <p:cNvPr id="5" name="Footer Placeholder 4"/>
          <p:cNvSpPr>
            <a:spLocks noGrp="1"/>
          </p:cNvSpPr>
          <p:nvPr>
            <p:ph type="ftr" sz="quarter" idx="3"/>
          </p:nvPr>
        </p:nvSpPr>
        <p:spPr>
          <a:xfrm>
            <a:off x="12409756" y="19526650"/>
            <a:ext cx="12643902" cy="1121661"/>
          </a:xfrm>
          <a:prstGeom prst="rect">
            <a:avLst/>
          </a:prstGeom>
        </p:spPr>
        <p:txBody>
          <a:bodyPr vert="horz" lIns="91440" tIns="45720" rIns="91440" bIns="45720" rtlCol="0" anchor="ctr"/>
          <a:lstStyle>
            <a:lvl1pPr algn="ctr">
              <a:defRPr sz="3686">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26458535" y="19526650"/>
            <a:ext cx="8429268" cy="1121661"/>
          </a:xfrm>
          <a:prstGeom prst="rect">
            <a:avLst/>
          </a:prstGeom>
        </p:spPr>
        <p:txBody>
          <a:bodyPr vert="horz" lIns="91440" tIns="45720" rIns="91440" bIns="45720" rtlCol="0" anchor="ctr"/>
          <a:lstStyle>
            <a:lvl1pPr algn="r">
              <a:defRPr sz="3686">
                <a:solidFill>
                  <a:schemeClr val="tx1">
                    <a:tint val="82000"/>
                  </a:schemeClr>
                </a:solidFill>
              </a:defRPr>
            </a:lvl1pPr>
          </a:lstStyle>
          <a:p>
            <a:fld id="{B62D8DF9-3035-4397-8381-3CB12ABA86CA}" type="slidenum">
              <a:rPr lang="en-US" smtClean="0"/>
              <a:t>‹#›</a:t>
            </a:fld>
            <a:endParaRPr lang="en-US"/>
          </a:p>
        </p:txBody>
      </p:sp>
    </p:spTree>
    <p:extLst>
      <p:ext uri="{BB962C8B-B14F-4D97-AF65-F5344CB8AC3E}">
        <p14:creationId xmlns:p14="http://schemas.microsoft.com/office/powerpoint/2010/main" val="11779966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2809037" rtl="0" eaLnBrk="1" latinLnBrk="0" hangingPunct="1">
        <a:lnSpc>
          <a:spcPct val="90000"/>
        </a:lnSpc>
        <a:spcBef>
          <a:spcPct val="0"/>
        </a:spcBef>
        <a:buNone/>
        <a:defRPr sz="13517" kern="1200">
          <a:solidFill>
            <a:schemeClr val="tx1"/>
          </a:solidFill>
          <a:latin typeface="+mj-lt"/>
          <a:ea typeface="+mj-ea"/>
          <a:cs typeface="+mj-cs"/>
        </a:defRPr>
      </a:lvl1pPr>
    </p:titleStyle>
    <p:bodyStyle>
      <a:lvl1pPr marL="702259" indent="-702259" algn="l" defTabSz="2809037" rtl="0" eaLnBrk="1" latinLnBrk="0" hangingPunct="1">
        <a:lnSpc>
          <a:spcPct val="90000"/>
        </a:lnSpc>
        <a:spcBef>
          <a:spcPts val="3072"/>
        </a:spcBef>
        <a:buFont typeface="Arial" panose="020B0604020202020204" pitchFamily="34" charset="0"/>
        <a:buChar char="•"/>
        <a:defRPr sz="8602" kern="1200">
          <a:solidFill>
            <a:schemeClr val="tx1"/>
          </a:solidFill>
          <a:latin typeface="+mn-lt"/>
          <a:ea typeface="+mn-ea"/>
          <a:cs typeface="+mn-cs"/>
        </a:defRPr>
      </a:lvl1pPr>
      <a:lvl2pPr marL="2106778" indent="-702259" algn="l" defTabSz="2809037" rtl="0" eaLnBrk="1" latinLnBrk="0" hangingPunct="1">
        <a:lnSpc>
          <a:spcPct val="90000"/>
        </a:lnSpc>
        <a:spcBef>
          <a:spcPts val="1536"/>
        </a:spcBef>
        <a:buFont typeface="Arial" panose="020B0604020202020204" pitchFamily="34" charset="0"/>
        <a:buChar char="•"/>
        <a:defRPr sz="7373" kern="1200">
          <a:solidFill>
            <a:schemeClr val="tx1"/>
          </a:solidFill>
          <a:latin typeface="+mn-lt"/>
          <a:ea typeface="+mn-ea"/>
          <a:cs typeface="+mn-cs"/>
        </a:defRPr>
      </a:lvl2pPr>
      <a:lvl3pPr marL="3511296" indent="-702259" algn="l" defTabSz="2809037" rtl="0" eaLnBrk="1" latinLnBrk="0" hangingPunct="1">
        <a:lnSpc>
          <a:spcPct val="90000"/>
        </a:lnSpc>
        <a:spcBef>
          <a:spcPts val="1536"/>
        </a:spcBef>
        <a:buFont typeface="Arial" panose="020B0604020202020204" pitchFamily="34" charset="0"/>
        <a:buChar char="•"/>
        <a:defRPr sz="6144" kern="1200">
          <a:solidFill>
            <a:schemeClr val="tx1"/>
          </a:solidFill>
          <a:latin typeface="+mn-lt"/>
          <a:ea typeface="+mn-ea"/>
          <a:cs typeface="+mn-cs"/>
        </a:defRPr>
      </a:lvl3pPr>
      <a:lvl4pPr marL="4915814"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4pPr>
      <a:lvl5pPr marL="6320333"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5pPr>
      <a:lvl6pPr marL="7724851"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6pPr>
      <a:lvl7pPr marL="9129370"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7pPr>
      <a:lvl8pPr marL="10533888"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8pPr>
      <a:lvl9pPr marL="11938406" indent="-702259" algn="l" defTabSz="2809037" rtl="0" eaLnBrk="1" latinLnBrk="0" hangingPunct="1">
        <a:lnSpc>
          <a:spcPct val="90000"/>
        </a:lnSpc>
        <a:spcBef>
          <a:spcPts val="1536"/>
        </a:spcBef>
        <a:buFont typeface="Arial" panose="020B0604020202020204" pitchFamily="34" charset="0"/>
        <a:buChar char="•"/>
        <a:defRPr sz="5530" kern="1200">
          <a:solidFill>
            <a:schemeClr val="tx1"/>
          </a:solidFill>
          <a:latin typeface="+mn-lt"/>
          <a:ea typeface="+mn-ea"/>
          <a:cs typeface="+mn-cs"/>
        </a:defRPr>
      </a:lvl9pPr>
    </p:bodyStyle>
    <p:otherStyle>
      <a:defPPr>
        <a:defRPr lang="en-US"/>
      </a:defPPr>
      <a:lvl1pPr marL="0" algn="l" defTabSz="2809037" rtl="0" eaLnBrk="1" latinLnBrk="0" hangingPunct="1">
        <a:defRPr sz="5530" kern="1200">
          <a:solidFill>
            <a:schemeClr val="tx1"/>
          </a:solidFill>
          <a:latin typeface="+mn-lt"/>
          <a:ea typeface="+mn-ea"/>
          <a:cs typeface="+mn-cs"/>
        </a:defRPr>
      </a:lvl1pPr>
      <a:lvl2pPr marL="1404518" algn="l" defTabSz="2809037" rtl="0" eaLnBrk="1" latinLnBrk="0" hangingPunct="1">
        <a:defRPr sz="5530" kern="1200">
          <a:solidFill>
            <a:schemeClr val="tx1"/>
          </a:solidFill>
          <a:latin typeface="+mn-lt"/>
          <a:ea typeface="+mn-ea"/>
          <a:cs typeface="+mn-cs"/>
        </a:defRPr>
      </a:lvl2pPr>
      <a:lvl3pPr marL="2809037" algn="l" defTabSz="2809037" rtl="0" eaLnBrk="1" latinLnBrk="0" hangingPunct="1">
        <a:defRPr sz="5530" kern="1200">
          <a:solidFill>
            <a:schemeClr val="tx1"/>
          </a:solidFill>
          <a:latin typeface="+mn-lt"/>
          <a:ea typeface="+mn-ea"/>
          <a:cs typeface="+mn-cs"/>
        </a:defRPr>
      </a:lvl3pPr>
      <a:lvl4pPr marL="4213555" algn="l" defTabSz="2809037" rtl="0" eaLnBrk="1" latinLnBrk="0" hangingPunct="1">
        <a:defRPr sz="5530" kern="1200">
          <a:solidFill>
            <a:schemeClr val="tx1"/>
          </a:solidFill>
          <a:latin typeface="+mn-lt"/>
          <a:ea typeface="+mn-ea"/>
          <a:cs typeface="+mn-cs"/>
        </a:defRPr>
      </a:lvl4pPr>
      <a:lvl5pPr marL="5618074" algn="l" defTabSz="2809037" rtl="0" eaLnBrk="1" latinLnBrk="0" hangingPunct="1">
        <a:defRPr sz="5530" kern="1200">
          <a:solidFill>
            <a:schemeClr val="tx1"/>
          </a:solidFill>
          <a:latin typeface="+mn-lt"/>
          <a:ea typeface="+mn-ea"/>
          <a:cs typeface="+mn-cs"/>
        </a:defRPr>
      </a:lvl5pPr>
      <a:lvl6pPr marL="7022592" algn="l" defTabSz="2809037" rtl="0" eaLnBrk="1" latinLnBrk="0" hangingPunct="1">
        <a:defRPr sz="5530" kern="1200">
          <a:solidFill>
            <a:schemeClr val="tx1"/>
          </a:solidFill>
          <a:latin typeface="+mn-lt"/>
          <a:ea typeface="+mn-ea"/>
          <a:cs typeface="+mn-cs"/>
        </a:defRPr>
      </a:lvl6pPr>
      <a:lvl7pPr marL="8427110" algn="l" defTabSz="2809037" rtl="0" eaLnBrk="1" latinLnBrk="0" hangingPunct="1">
        <a:defRPr sz="5530" kern="1200">
          <a:solidFill>
            <a:schemeClr val="tx1"/>
          </a:solidFill>
          <a:latin typeface="+mn-lt"/>
          <a:ea typeface="+mn-ea"/>
          <a:cs typeface="+mn-cs"/>
        </a:defRPr>
      </a:lvl7pPr>
      <a:lvl8pPr marL="9831629" algn="l" defTabSz="2809037" rtl="0" eaLnBrk="1" latinLnBrk="0" hangingPunct="1">
        <a:defRPr sz="5530" kern="1200">
          <a:solidFill>
            <a:schemeClr val="tx1"/>
          </a:solidFill>
          <a:latin typeface="+mn-lt"/>
          <a:ea typeface="+mn-ea"/>
          <a:cs typeface="+mn-cs"/>
        </a:defRPr>
      </a:lvl8pPr>
      <a:lvl9pPr marL="11236147" algn="l" defTabSz="2809037" rtl="0" eaLnBrk="1" latinLnBrk="0" hangingPunct="1">
        <a:defRPr sz="5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chart" Target="../charts/chart2.xml"/><Relationship Id="rId5" Type="http://schemas.openxmlformats.org/officeDocument/2006/relationships/image" Target="../media/image3.png"/><Relationship Id="rId10" Type="http://schemas.openxmlformats.org/officeDocument/2006/relationships/chart" Target="../charts/chart1.xml"/><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FC013297-A834-C026-8010-3318C3BE7475}"/>
              </a:ext>
            </a:extLst>
          </p:cNvPr>
          <p:cNvSpPr/>
          <p:nvPr/>
        </p:nvSpPr>
        <p:spPr>
          <a:xfrm>
            <a:off x="10371587" y="11586356"/>
            <a:ext cx="7753843" cy="7501824"/>
          </a:xfrm>
          <a:prstGeom prst="rect">
            <a:avLst/>
          </a:prstGeom>
          <a:solidFill>
            <a:srgbClr val="A02B93">
              <a:alpha val="1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EC3FD6B8-A69A-5166-B058-A8FB9D0C223C}"/>
              </a:ext>
            </a:extLst>
          </p:cNvPr>
          <p:cNvSpPr txBox="1"/>
          <p:nvPr/>
        </p:nvSpPr>
        <p:spPr>
          <a:xfrm>
            <a:off x="-17582" y="19612028"/>
            <a:ext cx="37490646" cy="1509900"/>
          </a:xfrm>
          <a:prstGeom prst="rect">
            <a:avLst/>
          </a:prstGeom>
          <a:solidFill>
            <a:srgbClr val="1F497D"/>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15" name="TextBox 14">
            <a:extLst>
              <a:ext uri="{FF2B5EF4-FFF2-40B4-BE49-F238E27FC236}">
                <a16:creationId xmlns:a16="http://schemas.microsoft.com/office/drawing/2014/main" id="{5CCFE492-D3AC-C581-F919-4CF6B0C16481}"/>
              </a:ext>
            </a:extLst>
          </p:cNvPr>
          <p:cNvSpPr txBox="1"/>
          <p:nvPr/>
        </p:nvSpPr>
        <p:spPr>
          <a:xfrm>
            <a:off x="-17653" y="0"/>
            <a:ext cx="37490647" cy="3560113"/>
          </a:xfrm>
          <a:prstGeom prst="rect">
            <a:avLst/>
          </a:prstGeom>
          <a:solidFill>
            <a:srgbClr val="1F497D"/>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2" name="Title 1">
            <a:extLst>
              <a:ext uri="{FF2B5EF4-FFF2-40B4-BE49-F238E27FC236}">
                <a16:creationId xmlns:a16="http://schemas.microsoft.com/office/drawing/2014/main" id="{DF63EF21-AC04-C67F-2AF5-0229BB734026}"/>
              </a:ext>
            </a:extLst>
          </p:cNvPr>
          <p:cNvSpPr>
            <a:spLocks noGrp="1"/>
          </p:cNvSpPr>
          <p:nvPr>
            <p:ph type="ctrTitle"/>
          </p:nvPr>
        </p:nvSpPr>
        <p:spPr>
          <a:xfrm>
            <a:off x="415264" y="294640"/>
            <a:ext cx="33206638" cy="2939161"/>
          </a:xfrm>
          <a:noFill/>
        </p:spPr>
        <p:txBody>
          <a:bodyPr>
            <a:normAutofit fontScale="90000"/>
          </a:bodyPr>
          <a:lstStyle/>
          <a:p>
            <a:pPr algn="l"/>
            <a:r>
              <a:rPr lang="en-US" sz="8000" b="1" dirty="0">
                <a:solidFill>
                  <a:srgbClr val="FFFFFF"/>
                </a:solidFill>
                <a:effectLst/>
                <a:latin typeface="Franklin Gothic Medium"/>
                <a:ea typeface="Calibri"/>
                <a:cs typeface="Calibri"/>
              </a:rPr>
              <a:t>Leveraging North Carolina’s Fatal Overdose Data for Public Health Intervention </a:t>
            </a:r>
            <a:br>
              <a:rPr lang="en-US" sz="4800" dirty="0">
                <a:effectLst/>
                <a:latin typeface="Franklin Gothic Medium"/>
                <a:ea typeface="Calibri" panose="020F0502020204030204" pitchFamily="34" charset="0"/>
              </a:rPr>
            </a:br>
            <a:r>
              <a:rPr lang="en-US" sz="4900" dirty="0">
                <a:effectLst/>
                <a:latin typeface="Franklin Gothic Medium"/>
                <a:ea typeface="Calibri"/>
              </a:rPr>
              <a:t> </a:t>
            </a:r>
            <a:br>
              <a:rPr lang="en-US" sz="4800" dirty="0">
                <a:effectLst/>
                <a:latin typeface="Franklin Gothic Medium"/>
                <a:ea typeface="Calibri" panose="020F0502020204030204" pitchFamily="34" charset="0"/>
              </a:rPr>
            </a:br>
            <a:r>
              <a:rPr lang="en-US" sz="5300" dirty="0">
                <a:solidFill>
                  <a:srgbClr val="FFFFFF"/>
                </a:solidFill>
                <a:latin typeface="Franklin Gothic Medium"/>
                <a:ea typeface="Calibri"/>
                <a:cs typeface="Calibri"/>
              </a:rPr>
              <a:t>Riley Eisler, MPH, Taylor Davis, MPH, April Allgood, MS, F-ABMDI, &amp; Hailey Hartman, MPH</a:t>
            </a:r>
            <a:br>
              <a:rPr lang="en-US" sz="5300" dirty="0">
                <a:latin typeface="Franklin Gothic Medium"/>
                <a:ea typeface="Calibri"/>
                <a:cs typeface="Calibri"/>
              </a:rPr>
            </a:br>
            <a:r>
              <a:rPr lang="en-US" sz="4000" dirty="0">
                <a:solidFill>
                  <a:srgbClr val="FFFFFF"/>
                </a:solidFill>
                <a:latin typeface="Franklin Gothic Medium"/>
                <a:ea typeface="Calibri"/>
                <a:cs typeface="Calibri"/>
              </a:rPr>
              <a:t>NCDHHS, Division of Public Health, Chronic Disease and Injury Section, Injury and Violence Prevention Branch</a:t>
            </a:r>
            <a:endParaRPr lang="en-US" sz="4000" dirty="0"/>
          </a:p>
        </p:txBody>
      </p:sp>
      <p:sp>
        <p:nvSpPr>
          <p:cNvPr id="3" name="Subtitle 2">
            <a:extLst>
              <a:ext uri="{FF2B5EF4-FFF2-40B4-BE49-F238E27FC236}">
                <a16:creationId xmlns:a16="http://schemas.microsoft.com/office/drawing/2014/main" id="{B9BD426C-AF09-FEE7-C71A-519E3515F0E6}"/>
              </a:ext>
            </a:extLst>
          </p:cNvPr>
          <p:cNvSpPr>
            <a:spLocks noGrp="1"/>
          </p:cNvSpPr>
          <p:nvPr>
            <p:ph type="subTitle" idx="1"/>
          </p:nvPr>
        </p:nvSpPr>
        <p:spPr>
          <a:xfrm>
            <a:off x="160958" y="4851392"/>
            <a:ext cx="10042991" cy="6946806"/>
          </a:xfrm>
        </p:spPr>
        <p:txBody>
          <a:bodyPr vert="horz" lIns="91440" tIns="45720" rIns="91440" bIns="45720" rtlCol="0" anchor="t">
            <a:noAutofit/>
          </a:bodyPr>
          <a:lstStyle/>
          <a:p>
            <a:pPr marL="571500" indent="-571500" algn="l">
              <a:buChar char="•"/>
            </a:pPr>
            <a:r>
              <a:rPr lang="en-US" sz="2800" dirty="0">
                <a:solidFill>
                  <a:srgbClr val="000000"/>
                </a:solidFill>
                <a:latin typeface="+mj-lt"/>
                <a:ea typeface="Aptos" panose="020B0004020202020204" pitchFamily="34" charset="0"/>
                <a:cs typeface="Aptos" panose="020B0004020202020204" pitchFamily="34" charset="0"/>
              </a:rPr>
              <a:t>The North Carolina State Unintentional Drug Overdose Reporting System (NC-SUDORS) </a:t>
            </a:r>
            <a:r>
              <a:rPr lang="en-US" sz="2800" dirty="0">
                <a:solidFill>
                  <a:srgbClr val="000000"/>
                </a:solidFill>
                <a:effectLst/>
                <a:latin typeface="+mj-lt"/>
                <a:ea typeface="Aptos" panose="020B0004020202020204" pitchFamily="34" charset="0"/>
                <a:cs typeface="Aptos" panose="020B0004020202020204" pitchFamily="34" charset="0"/>
              </a:rPr>
              <a:t>collects comprehensive data on</a:t>
            </a:r>
            <a:r>
              <a:rPr lang="en-US" sz="2800" dirty="0">
                <a:latin typeface="+mj-lt"/>
              </a:rPr>
              <a:t> overdose deaths of unintentional and undetermined intent</a:t>
            </a:r>
            <a:r>
              <a:rPr lang="en-US" sz="2800" dirty="0">
                <a:solidFill>
                  <a:srgbClr val="000000"/>
                </a:solidFill>
                <a:effectLst/>
                <a:latin typeface="+mj-lt"/>
                <a:ea typeface="Aptos" panose="020B0004020202020204" pitchFamily="34" charset="0"/>
                <a:cs typeface="Aptos" panose="020B0004020202020204" pitchFamily="34" charset="0"/>
              </a:rPr>
              <a:t> in NC</a:t>
            </a:r>
            <a:r>
              <a:rPr lang="en-US" sz="2800" dirty="0">
                <a:solidFill>
                  <a:srgbClr val="000000"/>
                </a:solidFill>
                <a:latin typeface="+mj-lt"/>
                <a:ea typeface="Aptos" panose="020B0004020202020204" pitchFamily="34" charset="0"/>
                <a:cs typeface="Aptos" panose="020B0004020202020204" pitchFamily="34" charset="0"/>
              </a:rPr>
              <a:t>.</a:t>
            </a:r>
          </a:p>
          <a:p>
            <a:pPr marL="571500" indent="-571500" algn="l">
              <a:buFont typeface="Arial" panose="020B0604020202020204" pitchFamily="34" charset="0"/>
              <a:buChar char="•"/>
            </a:pPr>
            <a:r>
              <a:rPr lang="en-US" sz="2800" dirty="0">
                <a:latin typeface="+mj-lt"/>
              </a:rPr>
              <a:t>NC-SUDORS was funded by CDC in 2017 and began collecting data on fatal opioid-related overdoses in 2018. In 2019, SUDORS programs across the nation, including NC, expanded to collect data on all drug overdose deaths as part of CDC’s Overdose Data to Action (OD2A) program.</a:t>
            </a:r>
          </a:p>
          <a:p>
            <a:pPr marL="571500" indent="-571500" algn="l">
              <a:buChar char="•"/>
            </a:pPr>
            <a:r>
              <a:rPr lang="en-US" sz="2800" dirty="0">
                <a:solidFill>
                  <a:srgbClr val="000000"/>
                </a:solidFill>
                <a:effectLst/>
                <a:latin typeface="+mj-lt"/>
                <a:ea typeface="Aptos" panose="020B0004020202020204" pitchFamily="34" charset="0"/>
                <a:cs typeface="Aptos" panose="020B0004020202020204" pitchFamily="34" charset="0"/>
              </a:rPr>
              <a:t>By integrating data from death certificates, medical examiner reports, autopsies, and toxicology results, NC-SUDORS informs targeted prevention efforts.</a:t>
            </a:r>
            <a:endParaRPr lang="en-US" sz="2800" dirty="0">
              <a:solidFill>
                <a:srgbClr val="000000"/>
              </a:solidFill>
              <a:latin typeface="+mj-lt"/>
              <a:ea typeface="Aptos" panose="020B0004020202020204" pitchFamily="34" charset="0"/>
              <a:cs typeface="Aptos" panose="020B0004020202020204" pitchFamily="34" charset="0"/>
            </a:endParaRPr>
          </a:p>
          <a:p>
            <a:pPr marL="571500" indent="-571500" algn="l">
              <a:buChar char="•"/>
            </a:pPr>
            <a:r>
              <a:rPr lang="en-US" sz="2800" dirty="0">
                <a:solidFill>
                  <a:srgbClr val="000000"/>
                </a:solidFill>
                <a:latin typeface="+mj-lt"/>
                <a:ea typeface="Aptos" panose="020B0004020202020204" pitchFamily="34" charset="0"/>
                <a:cs typeface="Aptos" panose="020B0004020202020204" pitchFamily="34" charset="0"/>
              </a:rPr>
              <a:t>The wide variety of data collected provides valuable insights into the circumstances and substances contributing to NC’s overdose deaths.</a:t>
            </a:r>
            <a:endParaRPr lang="en-US" sz="2800" dirty="0">
              <a:latin typeface="+mj-lt"/>
            </a:endParaRPr>
          </a:p>
        </p:txBody>
      </p:sp>
      <p:sp>
        <p:nvSpPr>
          <p:cNvPr id="4" name="Subtitle 2">
            <a:extLst>
              <a:ext uri="{FF2B5EF4-FFF2-40B4-BE49-F238E27FC236}">
                <a16:creationId xmlns:a16="http://schemas.microsoft.com/office/drawing/2014/main" id="{BC8FAB34-DC99-3396-4FC8-CCCC0CABD066}"/>
              </a:ext>
            </a:extLst>
          </p:cNvPr>
          <p:cNvSpPr txBox="1">
            <a:spLocks/>
          </p:cNvSpPr>
          <p:nvPr/>
        </p:nvSpPr>
        <p:spPr>
          <a:xfrm>
            <a:off x="160558" y="13202694"/>
            <a:ext cx="9742718" cy="6323785"/>
          </a:xfrm>
          <a:prstGeom prst="rect">
            <a:avLst/>
          </a:prstGeom>
        </p:spPr>
        <p:txBody>
          <a:bodyPr vert="horz" lIns="91440" tIns="45720" rIns="91440" bIns="45720" rtlCol="0" anchor="t">
            <a:normAutofit/>
          </a:bodyPr>
          <a:lstStyle>
            <a:lvl1pPr marL="0" indent="0" algn="ctr" defTabSz="2809037" rtl="0" eaLnBrk="1" latinLnBrk="0" hangingPunct="1">
              <a:lnSpc>
                <a:spcPct val="90000"/>
              </a:lnSpc>
              <a:spcBef>
                <a:spcPts val="3072"/>
              </a:spcBef>
              <a:buFont typeface="Arial" panose="020B0604020202020204" pitchFamily="34" charset="0"/>
              <a:buNone/>
              <a:defRPr sz="7373" kern="1200">
                <a:solidFill>
                  <a:schemeClr val="tx1"/>
                </a:solidFill>
                <a:latin typeface="+mn-lt"/>
                <a:ea typeface="+mn-ea"/>
                <a:cs typeface="+mn-cs"/>
              </a:defRPr>
            </a:lvl1pPr>
            <a:lvl2pPr marL="1404518" indent="0" algn="ctr" defTabSz="2809037" rtl="0" eaLnBrk="1" latinLnBrk="0" hangingPunct="1">
              <a:lnSpc>
                <a:spcPct val="90000"/>
              </a:lnSpc>
              <a:spcBef>
                <a:spcPts val="1536"/>
              </a:spcBef>
              <a:buFont typeface="Arial" panose="020B0604020202020204" pitchFamily="34" charset="0"/>
              <a:buNone/>
              <a:defRPr sz="6144" kern="1200">
                <a:solidFill>
                  <a:schemeClr val="tx1"/>
                </a:solidFill>
                <a:latin typeface="+mn-lt"/>
                <a:ea typeface="+mn-ea"/>
                <a:cs typeface="+mn-cs"/>
              </a:defRPr>
            </a:lvl2pPr>
            <a:lvl3pPr marL="2809037" indent="0" algn="ctr" defTabSz="2809037" rtl="0" eaLnBrk="1" latinLnBrk="0" hangingPunct="1">
              <a:lnSpc>
                <a:spcPct val="90000"/>
              </a:lnSpc>
              <a:spcBef>
                <a:spcPts val="1536"/>
              </a:spcBef>
              <a:buFont typeface="Arial" panose="020B0604020202020204" pitchFamily="34" charset="0"/>
              <a:buNone/>
              <a:defRPr sz="5530" kern="1200">
                <a:solidFill>
                  <a:schemeClr val="tx1"/>
                </a:solidFill>
                <a:latin typeface="+mn-lt"/>
                <a:ea typeface="+mn-ea"/>
                <a:cs typeface="+mn-cs"/>
              </a:defRPr>
            </a:lvl3pPr>
            <a:lvl4pPr marL="4213555"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4pPr>
            <a:lvl5pPr marL="5618074"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5pPr>
            <a:lvl6pPr marL="7022592"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6pPr>
            <a:lvl7pPr marL="8427110"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7pPr>
            <a:lvl8pPr marL="9831629"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8pPr>
            <a:lvl9pPr marL="11236147"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9pPr>
          </a:lstStyle>
          <a:p>
            <a:pPr marL="571500" indent="-571500" algn="l">
              <a:buChar char="•"/>
            </a:pPr>
            <a:r>
              <a:rPr lang="en-US" sz="2800">
                <a:solidFill>
                  <a:srgbClr val="000000"/>
                </a:solidFill>
                <a:effectLst/>
                <a:latin typeface="+mj-lt"/>
                <a:ea typeface="Aptos" panose="020B0004020202020204" pitchFamily="34" charset="0"/>
                <a:cs typeface="Aptos" panose="020B0004020202020204" pitchFamily="34" charset="0"/>
              </a:rPr>
              <a:t>Data abstraction involves coding demographics, overdose circumstances, and toxicology results.</a:t>
            </a:r>
          </a:p>
          <a:p>
            <a:pPr marL="571500" indent="-571500" algn="l">
              <a:buFont typeface="Arial" panose="020B0604020202020204" pitchFamily="34" charset="0"/>
              <a:buChar char="•"/>
            </a:pPr>
            <a:r>
              <a:rPr lang="en-US" sz="2800">
                <a:solidFill>
                  <a:srgbClr val="000000"/>
                </a:solidFill>
                <a:effectLst/>
                <a:latin typeface="+mj-lt"/>
                <a:ea typeface="Aptos" panose="020B0004020202020204" pitchFamily="34" charset="0"/>
                <a:cs typeface="Aptos" panose="020B0004020202020204" pitchFamily="34" charset="0"/>
              </a:rPr>
              <a:t>Our team is comprised of four abstractors who review</a:t>
            </a:r>
            <a:r>
              <a:rPr lang="en-US" sz="2800">
                <a:solidFill>
                  <a:srgbClr val="000000"/>
                </a:solidFill>
                <a:latin typeface="+mj-lt"/>
                <a:ea typeface="Aptos" panose="020B0004020202020204" pitchFamily="34" charset="0"/>
                <a:cs typeface="Aptos" panose="020B0004020202020204" pitchFamily="34" charset="0"/>
              </a:rPr>
              <a:t>  an average of 30</a:t>
            </a:r>
            <a:r>
              <a:rPr lang="en-US" sz="2800">
                <a:solidFill>
                  <a:srgbClr val="000000"/>
                </a:solidFill>
                <a:effectLst/>
                <a:latin typeface="+mj-lt"/>
                <a:ea typeface="Aptos" panose="020B0004020202020204" pitchFamily="34" charset="0"/>
                <a:cs typeface="Aptos" panose="020B0004020202020204" pitchFamily="34" charset="0"/>
              </a:rPr>
              <a:t> cases per week, each </a:t>
            </a:r>
            <a:r>
              <a:rPr lang="en-US" sz="2800">
                <a:solidFill>
                  <a:srgbClr val="000000"/>
                </a:solidFill>
                <a:latin typeface="+mj-lt"/>
                <a:ea typeface="Aptos" panose="020B0004020202020204" pitchFamily="34" charset="0"/>
                <a:cs typeface="Aptos" panose="020B0004020202020204" pitchFamily="34" charset="0"/>
              </a:rPr>
              <a:t>taking</a:t>
            </a:r>
            <a:r>
              <a:rPr lang="en-US" sz="2800">
                <a:solidFill>
                  <a:srgbClr val="000000"/>
                </a:solidFill>
                <a:effectLst/>
                <a:latin typeface="+mj-lt"/>
                <a:ea typeface="Aptos" panose="020B0004020202020204" pitchFamily="34" charset="0"/>
                <a:cs typeface="Aptos" panose="020B0004020202020204" pitchFamily="34" charset="0"/>
              </a:rPr>
              <a:t> up to two hours depending on its complexity.</a:t>
            </a:r>
          </a:p>
          <a:p>
            <a:pPr marL="571500" indent="-571500" algn="l">
              <a:buChar char="•"/>
            </a:pPr>
            <a:r>
              <a:rPr lang="en-US" sz="2800">
                <a:solidFill>
                  <a:srgbClr val="000000"/>
                </a:solidFill>
                <a:effectLst/>
                <a:latin typeface="+mj-lt"/>
                <a:ea typeface="Aptos" panose="020B0004020202020204" pitchFamily="34" charset="0"/>
                <a:cs typeface="Aptos" panose="020B0004020202020204" pitchFamily="34" charset="0"/>
              </a:rPr>
              <a:t>Rigorous CDC protocols ensure consistent, accurate data collection of over 320 possible variables with detailed case narratives.</a:t>
            </a:r>
          </a:p>
          <a:p>
            <a:pPr marL="571500" indent="-571500" algn="l">
              <a:buChar char="•"/>
            </a:pPr>
            <a:r>
              <a:rPr lang="en-US" sz="2800">
                <a:solidFill>
                  <a:srgbClr val="000000"/>
                </a:solidFill>
                <a:latin typeface="+mj-lt"/>
              </a:rPr>
              <a:t>Due to the work's challenging and sensitive nature, abstractors are encouraged to practice self-care and step away when needed to maintain their well-being.</a:t>
            </a:r>
            <a:endParaRPr lang="en-US" sz="2800">
              <a:latin typeface="+mj-lt"/>
            </a:endParaRPr>
          </a:p>
        </p:txBody>
      </p:sp>
      <p:sp>
        <p:nvSpPr>
          <p:cNvPr id="5" name="Subtitle 2">
            <a:extLst>
              <a:ext uri="{FF2B5EF4-FFF2-40B4-BE49-F238E27FC236}">
                <a16:creationId xmlns:a16="http://schemas.microsoft.com/office/drawing/2014/main" id="{7DCB0A47-8446-A5E9-FCEA-3F15B22AD919}"/>
              </a:ext>
            </a:extLst>
          </p:cNvPr>
          <p:cNvSpPr txBox="1">
            <a:spLocks/>
          </p:cNvSpPr>
          <p:nvPr/>
        </p:nvSpPr>
        <p:spPr>
          <a:xfrm>
            <a:off x="26273048" y="4858768"/>
            <a:ext cx="10886121" cy="6714557"/>
          </a:xfrm>
          <a:prstGeom prst="rect">
            <a:avLst/>
          </a:prstGeom>
        </p:spPr>
        <p:txBody>
          <a:bodyPr vert="horz" lIns="91440" tIns="45720" rIns="91440" bIns="45720" rtlCol="0" anchor="t">
            <a:normAutofit fontScale="25000" lnSpcReduction="20000"/>
          </a:bodyPr>
          <a:lstStyle>
            <a:lvl1pPr marL="0" indent="0" algn="ctr" defTabSz="2809037" rtl="0" eaLnBrk="1" latinLnBrk="0" hangingPunct="1">
              <a:lnSpc>
                <a:spcPct val="90000"/>
              </a:lnSpc>
              <a:spcBef>
                <a:spcPts val="3072"/>
              </a:spcBef>
              <a:buFont typeface="Arial" panose="020B0604020202020204" pitchFamily="34" charset="0"/>
              <a:buNone/>
              <a:defRPr sz="7373" kern="1200">
                <a:solidFill>
                  <a:schemeClr val="tx1"/>
                </a:solidFill>
                <a:latin typeface="+mn-lt"/>
                <a:ea typeface="+mn-ea"/>
                <a:cs typeface="+mn-cs"/>
              </a:defRPr>
            </a:lvl1pPr>
            <a:lvl2pPr marL="1404518" indent="0" algn="ctr" defTabSz="2809037" rtl="0" eaLnBrk="1" latinLnBrk="0" hangingPunct="1">
              <a:lnSpc>
                <a:spcPct val="90000"/>
              </a:lnSpc>
              <a:spcBef>
                <a:spcPts val="1536"/>
              </a:spcBef>
              <a:buFont typeface="Arial" panose="020B0604020202020204" pitchFamily="34" charset="0"/>
              <a:buNone/>
              <a:defRPr sz="6144" kern="1200">
                <a:solidFill>
                  <a:schemeClr val="tx1"/>
                </a:solidFill>
                <a:latin typeface="+mn-lt"/>
                <a:ea typeface="+mn-ea"/>
                <a:cs typeface="+mn-cs"/>
              </a:defRPr>
            </a:lvl2pPr>
            <a:lvl3pPr marL="2809037" indent="0" algn="ctr" defTabSz="2809037" rtl="0" eaLnBrk="1" latinLnBrk="0" hangingPunct="1">
              <a:lnSpc>
                <a:spcPct val="90000"/>
              </a:lnSpc>
              <a:spcBef>
                <a:spcPts val="1536"/>
              </a:spcBef>
              <a:buFont typeface="Arial" panose="020B0604020202020204" pitchFamily="34" charset="0"/>
              <a:buNone/>
              <a:defRPr sz="5530" kern="1200">
                <a:solidFill>
                  <a:schemeClr val="tx1"/>
                </a:solidFill>
                <a:latin typeface="+mn-lt"/>
                <a:ea typeface="+mn-ea"/>
                <a:cs typeface="+mn-cs"/>
              </a:defRPr>
            </a:lvl3pPr>
            <a:lvl4pPr marL="4213555"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4pPr>
            <a:lvl5pPr marL="5618074"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5pPr>
            <a:lvl6pPr marL="7022592"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6pPr>
            <a:lvl7pPr marL="8427110"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7pPr>
            <a:lvl8pPr marL="9831629"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8pPr>
            <a:lvl9pPr marL="11236147"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9pPr>
          </a:lstStyle>
          <a:p>
            <a:pPr marL="571500" indent="-571500" algn="l">
              <a:lnSpc>
                <a:spcPct val="110000"/>
              </a:lnSpc>
              <a:buChar char="•"/>
            </a:pPr>
            <a:r>
              <a:rPr lang="en-US" sz="11200">
                <a:solidFill>
                  <a:srgbClr val="000000"/>
                </a:solidFill>
                <a:effectLst/>
                <a:latin typeface="+mj-lt"/>
                <a:ea typeface="Aptos" panose="020B0004020202020204" pitchFamily="34" charset="0"/>
                <a:cs typeface="Aptos" panose="020B0004020202020204" pitchFamily="34" charset="0"/>
              </a:rPr>
              <a:t>NC-SUDORS abstracts approximately 4,000 eligible decedent deaths </a:t>
            </a:r>
            <a:r>
              <a:rPr lang="en-US" sz="11200">
                <a:solidFill>
                  <a:srgbClr val="000000"/>
                </a:solidFill>
                <a:latin typeface="+mj-lt"/>
                <a:ea typeface="Aptos" panose="020B0004020202020204" pitchFamily="34" charset="0"/>
                <a:cs typeface="Aptos" panose="020B0004020202020204" pitchFamily="34" charset="0"/>
              </a:rPr>
              <a:t>annually.</a:t>
            </a:r>
          </a:p>
          <a:p>
            <a:pPr marL="571500" indent="-571500" algn="l">
              <a:lnSpc>
                <a:spcPct val="110000"/>
              </a:lnSpc>
              <a:buChar char="•"/>
            </a:pPr>
            <a:r>
              <a:rPr lang="en-US" sz="11200">
                <a:solidFill>
                  <a:srgbClr val="000000"/>
                </a:solidFill>
                <a:latin typeface="+mj-lt"/>
                <a:ea typeface="Aptos" panose="020B0004020202020204" pitchFamily="34" charset="0"/>
                <a:cs typeface="Aptos" panose="020B0004020202020204" pitchFamily="34" charset="0"/>
              </a:rPr>
              <a:t>Analysis of NC-SUDORS data has identified variations in decedent demographics, overdose location and response, intervention opportunities, changes in routes of administration, and more!</a:t>
            </a:r>
          </a:p>
          <a:p>
            <a:pPr marL="571500" indent="-571500" algn="l">
              <a:lnSpc>
                <a:spcPct val="110000"/>
              </a:lnSpc>
              <a:buFont typeface="Arial" panose="020B0604020202020204" pitchFamily="34" charset="0"/>
              <a:buChar char="•"/>
            </a:pPr>
            <a:r>
              <a:rPr lang="en-US" sz="11200">
                <a:solidFill>
                  <a:srgbClr val="000000"/>
                </a:solidFill>
                <a:latin typeface="+mj-lt"/>
                <a:ea typeface="Aptos" panose="020B0004020202020204" pitchFamily="34" charset="0"/>
                <a:cs typeface="Aptos" panose="020B0004020202020204" pitchFamily="34" charset="0"/>
              </a:rPr>
              <a:t>NC-SUDORS data is shared with the CDC for inclusion in the national dataset, featured on the CDC dashboard, and incorporated into the Morbidity and Mortality Weekly Report (MMWR) published by the CDC.</a:t>
            </a:r>
          </a:p>
          <a:p>
            <a:pPr marL="571500" indent="-571500" algn="l">
              <a:lnSpc>
                <a:spcPct val="110000"/>
              </a:lnSpc>
              <a:buFont typeface="Arial" panose="020B0604020202020204" pitchFamily="34" charset="0"/>
              <a:buChar char="•"/>
            </a:pPr>
            <a:r>
              <a:rPr lang="en-US" sz="11200">
                <a:solidFill>
                  <a:srgbClr val="000000"/>
                </a:solidFill>
                <a:latin typeface="+mj-lt"/>
                <a:ea typeface="Aptos" panose="020B0004020202020204" pitchFamily="34" charset="0"/>
                <a:cs typeface="Aptos" panose="020B0004020202020204" pitchFamily="34" charset="0"/>
              </a:rPr>
              <a:t>These datasets are available upon request for further analysis by both state epidemiologists and external researchers.</a:t>
            </a:r>
          </a:p>
          <a:p>
            <a:pPr marL="571500" indent="-571500" algn="l">
              <a:lnSpc>
                <a:spcPct val="110000"/>
              </a:lnSpc>
              <a:buFont typeface="Arial" panose="020B0604020202020204" pitchFamily="34" charset="0"/>
              <a:buChar char="•"/>
            </a:pPr>
            <a:r>
              <a:rPr lang="en-US" sz="11200">
                <a:solidFill>
                  <a:srgbClr val="000000"/>
                </a:solidFill>
                <a:latin typeface="+mj-lt"/>
                <a:ea typeface="Aptos" panose="020B0004020202020204" pitchFamily="34" charset="0"/>
                <a:cs typeface="Aptos" panose="020B0004020202020204" pitchFamily="34" charset="0"/>
              </a:rPr>
              <a:t>These findings have been instrumental in </a:t>
            </a:r>
            <a:r>
              <a:rPr lang="en-US" sz="11200">
                <a:solidFill>
                  <a:srgbClr val="000000"/>
                </a:solidFill>
                <a:effectLst/>
                <a:latin typeface="+mj-lt"/>
                <a:ea typeface="Aptos" panose="020B0004020202020204" pitchFamily="34" charset="0"/>
                <a:cs typeface="Aptos" panose="020B0004020202020204" pitchFamily="34" charset="0"/>
              </a:rPr>
              <a:t>informing NC’s state-level public health responses while contributing to national overdose prevention efforts</a:t>
            </a:r>
            <a:r>
              <a:rPr lang="en-US" sz="11200">
                <a:solidFill>
                  <a:srgbClr val="000000"/>
                </a:solidFill>
                <a:latin typeface="+mj-lt"/>
                <a:ea typeface="Aptos" panose="020B0004020202020204" pitchFamily="34" charset="0"/>
                <a:cs typeface="Aptos" panose="020B0004020202020204" pitchFamily="34" charset="0"/>
              </a:rPr>
              <a:t>.</a:t>
            </a:r>
            <a:endParaRPr lang="en-US" sz="11200">
              <a:effectLst/>
              <a:latin typeface="+mj-lt"/>
              <a:ea typeface="Aptos" panose="020B0004020202020204" pitchFamily="34" charset="0"/>
              <a:cs typeface="Aptos" panose="020B0004020202020204" pitchFamily="34" charset="0"/>
            </a:endParaRPr>
          </a:p>
          <a:p>
            <a:endParaRPr lang="en-US">
              <a:latin typeface="Aptos Display"/>
            </a:endParaRPr>
          </a:p>
        </p:txBody>
      </p:sp>
      <p:sp>
        <p:nvSpPr>
          <p:cNvPr id="6" name="Subtitle 2">
            <a:extLst>
              <a:ext uri="{FF2B5EF4-FFF2-40B4-BE49-F238E27FC236}">
                <a16:creationId xmlns:a16="http://schemas.microsoft.com/office/drawing/2014/main" id="{E043A1E6-75EE-5FB6-4174-5C989EF05FEB}"/>
              </a:ext>
            </a:extLst>
          </p:cNvPr>
          <p:cNvSpPr txBox="1">
            <a:spLocks/>
          </p:cNvSpPr>
          <p:nvPr/>
        </p:nvSpPr>
        <p:spPr>
          <a:xfrm>
            <a:off x="26312667" y="12927889"/>
            <a:ext cx="10846502" cy="2273807"/>
          </a:xfrm>
          <a:prstGeom prst="rect">
            <a:avLst/>
          </a:prstGeom>
        </p:spPr>
        <p:txBody>
          <a:bodyPr vert="horz" lIns="91440" tIns="45720" rIns="91440" bIns="45720" rtlCol="0" anchor="t">
            <a:normAutofit/>
          </a:bodyPr>
          <a:lstStyle>
            <a:lvl1pPr marL="0" indent="0" algn="ctr" defTabSz="2809037" rtl="0" eaLnBrk="1" latinLnBrk="0" hangingPunct="1">
              <a:lnSpc>
                <a:spcPct val="90000"/>
              </a:lnSpc>
              <a:spcBef>
                <a:spcPts val="3072"/>
              </a:spcBef>
              <a:buFont typeface="Arial" panose="020B0604020202020204" pitchFamily="34" charset="0"/>
              <a:buNone/>
              <a:defRPr sz="7373" kern="1200">
                <a:solidFill>
                  <a:schemeClr val="tx1"/>
                </a:solidFill>
                <a:latin typeface="+mn-lt"/>
                <a:ea typeface="+mn-ea"/>
                <a:cs typeface="+mn-cs"/>
              </a:defRPr>
            </a:lvl1pPr>
            <a:lvl2pPr marL="1404518" indent="0" algn="ctr" defTabSz="2809037" rtl="0" eaLnBrk="1" latinLnBrk="0" hangingPunct="1">
              <a:lnSpc>
                <a:spcPct val="90000"/>
              </a:lnSpc>
              <a:spcBef>
                <a:spcPts val="1536"/>
              </a:spcBef>
              <a:buFont typeface="Arial" panose="020B0604020202020204" pitchFamily="34" charset="0"/>
              <a:buNone/>
              <a:defRPr sz="6144" kern="1200">
                <a:solidFill>
                  <a:schemeClr val="tx1"/>
                </a:solidFill>
                <a:latin typeface="+mn-lt"/>
                <a:ea typeface="+mn-ea"/>
                <a:cs typeface="+mn-cs"/>
              </a:defRPr>
            </a:lvl2pPr>
            <a:lvl3pPr marL="2809037" indent="0" algn="ctr" defTabSz="2809037" rtl="0" eaLnBrk="1" latinLnBrk="0" hangingPunct="1">
              <a:lnSpc>
                <a:spcPct val="90000"/>
              </a:lnSpc>
              <a:spcBef>
                <a:spcPts val="1536"/>
              </a:spcBef>
              <a:buFont typeface="Arial" panose="020B0604020202020204" pitchFamily="34" charset="0"/>
              <a:buNone/>
              <a:defRPr sz="5530" kern="1200">
                <a:solidFill>
                  <a:schemeClr val="tx1"/>
                </a:solidFill>
                <a:latin typeface="+mn-lt"/>
                <a:ea typeface="+mn-ea"/>
                <a:cs typeface="+mn-cs"/>
              </a:defRPr>
            </a:lvl3pPr>
            <a:lvl4pPr marL="4213555"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4pPr>
            <a:lvl5pPr marL="5618074"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5pPr>
            <a:lvl6pPr marL="7022592"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6pPr>
            <a:lvl7pPr marL="8427110"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7pPr>
            <a:lvl8pPr marL="9831629"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8pPr>
            <a:lvl9pPr marL="11236147"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9pPr>
          </a:lstStyle>
          <a:p>
            <a:pPr marL="571500" indent="-571500" algn="l">
              <a:buChar char="•"/>
            </a:pPr>
            <a:r>
              <a:rPr lang="en-US" sz="2800" dirty="0">
                <a:solidFill>
                  <a:srgbClr val="000000"/>
                </a:solidFill>
                <a:effectLst/>
                <a:latin typeface="+mj-lt"/>
                <a:ea typeface="Aptos" panose="020B0004020202020204" pitchFamily="34" charset="0"/>
                <a:cs typeface="Aptos" panose="020B0004020202020204" pitchFamily="34" charset="0"/>
              </a:rPr>
              <a:t>NC-SUDORS is a critical tool for understanding the overdose </a:t>
            </a:r>
            <a:r>
              <a:rPr lang="en-US" sz="2800" dirty="0">
                <a:solidFill>
                  <a:srgbClr val="000000"/>
                </a:solidFill>
                <a:latin typeface="+mj-lt"/>
                <a:ea typeface="Aptos" panose="020B0004020202020204" pitchFamily="34" charset="0"/>
                <a:cs typeface="Aptos" panose="020B0004020202020204" pitchFamily="34" charset="0"/>
              </a:rPr>
              <a:t>epidemic and providing high quality data to guide public health interventions. </a:t>
            </a:r>
          </a:p>
          <a:p>
            <a:pPr marL="571500" indent="-571500" algn="l">
              <a:buChar char="•"/>
            </a:pPr>
            <a:r>
              <a:rPr lang="en-US" sz="2800" dirty="0">
                <a:solidFill>
                  <a:srgbClr val="000000"/>
                </a:solidFill>
                <a:latin typeface="+mj-lt"/>
                <a:ea typeface="Aptos" panose="020B0004020202020204" pitchFamily="34" charset="0"/>
                <a:cs typeface="Aptos" panose="020B0004020202020204" pitchFamily="34" charset="0"/>
              </a:rPr>
              <a:t>Continued investment will enhance data timeliness and strengthen </a:t>
            </a:r>
            <a:r>
              <a:rPr lang="en-US" sz="2800" dirty="0">
                <a:solidFill>
                  <a:srgbClr val="000000"/>
                </a:solidFill>
                <a:effectLst/>
                <a:latin typeface="+mj-lt"/>
                <a:ea typeface="Aptos" panose="020B0004020202020204" pitchFamily="34" charset="0"/>
                <a:cs typeface="Aptos" panose="020B0004020202020204" pitchFamily="34" charset="0"/>
              </a:rPr>
              <a:t>overdose prevention efforts in NC</a:t>
            </a:r>
            <a:r>
              <a:rPr lang="en-US" sz="2800" dirty="0">
                <a:solidFill>
                  <a:srgbClr val="000000"/>
                </a:solidFill>
                <a:latin typeface="+mj-lt"/>
                <a:ea typeface="Aptos" panose="020B0004020202020204" pitchFamily="34" charset="0"/>
                <a:cs typeface="Aptos" panose="020B0004020202020204" pitchFamily="34" charset="0"/>
              </a:rPr>
              <a:t>, ultimately saving lives.</a:t>
            </a:r>
            <a:endParaRPr lang="en-US" sz="2800" dirty="0">
              <a:latin typeface="+mj-lt"/>
            </a:endParaRPr>
          </a:p>
          <a:p>
            <a:pPr algn="l"/>
            <a:endParaRPr lang="en-US" sz="3700" dirty="0">
              <a:latin typeface="Aptos Display"/>
            </a:endParaRPr>
          </a:p>
        </p:txBody>
      </p:sp>
      <p:sp>
        <p:nvSpPr>
          <p:cNvPr id="8" name="Subtitle 2">
            <a:extLst>
              <a:ext uri="{FF2B5EF4-FFF2-40B4-BE49-F238E27FC236}">
                <a16:creationId xmlns:a16="http://schemas.microsoft.com/office/drawing/2014/main" id="{A8A90D97-6F18-8E79-6AF3-0A4CB86BE2CD}"/>
              </a:ext>
            </a:extLst>
          </p:cNvPr>
          <p:cNvSpPr txBox="1">
            <a:spLocks/>
          </p:cNvSpPr>
          <p:nvPr/>
        </p:nvSpPr>
        <p:spPr>
          <a:xfrm>
            <a:off x="26845105" y="16494481"/>
            <a:ext cx="10249680" cy="1777906"/>
          </a:xfrm>
          <a:prstGeom prst="rect">
            <a:avLst/>
          </a:prstGeom>
        </p:spPr>
        <p:txBody>
          <a:bodyPr vert="horz" lIns="91440" tIns="45720" rIns="91440" bIns="45720" rtlCol="0">
            <a:noAutofit/>
          </a:bodyPr>
          <a:lstStyle>
            <a:lvl1pPr marL="0" indent="0" algn="ctr" defTabSz="2809037" rtl="0" eaLnBrk="1" latinLnBrk="0" hangingPunct="1">
              <a:lnSpc>
                <a:spcPct val="90000"/>
              </a:lnSpc>
              <a:spcBef>
                <a:spcPts val="3072"/>
              </a:spcBef>
              <a:buFont typeface="Arial" panose="020B0604020202020204" pitchFamily="34" charset="0"/>
              <a:buNone/>
              <a:defRPr sz="7373" kern="1200">
                <a:solidFill>
                  <a:schemeClr val="tx1"/>
                </a:solidFill>
                <a:latin typeface="+mn-lt"/>
                <a:ea typeface="+mn-ea"/>
                <a:cs typeface="+mn-cs"/>
              </a:defRPr>
            </a:lvl1pPr>
            <a:lvl2pPr marL="1404518" indent="0" algn="ctr" defTabSz="2809037" rtl="0" eaLnBrk="1" latinLnBrk="0" hangingPunct="1">
              <a:lnSpc>
                <a:spcPct val="90000"/>
              </a:lnSpc>
              <a:spcBef>
                <a:spcPts val="1536"/>
              </a:spcBef>
              <a:buFont typeface="Arial" panose="020B0604020202020204" pitchFamily="34" charset="0"/>
              <a:buNone/>
              <a:defRPr sz="6144" kern="1200">
                <a:solidFill>
                  <a:schemeClr val="tx1"/>
                </a:solidFill>
                <a:latin typeface="+mn-lt"/>
                <a:ea typeface="+mn-ea"/>
                <a:cs typeface="+mn-cs"/>
              </a:defRPr>
            </a:lvl2pPr>
            <a:lvl3pPr marL="2809037" indent="0" algn="ctr" defTabSz="2809037" rtl="0" eaLnBrk="1" latinLnBrk="0" hangingPunct="1">
              <a:lnSpc>
                <a:spcPct val="90000"/>
              </a:lnSpc>
              <a:spcBef>
                <a:spcPts val="1536"/>
              </a:spcBef>
              <a:buFont typeface="Arial" panose="020B0604020202020204" pitchFamily="34" charset="0"/>
              <a:buNone/>
              <a:defRPr sz="5530" kern="1200">
                <a:solidFill>
                  <a:schemeClr val="tx1"/>
                </a:solidFill>
                <a:latin typeface="+mn-lt"/>
                <a:ea typeface="+mn-ea"/>
                <a:cs typeface="+mn-cs"/>
              </a:defRPr>
            </a:lvl3pPr>
            <a:lvl4pPr marL="4213555"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4pPr>
            <a:lvl5pPr marL="5618074"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5pPr>
            <a:lvl6pPr marL="7022592"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6pPr>
            <a:lvl7pPr marL="8427110"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7pPr>
            <a:lvl8pPr marL="9831629"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8pPr>
            <a:lvl9pPr marL="11236147" indent="0" algn="ctr" defTabSz="2809037" rtl="0" eaLnBrk="1" latinLnBrk="0" hangingPunct="1">
              <a:lnSpc>
                <a:spcPct val="90000"/>
              </a:lnSpc>
              <a:spcBef>
                <a:spcPts val="1536"/>
              </a:spcBef>
              <a:buFont typeface="Arial" panose="020B0604020202020204" pitchFamily="34" charset="0"/>
              <a:buNone/>
              <a:defRPr sz="4915" kern="1200">
                <a:solidFill>
                  <a:schemeClr val="tx1"/>
                </a:solidFill>
                <a:latin typeface="+mn-lt"/>
                <a:ea typeface="+mn-ea"/>
                <a:cs typeface="+mn-cs"/>
              </a:defRPr>
            </a:lvl9pPr>
          </a:lstStyle>
          <a:p>
            <a:r>
              <a:rPr lang="en-US" sz="3600" b="1">
                <a:effectLst/>
                <a:latin typeface="+mj-lt"/>
              </a:rPr>
              <a:t>NC-SUDORS data </a:t>
            </a:r>
            <a:r>
              <a:rPr lang="en-US" sz="3600" b="1">
                <a:solidFill>
                  <a:srgbClr val="000000"/>
                </a:solidFill>
                <a:effectLst/>
                <a:latin typeface="+mj-lt"/>
                <a:ea typeface="Aptos" panose="020B0004020202020204" pitchFamily="34" charset="0"/>
                <a:cs typeface="Aptos" panose="020B0004020202020204" pitchFamily="34" charset="0"/>
              </a:rPr>
              <a:t>save</a:t>
            </a:r>
            <a:r>
              <a:rPr lang="en-US" sz="3600" b="1">
                <a:solidFill>
                  <a:srgbClr val="000000"/>
                </a:solidFill>
                <a:latin typeface="+mj-lt"/>
                <a:ea typeface="Aptos" panose="020B0004020202020204" pitchFamily="34" charset="0"/>
                <a:cs typeface="Aptos" panose="020B0004020202020204" pitchFamily="34" charset="0"/>
              </a:rPr>
              <a:t>s lives by</a:t>
            </a:r>
            <a:r>
              <a:rPr lang="en-US" sz="3600" b="1">
                <a:effectLst/>
                <a:latin typeface="+mj-lt"/>
              </a:rPr>
              <a:t> telli</a:t>
            </a:r>
            <a:r>
              <a:rPr lang="en-US" sz="3600" b="1">
                <a:latin typeface="+mj-lt"/>
              </a:rPr>
              <a:t>ng</a:t>
            </a:r>
            <a:r>
              <a:rPr lang="en-US" sz="3600" b="1">
                <a:effectLst/>
                <a:latin typeface="+mj-lt"/>
              </a:rPr>
              <a:t> the stories of those lost to overdose </a:t>
            </a:r>
            <a:r>
              <a:rPr lang="en-US" sz="3600" b="1">
                <a:solidFill>
                  <a:srgbClr val="000000"/>
                </a:solidFill>
                <a:latin typeface="+mj-lt"/>
                <a:ea typeface="Aptos" panose="020B0004020202020204" pitchFamily="34" charset="0"/>
                <a:cs typeface="Aptos" panose="020B0004020202020204" pitchFamily="34" charset="0"/>
              </a:rPr>
              <a:t>– Together, we can turn the tide on overdose deaths in North Carolina</a:t>
            </a:r>
            <a:r>
              <a:rPr lang="en-US" sz="3600" b="1">
                <a:solidFill>
                  <a:srgbClr val="000000"/>
                </a:solidFill>
                <a:effectLst/>
                <a:latin typeface="+mj-lt"/>
                <a:ea typeface="Aptos" panose="020B0004020202020204" pitchFamily="34" charset="0"/>
                <a:cs typeface="Aptos" panose="020B0004020202020204" pitchFamily="34" charset="0"/>
              </a:rPr>
              <a:t>.</a:t>
            </a:r>
            <a:endParaRPr lang="en-US" sz="3600" b="1">
              <a:latin typeface="+mj-lt"/>
            </a:endParaRPr>
          </a:p>
        </p:txBody>
      </p:sp>
      <p:pic>
        <p:nvPicPr>
          <p:cNvPr id="10" name="Picture 9" descr="A close up of a sign&#10;&#10;Description generated with very high confidence">
            <a:extLst>
              <a:ext uri="{FF2B5EF4-FFF2-40B4-BE49-F238E27FC236}">
                <a16:creationId xmlns:a16="http://schemas.microsoft.com/office/drawing/2014/main" id="{F8BFFF0A-4EB0-A7B9-F478-48DAC4D7CC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997899" y="320367"/>
            <a:ext cx="2890958" cy="2890958"/>
          </a:xfrm>
          <a:prstGeom prst="rect">
            <a:avLst/>
          </a:prstGeom>
        </p:spPr>
      </p:pic>
      <p:pic>
        <p:nvPicPr>
          <p:cNvPr id="14" name="Picture 13" descr="A black background with blue text&#10;&#10;Description automatically generated">
            <a:extLst>
              <a:ext uri="{FF2B5EF4-FFF2-40B4-BE49-F238E27FC236}">
                <a16:creationId xmlns:a16="http://schemas.microsoft.com/office/drawing/2014/main" id="{CCC2C5DA-ED7D-FA72-2F81-0BB3484DE59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446000" y="18295559"/>
            <a:ext cx="3236241" cy="1086550"/>
          </a:xfrm>
          <a:prstGeom prst="rect">
            <a:avLst/>
          </a:prstGeom>
        </p:spPr>
      </p:pic>
      <p:sp>
        <p:nvSpPr>
          <p:cNvPr id="19" name="Rectangle 18">
            <a:extLst>
              <a:ext uri="{FF2B5EF4-FFF2-40B4-BE49-F238E27FC236}">
                <a16:creationId xmlns:a16="http://schemas.microsoft.com/office/drawing/2014/main" id="{D918DD49-5BB2-AE3A-2732-D32DAA95D7FD}"/>
              </a:ext>
            </a:extLst>
          </p:cNvPr>
          <p:cNvSpPr/>
          <p:nvPr/>
        </p:nvSpPr>
        <p:spPr>
          <a:xfrm>
            <a:off x="26320355" y="3833366"/>
            <a:ext cx="10568502" cy="860027"/>
          </a:xfrm>
          <a:prstGeom prst="rect">
            <a:avLst/>
          </a:prstGeo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defPPr>
              <a:defRPr lang="en-US"/>
            </a:defPPr>
            <a:lvl1pPr marL="0" algn="l" defTabSz="3342593" rtl="0" eaLnBrk="1" latinLnBrk="0" hangingPunct="1">
              <a:defRPr sz="6584" kern="1200">
                <a:solidFill>
                  <a:schemeClr val="tx1"/>
                </a:solidFill>
                <a:latin typeface="+mn-lt"/>
                <a:ea typeface="+mn-ea"/>
                <a:cs typeface="+mn-cs"/>
              </a:defRPr>
            </a:lvl1pPr>
            <a:lvl2pPr marL="1671293" algn="l" defTabSz="3342593" rtl="0" eaLnBrk="1" latinLnBrk="0" hangingPunct="1">
              <a:defRPr sz="6584" kern="1200">
                <a:solidFill>
                  <a:schemeClr val="tx1"/>
                </a:solidFill>
                <a:latin typeface="+mn-lt"/>
                <a:ea typeface="+mn-ea"/>
                <a:cs typeface="+mn-cs"/>
              </a:defRPr>
            </a:lvl2pPr>
            <a:lvl3pPr marL="3342593" algn="l" defTabSz="3342593" rtl="0" eaLnBrk="1" latinLnBrk="0" hangingPunct="1">
              <a:defRPr sz="6584" kern="1200">
                <a:solidFill>
                  <a:schemeClr val="tx1"/>
                </a:solidFill>
                <a:latin typeface="+mn-lt"/>
                <a:ea typeface="+mn-ea"/>
                <a:cs typeface="+mn-cs"/>
              </a:defRPr>
            </a:lvl3pPr>
            <a:lvl4pPr marL="5013886" algn="l" defTabSz="3342593" rtl="0" eaLnBrk="1" latinLnBrk="0" hangingPunct="1">
              <a:defRPr sz="6584" kern="1200">
                <a:solidFill>
                  <a:schemeClr val="tx1"/>
                </a:solidFill>
                <a:latin typeface="+mn-lt"/>
                <a:ea typeface="+mn-ea"/>
                <a:cs typeface="+mn-cs"/>
              </a:defRPr>
            </a:lvl4pPr>
            <a:lvl5pPr marL="6685186" algn="l" defTabSz="3342593" rtl="0" eaLnBrk="1" latinLnBrk="0" hangingPunct="1">
              <a:defRPr sz="6584" kern="1200">
                <a:solidFill>
                  <a:schemeClr val="tx1"/>
                </a:solidFill>
                <a:latin typeface="+mn-lt"/>
                <a:ea typeface="+mn-ea"/>
                <a:cs typeface="+mn-cs"/>
              </a:defRPr>
            </a:lvl5pPr>
            <a:lvl6pPr marL="8356479" algn="l" defTabSz="3342593" rtl="0" eaLnBrk="1" latinLnBrk="0" hangingPunct="1">
              <a:defRPr sz="6584" kern="1200">
                <a:solidFill>
                  <a:schemeClr val="tx1"/>
                </a:solidFill>
                <a:latin typeface="+mn-lt"/>
                <a:ea typeface="+mn-ea"/>
                <a:cs typeface="+mn-cs"/>
              </a:defRPr>
            </a:lvl6pPr>
            <a:lvl7pPr marL="10027780" algn="l" defTabSz="3342593" rtl="0" eaLnBrk="1" latinLnBrk="0" hangingPunct="1">
              <a:defRPr sz="6584" kern="1200">
                <a:solidFill>
                  <a:schemeClr val="tx1"/>
                </a:solidFill>
                <a:latin typeface="+mn-lt"/>
                <a:ea typeface="+mn-ea"/>
                <a:cs typeface="+mn-cs"/>
              </a:defRPr>
            </a:lvl7pPr>
            <a:lvl8pPr marL="11699073" algn="l" defTabSz="3342593" rtl="0" eaLnBrk="1" latinLnBrk="0" hangingPunct="1">
              <a:defRPr sz="6584" kern="1200">
                <a:solidFill>
                  <a:schemeClr val="tx1"/>
                </a:solidFill>
                <a:latin typeface="+mn-lt"/>
                <a:ea typeface="+mn-ea"/>
                <a:cs typeface="+mn-cs"/>
              </a:defRPr>
            </a:lvl8pPr>
            <a:lvl9pPr marL="13370369" algn="l" defTabSz="3342593" rtl="0" eaLnBrk="1" latinLnBrk="0" hangingPunct="1">
              <a:defRPr sz="6584" kern="1200">
                <a:solidFill>
                  <a:schemeClr val="tx1"/>
                </a:solidFill>
                <a:latin typeface="+mn-lt"/>
                <a:ea typeface="+mn-ea"/>
                <a:cs typeface="+mn-cs"/>
              </a:defRPr>
            </a:lvl9pPr>
          </a:lstStyle>
          <a:p>
            <a:r>
              <a:rPr lang="en-US" sz="3450" b="1">
                <a:solidFill>
                  <a:srgbClr val="FFFFFF"/>
                </a:solidFill>
                <a:latin typeface="Verdana"/>
                <a:ea typeface="Verdana"/>
                <a:cs typeface="Verdana" panose="020B0604030504040204" pitchFamily="34" charset="0"/>
              </a:rPr>
              <a:t>  </a:t>
            </a:r>
            <a:r>
              <a:rPr lang="en-US" sz="4000" b="1">
                <a:solidFill>
                  <a:srgbClr val="FFFFFF"/>
                </a:solidFill>
                <a:latin typeface="Verdana"/>
                <a:ea typeface="Verdana"/>
                <a:cs typeface="Verdana" panose="020B0604030504040204" pitchFamily="34" charset="0"/>
              </a:rPr>
              <a:t>Results</a:t>
            </a:r>
            <a:endParaRPr lang="en-US" sz="4000">
              <a:solidFill>
                <a:schemeClr val="bg1"/>
              </a:solidFill>
              <a:latin typeface="Verdana"/>
              <a:ea typeface="Verdana"/>
              <a:cs typeface="Verdana" panose="020B0604030504040204" pitchFamily="34" charset="0"/>
            </a:endParaRPr>
          </a:p>
        </p:txBody>
      </p:sp>
      <p:sp>
        <p:nvSpPr>
          <p:cNvPr id="12" name="TextBox 11">
            <a:extLst>
              <a:ext uri="{FF2B5EF4-FFF2-40B4-BE49-F238E27FC236}">
                <a16:creationId xmlns:a16="http://schemas.microsoft.com/office/drawing/2014/main" id="{F8071BDD-5795-36AF-0F54-E391B3267DFA}"/>
              </a:ext>
            </a:extLst>
          </p:cNvPr>
          <p:cNvSpPr txBox="1"/>
          <p:nvPr/>
        </p:nvSpPr>
        <p:spPr>
          <a:xfrm>
            <a:off x="401403" y="19930008"/>
            <a:ext cx="23674553" cy="707886"/>
          </a:xfrm>
          <a:prstGeom prst="rect">
            <a:avLst/>
          </a:prstGeom>
          <a:noFill/>
        </p:spPr>
        <p:txBody>
          <a:bodyPr wrap="square" lIns="91440" tIns="45720" rIns="91440" bIns="45720" rtlCol="0" anchor="t">
            <a:spAutoFit/>
          </a:bodyPr>
          <a:lstStyle>
            <a:defPPr>
              <a:defRPr lang="en-US"/>
            </a:defPPr>
            <a:lvl1pPr marL="0" algn="l" defTabSz="3342593" rtl="0" eaLnBrk="1" latinLnBrk="0" hangingPunct="1">
              <a:defRPr sz="6584" kern="1200">
                <a:solidFill>
                  <a:schemeClr val="tx1"/>
                </a:solidFill>
                <a:latin typeface="+mn-lt"/>
                <a:ea typeface="+mn-ea"/>
                <a:cs typeface="+mn-cs"/>
              </a:defRPr>
            </a:lvl1pPr>
            <a:lvl2pPr marL="1671293" algn="l" defTabSz="3342593" rtl="0" eaLnBrk="1" latinLnBrk="0" hangingPunct="1">
              <a:defRPr sz="6584" kern="1200">
                <a:solidFill>
                  <a:schemeClr val="tx1"/>
                </a:solidFill>
                <a:latin typeface="+mn-lt"/>
                <a:ea typeface="+mn-ea"/>
                <a:cs typeface="+mn-cs"/>
              </a:defRPr>
            </a:lvl2pPr>
            <a:lvl3pPr marL="3342593" algn="l" defTabSz="3342593" rtl="0" eaLnBrk="1" latinLnBrk="0" hangingPunct="1">
              <a:defRPr sz="6584" kern="1200">
                <a:solidFill>
                  <a:schemeClr val="tx1"/>
                </a:solidFill>
                <a:latin typeface="+mn-lt"/>
                <a:ea typeface="+mn-ea"/>
                <a:cs typeface="+mn-cs"/>
              </a:defRPr>
            </a:lvl3pPr>
            <a:lvl4pPr marL="5013886" algn="l" defTabSz="3342593" rtl="0" eaLnBrk="1" latinLnBrk="0" hangingPunct="1">
              <a:defRPr sz="6584" kern="1200">
                <a:solidFill>
                  <a:schemeClr val="tx1"/>
                </a:solidFill>
                <a:latin typeface="+mn-lt"/>
                <a:ea typeface="+mn-ea"/>
                <a:cs typeface="+mn-cs"/>
              </a:defRPr>
            </a:lvl4pPr>
            <a:lvl5pPr marL="6685186" algn="l" defTabSz="3342593" rtl="0" eaLnBrk="1" latinLnBrk="0" hangingPunct="1">
              <a:defRPr sz="6584" kern="1200">
                <a:solidFill>
                  <a:schemeClr val="tx1"/>
                </a:solidFill>
                <a:latin typeface="+mn-lt"/>
                <a:ea typeface="+mn-ea"/>
                <a:cs typeface="+mn-cs"/>
              </a:defRPr>
            </a:lvl5pPr>
            <a:lvl6pPr marL="8356479" algn="l" defTabSz="3342593" rtl="0" eaLnBrk="1" latinLnBrk="0" hangingPunct="1">
              <a:defRPr sz="6584" kern="1200">
                <a:solidFill>
                  <a:schemeClr val="tx1"/>
                </a:solidFill>
                <a:latin typeface="+mn-lt"/>
                <a:ea typeface="+mn-ea"/>
                <a:cs typeface="+mn-cs"/>
              </a:defRPr>
            </a:lvl6pPr>
            <a:lvl7pPr marL="10027780" algn="l" defTabSz="3342593" rtl="0" eaLnBrk="1" latinLnBrk="0" hangingPunct="1">
              <a:defRPr sz="6584" kern="1200">
                <a:solidFill>
                  <a:schemeClr val="tx1"/>
                </a:solidFill>
                <a:latin typeface="+mn-lt"/>
                <a:ea typeface="+mn-ea"/>
                <a:cs typeface="+mn-cs"/>
              </a:defRPr>
            </a:lvl7pPr>
            <a:lvl8pPr marL="11699073" algn="l" defTabSz="3342593" rtl="0" eaLnBrk="1" latinLnBrk="0" hangingPunct="1">
              <a:defRPr sz="6584" kern="1200">
                <a:solidFill>
                  <a:schemeClr val="tx1"/>
                </a:solidFill>
                <a:latin typeface="+mn-lt"/>
                <a:ea typeface="+mn-ea"/>
                <a:cs typeface="+mn-cs"/>
              </a:defRPr>
            </a:lvl8pPr>
            <a:lvl9pPr marL="13370369" algn="l" defTabSz="3342593" rtl="0" eaLnBrk="1" latinLnBrk="0" hangingPunct="1">
              <a:defRPr sz="6584" kern="1200">
                <a:solidFill>
                  <a:schemeClr val="tx1"/>
                </a:solidFill>
                <a:latin typeface="+mn-lt"/>
                <a:ea typeface="+mn-ea"/>
                <a:cs typeface="+mn-cs"/>
              </a:defRPr>
            </a:lvl9pPr>
          </a:lstStyle>
          <a:p>
            <a:pPr marL="0" marR="0"/>
            <a:r>
              <a:rPr lang="en-US" sz="2000">
                <a:solidFill>
                  <a:schemeClr val="bg1"/>
                </a:solidFill>
                <a:effectLst/>
                <a:latin typeface="Calibri" panose="020F0502020204030204" pitchFamily="34" charset="0"/>
                <a:ea typeface="Times New Roman" panose="02020603050405020304" pitchFamily="18" charset="0"/>
                <a:cs typeface="Aptos" panose="020B0004020202020204" pitchFamily="34" charset="0"/>
              </a:rPr>
              <a:t>This work was supported by the Centers for Disease Control and Prevention (CDC) of the U.S. Department of Health and Human Services (HHS) as part of the Overdose Data to Action in States (CDC-RFA-CE-23-0002) cooperative agreement award totaling $4,950,273 with 100% funded by CDC/HHS. The contents are those of the author(s) and do not necessarily represent the official views of, nor an endorsement by, CDC/HHS or the U.S. Government.</a:t>
            </a:r>
            <a:endParaRPr lang="en-US" sz="2000">
              <a:solidFill>
                <a:schemeClr val="bg1"/>
              </a:solidFill>
              <a:effectLst/>
              <a:latin typeface="Aptos" panose="020B0004020202020204" pitchFamily="34" charset="0"/>
              <a:ea typeface="Aptos" panose="020B0004020202020204" pitchFamily="34" charset="0"/>
              <a:cs typeface="Aptos" panose="020B0004020202020204" pitchFamily="34" charset="0"/>
            </a:endParaRPr>
          </a:p>
        </p:txBody>
      </p:sp>
      <p:pic>
        <p:nvPicPr>
          <p:cNvPr id="21" name="Picture 20">
            <a:extLst>
              <a:ext uri="{FF2B5EF4-FFF2-40B4-BE49-F238E27FC236}">
                <a16:creationId xmlns:a16="http://schemas.microsoft.com/office/drawing/2014/main" id="{3A32A8C8-BD37-8C08-2695-686EBD311479}"/>
              </a:ext>
            </a:extLst>
          </p:cNvPr>
          <p:cNvPicPr>
            <a:picLocks noChangeAspect="1"/>
          </p:cNvPicPr>
          <p:nvPr/>
        </p:nvPicPr>
        <p:blipFill>
          <a:blip r:embed="rId5"/>
          <a:stretch>
            <a:fillRect/>
          </a:stretch>
        </p:blipFill>
        <p:spPr>
          <a:xfrm>
            <a:off x="26640834" y="18200271"/>
            <a:ext cx="3678135" cy="1246382"/>
          </a:xfrm>
          <a:prstGeom prst="rect">
            <a:avLst/>
          </a:prstGeom>
        </p:spPr>
      </p:pic>
      <p:sp>
        <p:nvSpPr>
          <p:cNvPr id="22" name="Rectangle 21">
            <a:extLst>
              <a:ext uri="{FF2B5EF4-FFF2-40B4-BE49-F238E27FC236}">
                <a16:creationId xmlns:a16="http://schemas.microsoft.com/office/drawing/2014/main" id="{C318E101-86F9-A308-C536-CCB8EAE2AE24}"/>
              </a:ext>
            </a:extLst>
          </p:cNvPr>
          <p:cNvSpPr/>
          <p:nvPr/>
        </p:nvSpPr>
        <p:spPr>
          <a:xfrm>
            <a:off x="26320355" y="11902487"/>
            <a:ext cx="10568502" cy="860027"/>
          </a:xfrm>
          <a:prstGeom prst="rect">
            <a:avLst/>
          </a:prstGeo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defPPr>
              <a:defRPr lang="en-US"/>
            </a:defPPr>
            <a:lvl1pPr marL="0" algn="l" defTabSz="3342593" rtl="0" eaLnBrk="1" latinLnBrk="0" hangingPunct="1">
              <a:defRPr sz="6584" kern="1200">
                <a:solidFill>
                  <a:schemeClr val="tx1"/>
                </a:solidFill>
                <a:latin typeface="+mn-lt"/>
                <a:ea typeface="+mn-ea"/>
                <a:cs typeface="+mn-cs"/>
              </a:defRPr>
            </a:lvl1pPr>
            <a:lvl2pPr marL="1671293" algn="l" defTabSz="3342593" rtl="0" eaLnBrk="1" latinLnBrk="0" hangingPunct="1">
              <a:defRPr sz="6584" kern="1200">
                <a:solidFill>
                  <a:schemeClr val="tx1"/>
                </a:solidFill>
                <a:latin typeface="+mn-lt"/>
                <a:ea typeface="+mn-ea"/>
                <a:cs typeface="+mn-cs"/>
              </a:defRPr>
            </a:lvl2pPr>
            <a:lvl3pPr marL="3342593" algn="l" defTabSz="3342593" rtl="0" eaLnBrk="1" latinLnBrk="0" hangingPunct="1">
              <a:defRPr sz="6584" kern="1200">
                <a:solidFill>
                  <a:schemeClr val="tx1"/>
                </a:solidFill>
                <a:latin typeface="+mn-lt"/>
                <a:ea typeface="+mn-ea"/>
                <a:cs typeface="+mn-cs"/>
              </a:defRPr>
            </a:lvl3pPr>
            <a:lvl4pPr marL="5013886" algn="l" defTabSz="3342593" rtl="0" eaLnBrk="1" latinLnBrk="0" hangingPunct="1">
              <a:defRPr sz="6584" kern="1200">
                <a:solidFill>
                  <a:schemeClr val="tx1"/>
                </a:solidFill>
                <a:latin typeface="+mn-lt"/>
                <a:ea typeface="+mn-ea"/>
                <a:cs typeface="+mn-cs"/>
              </a:defRPr>
            </a:lvl4pPr>
            <a:lvl5pPr marL="6685186" algn="l" defTabSz="3342593" rtl="0" eaLnBrk="1" latinLnBrk="0" hangingPunct="1">
              <a:defRPr sz="6584" kern="1200">
                <a:solidFill>
                  <a:schemeClr val="tx1"/>
                </a:solidFill>
                <a:latin typeface="+mn-lt"/>
                <a:ea typeface="+mn-ea"/>
                <a:cs typeface="+mn-cs"/>
              </a:defRPr>
            </a:lvl5pPr>
            <a:lvl6pPr marL="8356479" algn="l" defTabSz="3342593" rtl="0" eaLnBrk="1" latinLnBrk="0" hangingPunct="1">
              <a:defRPr sz="6584" kern="1200">
                <a:solidFill>
                  <a:schemeClr val="tx1"/>
                </a:solidFill>
                <a:latin typeface="+mn-lt"/>
                <a:ea typeface="+mn-ea"/>
                <a:cs typeface="+mn-cs"/>
              </a:defRPr>
            </a:lvl6pPr>
            <a:lvl7pPr marL="10027780" algn="l" defTabSz="3342593" rtl="0" eaLnBrk="1" latinLnBrk="0" hangingPunct="1">
              <a:defRPr sz="6584" kern="1200">
                <a:solidFill>
                  <a:schemeClr val="tx1"/>
                </a:solidFill>
                <a:latin typeface="+mn-lt"/>
                <a:ea typeface="+mn-ea"/>
                <a:cs typeface="+mn-cs"/>
              </a:defRPr>
            </a:lvl7pPr>
            <a:lvl8pPr marL="11699073" algn="l" defTabSz="3342593" rtl="0" eaLnBrk="1" latinLnBrk="0" hangingPunct="1">
              <a:defRPr sz="6584" kern="1200">
                <a:solidFill>
                  <a:schemeClr val="tx1"/>
                </a:solidFill>
                <a:latin typeface="+mn-lt"/>
                <a:ea typeface="+mn-ea"/>
                <a:cs typeface="+mn-cs"/>
              </a:defRPr>
            </a:lvl8pPr>
            <a:lvl9pPr marL="13370369" algn="l" defTabSz="3342593" rtl="0" eaLnBrk="1" latinLnBrk="0" hangingPunct="1">
              <a:defRPr sz="6584" kern="1200">
                <a:solidFill>
                  <a:schemeClr val="tx1"/>
                </a:solidFill>
                <a:latin typeface="+mn-lt"/>
                <a:ea typeface="+mn-ea"/>
                <a:cs typeface="+mn-cs"/>
              </a:defRPr>
            </a:lvl9pPr>
          </a:lstStyle>
          <a:p>
            <a:r>
              <a:rPr lang="en-US" sz="4000" b="1">
                <a:solidFill>
                  <a:srgbClr val="FFFFFF"/>
                </a:solidFill>
                <a:latin typeface="Verdana"/>
                <a:ea typeface="Verdana"/>
                <a:cs typeface="Verdana" panose="020B0604030504040204" pitchFamily="34" charset="0"/>
              </a:rPr>
              <a:t>  Conclusion</a:t>
            </a:r>
            <a:endParaRPr lang="en-US" sz="400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3" name="Rectangle 22">
            <a:extLst>
              <a:ext uri="{FF2B5EF4-FFF2-40B4-BE49-F238E27FC236}">
                <a16:creationId xmlns:a16="http://schemas.microsoft.com/office/drawing/2014/main" id="{5E434038-CA4B-C71D-B94B-95D5AC95F7BD}"/>
              </a:ext>
            </a:extLst>
          </p:cNvPr>
          <p:cNvSpPr/>
          <p:nvPr/>
        </p:nvSpPr>
        <p:spPr>
          <a:xfrm>
            <a:off x="186144" y="12101744"/>
            <a:ext cx="10034946" cy="860027"/>
          </a:xfrm>
          <a:prstGeom prst="rect">
            <a:avLst/>
          </a:prstGeo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defPPr>
              <a:defRPr lang="en-US"/>
            </a:defPPr>
            <a:lvl1pPr marL="0" algn="l" defTabSz="3342593" rtl="0" eaLnBrk="1" latinLnBrk="0" hangingPunct="1">
              <a:defRPr sz="6584" kern="1200">
                <a:solidFill>
                  <a:schemeClr val="tx1"/>
                </a:solidFill>
                <a:latin typeface="+mn-lt"/>
                <a:ea typeface="+mn-ea"/>
                <a:cs typeface="+mn-cs"/>
              </a:defRPr>
            </a:lvl1pPr>
            <a:lvl2pPr marL="1671293" algn="l" defTabSz="3342593" rtl="0" eaLnBrk="1" latinLnBrk="0" hangingPunct="1">
              <a:defRPr sz="6584" kern="1200">
                <a:solidFill>
                  <a:schemeClr val="tx1"/>
                </a:solidFill>
                <a:latin typeface="+mn-lt"/>
                <a:ea typeface="+mn-ea"/>
                <a:cs typeface="+mn-cs"/>
              </a:defRPr>
            </a:lvl2pPr>
            <a:lvl3pPr marL="3342593" algn="l" defTabSz="3342593" rtl="0" eaLnBrk="1" latinLnBrk="0" hangingPunct="1">
              <a:defRPr sz="6584" kern="1200">
                <a:solidFill>
                  <a:schemeClr val="tx1"/>
                </a:solidFill>
                <a:latin typeface="+mn-lt"/>
                <a:ea typeface="+mn-ea"/>
                <a:cs typeface="+mn-cs"/>
              </a:defRPr>
            </a:lvl3pPr>
            <a:lvl4pPr marL="5013886" algn="l" defTabSz="3342593" rtl="0" eaLnBrk="1" latinLnBrk="0" hangingPunct="1">
              <a:defRPr sz="6584" kern="1200">
                <a:solidFill>
                  <a:schemeClr val="tx1"/>
                </a:solidFill>
                <a:latin typeface="+mn-lt"/>
                <a:ea typeface="+mn-ea"/>
                <a:cs typeface="+mn-cs"/>
              </a:defRPr>
            </a:lvl4pPr>
            <a:lvl5pPr marL="6685186" algn="l" defTabSz="3342593" rtl="0" eaLnBrk="1" latinLnBrk="0" hangingPunct="1">
              <a:defRPr sz="6584" kern="1200">
                <a:solidFill>
                  <a:schemeClr val="tx1"/>
                </a:solidFill>
                <a:latin typeface="+mn-lt"/>
                <a:ea typeface="+mn-ea"/>
                <a:cs typeface="+mn-cs"/>
              </a:defRPr>
            </a:lvl5pPr>
            <a:lvl6pPr marL="8356479" algn="l" defTabSz="3342593" rtl="0" eaLnBrk="1" latinLnBrk="0" hangingPunct="1">
              <a:defRPr sz="6584" kern="1200">
                <a:solidFill>
                  <a:schemeClr val="tx1"/>
                </a:solidFill>
                <a:latin typeface="+mn-lt"/>
                <a:ea typeface="+mn-ea"/>
                <a:cs typeface="+mn-cs"/>
              </a:defRPr>
            </a:lvl6pPr>
            <a:lvl7pPr marL="10027780" algn="l" defTabSz="3342593" rtl="0" eaLnBrk="1" latinLnBrk="0" hangingPunct="1">
              <a:defRPr sz="6584" kern="1200">
                <a:solidFill>
                  <a:schemeClr val="tx1"/>
                </a:solidFill>
                <a:latin typeface="+mn-lt"/>
                <a:ea typeface="+mn-ea"/>
                <a:cs typeface="+mn-cs"/>
              </a:defRPr>
            </a:lvl7pPr>
            <a:lvl8pPr marL="11699073" algn="l" defTabSz="3342593" rtl="0" eaLnBrk="1" latinLnBrk="0" hangingPunct="1">
              <a:defRPr sz="6584" kern="1200">
                <a:solidFill>
                  <a:schemeClr val="tx1"/>
                </a:solidFill>
                <a:latin typeface="+mn-lt"/>
                <a:ea typeface="+mn-ea"/>
                <a:cs typeface="+mn-cs"/>
              </a:defRPr>
            </a:lvl8pPr>
            <a:lvl9pPr marL="13370369" algn="l" defTabSz="3342593" rtl="0" eaLnBrk="1" latinLnBrk="0" hangingPunct="1">
              <a:defRPr sz="6584" kern="1200">
                <a:solidFill>
                  <a:schemeClr val="tx1"/>
                </a:solidFill>
                <a:latin typeface="+mn-lt"/>
                <a:ea typeface="+mn-ea"/>
                <a:cs typeface="+mn-cs"/>
              </a:defRPr>
            </a:lvl9pPr>
          </a:lstStyle>
          <a:p>
            <a:r>
              <a:rPr lang="en-US" sz="4000" b="1">
                <a:solidFill>
                  <a:srgbClr val="FFFFFF"/>
                </a:solidFill>
                <a:latin typeface="Verdana"/>
                <a:ea typeface="Verdana"/>
              </a:rPr>
              <a:t>  Methods</a:t>
            </a:r>
            <a:endParaRPr lang="en-US" sz="4000"/>
          </a:p>
        </p:txBody>
      </p:sp>
      <p:sp>
        <p:nvSpPr>
          <p:cNvPr id="24" name="Rectangle 23">
            <a:extLst>
              <a:ext uri="{FF2B5EF4-FFF2-40B4-BE49-F238E27FC236}">
                <a16:creationId xmlns:a16="http://schemas.microsoft.com/office/drawing/2014/main" id="{C837C70D-977E-67F0-5FFE-387A4B0F5139}"/>
              </a:ext>
            </a:extLst>
          </p:cNvPr>
          <p:cNvSpPr/>
          <p:nvPr/>
        </p:nvSpPr>
        <p:spPr>
          <a:xfrm>
            <a:off x="189078" y="3833367"/>
            <a:ext cx="10034946" cy="860027"/>
          </a:xfrm>
          <a:prstGeom prst="rect">
            <a:avLst/>
          </a:prstGeom>
          <a:ln>
            <a:solidFill>
              <a:schemeClr val="accent5"/>
            </a:solidFill>
          </a:ln>
        </p:spPr>
        <p:style>
          <a:lnRef idx="2">
            <a:schemeClr val="accent5">
              <a:shade val="50000"/>
            </a:schemeClr>
          </a:lnRef>
          <a:fillRef idx="1">
            <a:schemeClr val="accent5"/>
          </a:fillRef>
          <a:effectRef idx="0">
            <a:schemeClr val="accent5"/>
          </a:effectRef>
          <a:fontRef idx="minor">
            <a:schemeClr val="lt1"/>
          </a:fontRef>
        </p:style>
        <p:txBody>
          <a:bodyPr lIns="91440" tIns="45720" rIns="91440" bIns="45720" rtlCol="0" anchor="ctr"/>
          <a:lstStyle>
            <a:defPPr>
              <a:defRPr lang="en-US"/>
            </a:defPPr>
            <a:lvl1pPr marL="0" algn="l" defTabSz="3342593" rtl="0" eaLnBrk="1" latinLnBrk="0" hangingPunct="1">
              <a:defRPr sz="6584" kern="1200">
                <a:solidFill>
                  <a:schemeClr val="tx1"/>
                </a:solidFill>
                <a:latin typeface="+mn-lt"/>
                <a:ea typeface="+mn-ea"/>
                <a:cs typeface="+mn-cs"/>
              </a:defRPr>
            </a:lvl1pPr>
            <a:lvl2pPr marL="1671293" algn="l" defTabSz="3342593" rtl="0" eaLnBrk="1" latinLnBrk="0" hangingPunct="1">
              <a:defRPr sz="6584" kern="1200">
                <a:solidFill>
                  <a:schemeClr val="tx1"/>
                </a:solidFill>
                <a:latin typeface="+mn-lt"/>
                <a:ea typeface="+mn-ea"/>
                <a:cs typeface="+mn-cs"/>
              </a:defRPr>
            </a:lvl2pPr>
            <a:lvl3pPr marL="3342593" algn="l" defTabSz="3342593" rtl="0" eaLnBrk="1" latinLnBrk="0" hangingPunct="1">
              <a:defRPr sz="6584" kern="1200">
                <a:solidFill>
                  <a:schemeClr val="tx1"/>
                </a:solidFill>
                <a:latin typeface="+mn-lt"/>
                <a:ea typeface="+mn-ea"/>
                <a:cs typeface="+mn-cs"/>
              </a:defRPr>
            </a:lvl3pPr>
            <a:lvl4pPr marL="5013886" algn="l" defTabSz="3342593" rtl="0" eaLnBrk="1" latinLnBrk="0" hangingPunct="1">
              <a:defRPr sz="6584" kern="1200">
                <a:solidFill>
                  <a:schemeClr val="tx1"/>
                </a:solidFill>
                <a:latin typeface="+mn-lt"/>
                <a:ea typeface="+mn-ea"/>
                <a:cs typeface="+mn-cs"/>
              </a:defRPr>
            </a:lvl4pPr>
            <a:lvl5pPr marL="6685186" algn="l" defTabSz="3342593" rtl="0" eaLnBrk="1" latinLnBrk="0" hangingPunct="1">
              <a:defRPr sz="6584" kern="1200">
                <a:solidFill>
                  <a:schemeClr val="tx1"/>
                </a:solidFill>
                <a:latin typeface="+mn-lt"/>
                <a:ea typeface="+mn-ea"/>
                <a:cs typeface="+mn-cs"/>
              </a:defRPr>
            </a:lvl5pPr>
            <a:lvl6pPr marL="8356479" algn="l" defTabSz="3342593" rtl="0" eaLnBrk="1" latinLnBrk="0" hangingPunct="1">
              <a:defRPr sz="6584" kern="1200">
                <a:solidFill>
                  <a:schemeClr val="tx1"/>
                </a:solidFill>
                <a:latin typeface="+mn-lt"/>
                <a:ea typeface="+mn-ea"/>
                <a:cs typeface="+mn-cs"/>
              </a:defRPr>
            </a:lvl6pPr>
            <a:lvl7pPr marL="10027780" algn="l" defTabSz="3342593" rtl="0" eaLnBrk="1" latinLnBrk="0" hangingPunct="1">
              <a:defRPr sz="6584" kern="1200">
                <a:solidFill>
                  <a:schemeClr val="tx1"/>
                </a:solidFill>
                <a:latin typeface="+mn-lt"/>
                <a:ea typeface="+mn-ea"/>
                <a:cs typeface="+mn-cs"/>
              </a:defRPr>
            </a:lvl7pPr>
            <a:lvl8pPr marL="11699073" algn="l" defTabSz="3342593" rtl="0" eaLnBrk="1" latinLnBrk="0" hangingPunct="1">
              <a:defRPr sz="6584" kern="1200">
                <a:solidFill>
                  <a:schemeClr val="tx1"/>
                </a:solidFill>
                <a:latin typeface="+mn-lt"/>
                <a:ea typeface="+mn-ea"/>
                <a:cs typeface="+mn-cs"/>
              </a:defRPr>
            </a:lvl8pPr>
            <a:lvl9pPr marL="13370369" algn="l" defTabSz="3342593" rtl="0" eaLnBrk="1" latinLnBrk="0" hangingPunct="1">
              <a:defRPr sz="6584" kern="1200">
                <a:solidFill>
                  <a:schemeClr val="tx1"/>
                </a:solidFill>
                <a:latin typeface="+mn-lt"/>
                <a:ea typeface="+mn-ea"/>
                <a:cs typeface="+mn-cs"/>
              </a:defRPr>
            </a:lvl9pPr>
          </a:lstStyle>
          <a:p>
            <a:r>
              <a:rPr lang="en-US" sz="4000" b="1">
                <a:solidFill>
                  <a:srgbClr val="FFFFFF"/>
                </a:solidFill>
                <a:latin typeface="Verdana"/>
                <a:ea typeface="Verdana"/>
              </a:rPr>
              <a:t>  Background</a:t>
            </a:r>
            <a:endParaRPr lang="en-US" sz="4000"/>
          </a:p>
        </p:txBody>
      </p:sp>
      <p:cxnSp>
        <p:nvCxnSpPr>
          <p:cNvPr id="28" name="Straight Connector 27">
            <a:extLst>
              <a:ext uri="{FF2B5EF4-FFF2-40B4-BE49-F238E27FC236}">
                <a16:creationId xmlns:a16="http://schemas.microsoft.com/office/drawing/2014/main" id="{D04A5A87-A83F-785C-853E-B2286B433E4F}"/>
              </a:ext>
            </a:extLst>
          </p:cNvPr>
          <p:cNvCxnSpPr/>
          <p:nvPr/>
        </p:nvCxnSpPr>
        <p:spPr>
          <a:xfrm>
            <a:off x="29643874" y="20043234"/>
            <a:ext cx="0" cy="567072"/>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30" name="Title 1">
            <a:extLst>
              <a:ext uri="{FF2B5EF4-FFF2-40B4-BE49-F238E27FC236}">
                <a16:creationId xmlns:a16="http://schemas.microsoft.com/office/drawing/2014/main" id="{361FA6E1-738D-996E-99BC-CEFBBEE662E3}"/>
              </a:ext>
            </a:extLst>
          </p:cNvPr>
          <p:cNvSpPr txBox="1">
            <a:spLocks/>
          </p:cNvSpPr>
          <p:nvPr/>
        </p:nvSpPr>
        <p:spPr>
          <a:xfrm>
            <a:off x="26845105" y="20054546"/>
            <a:ext cx="2798767" cy="567072"/>
          </a:xfrm>
          <a:prstGeom prst="rect">
            <a:avLst/>
          </a:prstGeom>
        </p:spPr>
        <p:txBody>
          <a:bodyPr vert="horz" lIns="58521" tIns="29261" rIns="58521" bIns="29261" rtlCol="0" anchor="ctr">
            <a:noAutofit/>
          </a:bodyPr>
          <a:lstStyle>
            <a:defPPr>
              <a:defRPr lang="en-US"/>
            </a:defPPr>
            <a:lvl1pPr marL="0" algn="l" defTabSz="3342593" rtl="0" eaLnBrk="1" latinLnBrk="0" hangingPunct="1">
              <a:defRPr sz="6584" kern="1200">
                <a:solidFill>
                  <a:schemeClr val="tx1"/>
                </a:solidFill>
                <a:latin typeface="+mn-lt"/>
                <a:ea typeface="+mn-ea"/>
                <a:cs typeface="+mn-cs"/>
              </a:defRPr>
            </a:lvl1pPr>
            <a:lvl2pPr marL="1671293" algn="l" defTabSz="3342593" rtl="0" eaLnBrk="1" latinLnBrk="0" hangingPunct="1">
              <a:defRPr sz="6584" kern="1200">
                <a:solidFill>
                  <a:schemeClr val="tx1"/>
                </a:solidFill>
                <a:latin typeface="+mn-lt"/>
                <a:ea typeface="+mn-ea"/>
                <a:cs typeface="+mn-cs"/>
              </a:defRPr>
            </a:lvl2pPr>
            <a:lvl3pPr marL="3342593" algn="l" defTabSz="3342593" rtl="0" eaLnBrk="1" latinLnBrk="0" hangingPunct="1">
              <a:defRPr sz="6584" kern="1200">
                <a:solidFill>
                  <a:schemeClr val="tx1"/>
                </a:solidFill>
                <a:latin typeface="+mn-lt"/>
                <a:ea typeface="+mn-ea"/>
                <a:cs typeface="+mn-cs"/>
              </a:defRPr>
            </a:lvl3pPr>
            <a:lvl4pPr marL="5013886" algn="l" defTabSz="3342593" rtl="0" eaLnBrk="1" latinLnBrk="0" hangingPunct="1">
              <a:defRPr sz="6584" kern="1200">
                <a:solidFill>
                  <a:schemeClr val="tx1"/>
                </a:solidFill>
                <a:latin typeface="+mn-lt"/>
                <a:ea typeface="+mn-ea"/>
                <a:cs typeface="+mn-cs"/>
              </a:defRPr>
            </a:lvl4pPr>
            <a:lvl5pPr marL="6685186" algn="l" defTabSz="3342593" rtl="0" eaLnBrk="1" latinLnBrk="0" hangingPunct="1">
              <a:defRPr sz="6584" kern="1200">
                <a:solidFill>
                  <a:schemeClr val="tx1"/>
                </a:solidFill>
                <a:latin typeface="+mn-lt"/>
                <a:ea typeface="+mn-ea"/>
                <a:cs typeface="+mn-cs"/>
              </a:defRPr>
            </a:lvl5pPr>
            <a:lvl6pPr marL="8356479" algn="l" defTabSz="3342593" rtl="0" eaLnBrk="1" latinLnBrk="0" hangingPunct="1">
              <a:defRPr sz="6584" kern="1200">
                <a:solidFill>
                  <a:schemeClr val="tx1"/>
                </a:solidFill>
                <a:latin typeface="+mn-lt"/>
                <a:ea typeface="+mn-ea"/>
                <a:cs typeface="+mn-cs"/>
              </a:defRPr>
            </a:lvl6pPr>
            <a:lvl7pPr marL="10027780" algn="l" defTabSz="3342593" rtl="0" eaLnBrk="1" latinLnBrk="0" hangingPunct="1">
              <a:defRPr sz="6584" kern="1200">
                <a:solidFill>
                  <a:schemeClr val="tx1"/>
                </a:solidFill>
                <a:latin typeface="+mn-lt"/>
                <a:ea typeface="+mn-ea"/>
                <a:cs typeface="+mn-cs"/>
              </a:defRPr>
            </a:lvl7pPr>
            <a:lvl8pPr marL="11699073" algn="l" defTabSz="3342593" rtl="0" eaLnBrk="1" latinLnBrk="0" hangingPunct="1">
              <a:defRPr sz="6584" kern="1200">
                <a:solidFill>
                  <a:schemeClr val="tx1"/>
                </a:solidFill>
                <a:latin typeface="+mn-lt"/>
                <a:ea typeface="+mn-ea"/>
                <a:cs typeface="+mn-cs"/>
              </a:defRPr>
            </a:lvl8pPr>
            <a:lvl9pPr marL="13370369" algn="l" defTabSz="3342593" rtl="0" eaLnBrk="1" latinLnBrk="0" hangingPunct="1">
              <a:defRPr sz="6584" kern="1200">
                <a:solidFill>
                  <a:schemeClr val="tx1"/>
                </a:solidFill>
                <a:latin typeface="+mn-lt"/>
                <a:ea typeface="+mn-ea"/>
                <a:cs typeface="+mn-cs"/>
              </a:defRPr>
            </a:lvl9pPr>
          </a:lstStyle>
          <a:p>
            <a:r>
              <a:rPr lang="en-US" sz="2000">
                <a:solidFill>
                  <a:schemeClr val="bg1"/>
                </a:solidFill>
                <a:latin typeface="Verdana" panose="020B0604030504040204" pitchFamily="34" charset="0"/>
                <a:ea typeface="Verdana" panose="020B0604030504040204" pitchFamily="34" charset="0"/>
                <a:cs typeface="Verdana" panose="020B0604030504040204" pitchFamily="34" charset="0"/>
              </a:rPr>
              <a:t>Contact Information </a:t>
            </a:r>
          </a:p>
        </p:txBody>
      </p:sp>
      <p:sp>
        <p:nvSpPr>
          <p:cNvPr id="32" name="Title 1">
            <a:extLst>
              <a:ext uri="{FF2B5EF4-FFF2-40B4-BE49-F238E27FC236}">
                <a16:creationId xmlns:a16="http://schemas.microsoft.com/office/drawing/2014/main" id="{29B9A3D2-B640-EA9E-6A42-E55840EA32F2}"/>
              </a:ext>
            </a:extLst>
          </p:cNvPr>
          <p:cNvSpPr txBox="1">
            <a:spLocks/>
          </p:cNvSpPr>
          <p:nvPr/>
        </p:nvSpPr>
        <p:spPr>
          <a:xfrm>
            <a:off x="29893846" y="19925869"/>
            <a:ext cx="3552153" cy="768170"/>
          </a:xfrm>
          <a:prstGeom prst="rect">
            <a:avLst/>
          </a:prstGeom>
        </p:spPr>
        <p:txBody>
          <a:bodyPr vert="horz" lIns="58521" tIns="29261" rIns="58521" bIns="29261" rtlCol="0" anchor="ctr">
            <a:noAutofit/>
          </a:bodyPr>
          <a:lstStyle>
            <a:defPPr>
              <a:defRPr lang="en-US"/>
            </a:defPPr>
            <a:lvl1pPr marL="0" algn="l" defTabSz="3342593" rtl="0" eaLnBrk="1" latinLnBrk="0" hangingPunct="1">
              <a:defRPr sz="6584" kern="1200">
                <a:solidFill>
                  <a:schemeClr val="tx1"/>
                </a:solidFill>
                <a:latin typeface="+mn-lt"/>
                <a:ea typeface="+mn-ea"/>
                <a:cs typeface="+mn-cs"/>
              </a:defRPr>
            </a:lvl1pPr>
            <a:lvl2pPr marL="1671293" algn="l" defTabSz="3342593" rtl="0" eaLnBrk="1" latinLnBrk="0" hangingPunct="1">
              <a:defRPr sz="6584" kern="1200">
                <a:solidFill>
                  <a:schemeClr val="tx1"/>
                </a:solidFill>
                <a:latin typeface="+mn-lt"/>
                <a:ea typeface="+mn-ea"/>
                <a:cs typeface="+mn-cs"/>
              </a:defRPr>
            </a:lvl2pPr>
            <a:lvl3pPr marL="3342593" algn="l" defTabSz="3342593" rtl="0" eaLnBrk="1" latinLnBrk="0" hangingPunct="1">
              <a:defRPr sz="6584" kern="1200">
                <a:solidFill>
                  <a:schemeClr val="tx1"/>
                </a:solidFill>
                <a:latin typeface="+mn-lt"/>
                <a:ea typeface="+mn-ea"/>
                <a:cs typeface="+mn-cs"/>
              </a:defRPr>
            </a:lvl3pPr>
            <a:lvl4pPr marL="5013886" algn="l" defTabSz="3342593" rtl="0" eaLnBrk="1" latinLnBrk="0" hangingPunct="1">
              <a:defRPr sz="6584" kern="1200">
                <a:solidFill>
                  <a:schemeClr val="tx1"/>
                </a:solidFill>
                <a:latin typeface="+mn-lt"/>
                <a:ea typeface="+mn-ea"/>
                <a:cs typeface="+mn-cs"/>
              </a:defRPr>
            </a:lvl4pPr>
            <a:lvl5pPr marL="6685186" algn="l" defTabSz="3342593" rtl="0" eaLnBrk="1" latinLnBrk="0" hangingPunct="1">
              <a:defRPr sz="6584" kern="1200">
                <a:solidFill>
                  <a:schemeClr val="tx1"/>
                </a:solidFill>
                <a:latin typeface="+mn-lt"/>
                <a:ea typeface="+mn-ea"/>
                <a:cs typeface="+mn-cs"/>
              </a:defRPr>
            </a:lvl5pPr>
            <a:lvl6pPr marL="8356479" algn="l" defTabSz="3342593" rtl="0" eaLnBrk="1" latinLnBrk="0" hangingPunct="1">
              <a:defRPr sz="6584" kern="1200">
                <a:solidFill>
                  <a:schemeClr val="tx1"/>
                </a:solidFill>
                <a:latin typeface="+mn-lt"/>
                <a:ea typeface="+mn-ea"/>
                <a:cs typeface="+mn-cs"/>
              </a:defRPr>
            </a:lvl6pPr>
            <a:lvl7pPr marL="10027780" algn="l" defTabSz="3342593" rtl="0" eaLnBrk="1" latinLnBrk="0" hangingPunct="1">
              <a:defRPr sz="6584" kern="1200">
                <a:solidFill>
                  <a:schemeClr val="tx1"/>
                </a:solidFill>
                <a:latin typeface="+mn-lt"/>
                <a:ea typeface="+mn-ea"/>
                <a:cs typeface="+mn-cs"/>
              </a:defRPr>
            </a:lvl7pPr>
            <a:lvl8pPr marL="11699073" algn="l" defTabSz="3342593" rtl="0" eaLnBrk="1" latinLnBrk="0" hangingPunct="1">
              <a:defRPr sz="6584" kern="1200">
                <a:solidFill>
                  <a:schemeClr val="tx1"/>
                </a:solidFill>
                <a:latin typeface="+mn-lt"/>
                <a:ea typeface="+mn-ea"/>
                <a:cs typeface="+mn-cs"/>
              </a:defRPr>
            </a:lvl8pPr>
            <a:lvl9pPr marL="13370369" algn="l" defTabSz="3342593" rtl="0" eaLnBrk="1" latinLnBrk="0" hangingPunct="1">
              <a:defRPr sz="6584" kern="1200">
                <a:solidFill>
                  <a:schemeClr val="tx1"/>
                </a:solidFill>
                <a:latin typeface="+mn-lt"/>
                <a:ea typeface="+mn-ea"/>
                <a:cs typeface="+mn-cs"/>
              </a:defRPr>
            </a:lvl9pPr>
          </a:lstStyle>
          <a:p>
            <a:r>
              <a:rPr lang="en-US" sz="1800">
                <a:solidFill>
                  <a:schemeClr val="bg1"/>
                </a:solidFill>
                <a:latin typeface="Verdana"/>
                <a:ea typeface="Verdana"/>
                <a:cs typeface="Verdana" panose="020B0604030504040204" pitchFamily="34" charset="0"/>
              </a:rPr>
              <a:t>Riley Eisler</a:t>
            </a:r>
            <a:endParaRPr lang="en-US" sz="1800">
              <a:solidFill>
                <a:schemeClr val="bg1"/>
              </a:solidFill>
              <a:latin typeface="Verdana" panose="020B0604030504040204" pitchFamily="34" charset="0"/>
              <a:ea typeface="Verdana" panose="020B0604030504040204" pitchFamily="34" charset="0"/>
              <a:cs typeface="Verdana" panose="020B0604030504040204" pitchFamily="34" charset="0"/>
            </a:endParaRPr>
          </a:p>
          <a:p>
            <a:r>
              <a:rPr lang="en-US" sz="1800" err="1">
                <a:solidFill>
                  <a:schemeClr val="bg1"/>
                </a:solidFill>
                <a:latin typeface="Verdana"/>
                <a:ea typeface="Verdana"/>
                <a:cs typeface="Verdana" panose="020B0604030504040204" pitchFamily="34" charset="0"/>
              </a:rPr>
              <a:t>Riley.Eisler</a:t>
            </a:r>
            <a:r>
              <a:rPr lang="en-US" sz="1800">
                <a:solidFill>
                  <a:schemeClr val="bg1"/>
                </a:solidFill>
                <a:latin typeface="Verdana"/>
                <a:ea typeface="Verdana"/>
                <a:cs typeface="Verdana" panose="020B0604030504040204" pitchFamily="34" charset="0"/>
              </a:rPr>
              <a:t> @dhhs.nc.gov</a:t>
            </a:r>
          </a:p>
        </p:txBody>
      </p:sp>
      <p:sp>
        <p:nvSpPr>
          <p:cNvPr id="33" name="Title 1">
            <a:extLst>
              <a:ext uri="{FF2B5EF4-FFF2-40B4-BE49-F238E27FC236}">
                <a16:creationId xmlns:a16="http://schemas.microsoft.com/office/drawing/2014/main" id="{E83EE74F-AC8F-0562-AF0E-996C396CE871}"/>
              </a:ext>
            </a:extLst>
          </p:cNvPr>
          <p:cNvSpPr txBox="1">
            <a:spLocks/>
          </p:cNvSpPr>
          <p:nvPr/>
        </p:nvSpPr>
        <p:spPr>
          <a:xfrm>
            <a:off x="33317349" y="19962057"/>
            <a:ext cx="4112832" cy="768170"/>
          </a:xfrm>
          <a:prstGeom prst="rect">
            <a:avLst/>
          </a:prstGeom>
        </p:spPr>
        <p:txBody>
          <a:bodyPr vert="horz" lIns="58521" tIns="29261" rIns="58521" bIns="29261" rtlCol="0" anchor="ctr">
            <a:noAutofit/>
          </a:bodyPr>
          <a:lstStyle>
            <a:defPPr>
              <a:defRPr lang="en-US"/>
            </a:defPPr>
            <a:lvl1pPr marL="0" algn="l" defTabSz="3342593" rtl="0" eaLnBrk="1" latinLnBrk="0" hangingPunct="1">
              <a:defRPr sz="6584" kern="1200">
                <a:solidFill>
                  <a:schemeClr val="tx1"/>
                </a:solidFill>
                <a:latin typeface="+mn-lt"/>
                <a:ea typeface="+mn-ea"/>
                <a:cs typeface="+mn-cs"/>
              </a:defRPr>
            </a:lvl1pPr>
            <a:lvl2pPr marL="1671293" algn="l" defTabSz="3342593" rtl="0" eaLnBrk="1" latinLnBrk="0" hangingPunct="1">
              <a:defRPr sz="6584" kern="1200">
                <a:solidFill>
                  <a:schemeClr val="tx1"/>
                </a:solidFill>
                <a:latin typeface="+mn-lt"/>
                <a:ea typeface="+mn-ea"/>
                <a:cs typeface="+mn-cs"/>
              </a:defRPr>
            </a:lvl2pPr>
            <a:lvl3pPr marL="3342593" algn="l" defTabSz="3342593" rtl="0" eaLnBrk="1" latinLnBrk="0" hangingPunct="1">
              <a:defRPr sz="6584" kern="1200">
                <a:solidFill>
                  <a:schemeClr val="tx1"/>
                </a:solidFill>
                <a:latin typeface="+mn-lt"/>
                <a:ea typeface="+mn-ea"/>
                <a:cs typeface="+mn-cs"/>
              </a:defRPr>
            </a:lvl3pPr>
            <a:lvl4pPr marL="5013886" algn="l" defTabSz="3342593" rtl="0" eaLnBrk="1" latinLnBrk="0" hangingPunct="1">
              <a:defRPr sz="6584" kern="1200">
                <a:solidFill>
                  <a:schemeClr val="tx1"/>
                </a:solidFill>
                <a:latin typeface="+mn-lt"/>
                <a:ea typeface="+mn-ea"/>
                <a:cs typeface="+mn-cs"/>
              </a:defRPr>
            </a:lvl4pPr>
            <a:lvl5pPr marL="6685186" algn="l" defTabSz="3342593" rtl="0" eaLnBrk="1" latinLnBrk="0" hangingPunct="1">
              <a:defRPr sz="6584" kern="1200">
                <a:solidFill>
                  <a:schemeClr val="tx1"/>
                </a:solidFill>
                <a:latin typeface="+mn-lt"/>
                <a:ea typeface="+mn-ea"/>
                <a:cs typeface="+mn-cs"/>
              </a:defRPr>
            </a:lvl5pPr>
            <a:lvl6pPr marL="8356479" algn="l" defTabSz="3342593" rtl="0" eaLnBrk="1" latinLnBrk="0" hangingPunct="1">
              <a:defRPr sz="6584" kern="1200">
                <a:solidFill>
                  <a:schemeClr val="tx1"/>
                </a:solidFill>
                <a:latin typeface="+mn-lt"/>
                <a:ea typeface="+mn-ea"/>
                <a:cs typeface="+mn-cs"/>
              </a:defRPr>
            </a:lvl6pPr>
            <a:lvl7pPr marL="10027780" algn="l" defTabSz="3342593" rtl="0" eaLnBrk="1" latinLnBrk="0" hangingPunct="1">
              <a:defRPr sz="6584" kern="1200">
                <a:solidFill>
                  <a:schemeClr val="tx1"/>
                </a:solidFill>
                <a:latin typeface="+mn-lt"/>
                <a:ea typeface="+mn-ea"/>
                <a:cs typeface="+mn-cs"/>
              </a:defRPr>
            </a:lvl7pPr>
            <a:lvl8pPr marL="11699073" algn="l" defTabSz="3342593" rtl="0" eaLnBrk="1" latinLnBrk="0" hangingPunct="1">
              <a:defRPr sz="6584" kern="1200">
                <a:solidFill>
                  <a:schemeClr val="tx1"/>
                </a:solidFill>
                <a:latin typeface="+mn-lt"/>
                <a:ea typeface="+mn-ea"/>
                <a:cs typeface="+mn-cs"/>
              </a:defRPr>
            </a:lvl8pPr>
            <a:lvl9pPr marL="13370369" algn="l" defTabSz="3342593" rtl="0" eaLnBrk="1" latinLnBrk="0" hangingPunct="1">
              <a:defRPr sz="6584" kern="1200">
                <a:solidFill>
                  <a:schemeClr val="tx1"/>
                </a:solidFill>
                <a:latin typeface="+mn-lt"/>
                <a:ea typeface="+mn-ea"/>
                <a:cs typeface="+mn-cs"/>
              </a:defRPr>
            </a:lvl9pPr>
          </a:lstStyle>
          <a:p>
            <a:r>
              <a:rPr lang="en-US" sz="1800">
                <a:solidFill>
                  <a:schemeClr val="bg1"/>
                </a:solidFill>
                <a:latin typeface="Verdana" panose="020B0604030504040204" pitchFamily="34" charset="0"/>
                <a:ea typeface="Verdana" panose="020B0604030504040204" pitchFamily="34" charset="0"/>
                <a:cs typeface="Verdana" panose="020B0604030504040204" pitchFamily="34" charset="0"/>
              </a:rPr>
              <a:t>SubstanceUseData@dhhs.nc.gov</a:t>
            </a:r>
            <a:endParaRPr lang="en-US" sz="1800">
              <a:solidFill>
                <a:schemeClr val="bg1"/>
              </a:solidFill>
              <a:latin typeface="Verdana"/>
              <a:ea typeface="Verdana"/>
              <a:cs typeface="Verdana" panose="020B0604030504040204" pitchFamily="34" charset="0"/>
            </a:endParaRPr>
          </a:p>
        </p:txBody>
      </p:sp>
      <p:sp>
        <p:nvSpPr>
          <p:cNvPr id="11" name="TextBox 10">
            <a:extLst>
              <a:ext uri="{FF2B5EF4-FFF2-40B4-BE49-F238E27FC236}">
                <a16:creationId xmlns:a16="http://schemas.microsoft.com/office/drawing/2014/main" id="{71645B71-F705-7842-7327-3642785FCBCB}"/>
              </a:ext>
            </a:extLst>
          </p:cNvPr>
          <p:cNvSpPr txBox="1"/>
          <p:nvPr/>
        </p:nvSpPr>
        <p:spPr>
          <a:xfrm>
            <a:off x="26214369" y="15196335"/>
            <a:ext cx="10911106" cy="1015663"/>
          </a:xfrm>
          <a:prstGeom prst="rect">
            <a:avLst/>
          </a:prstGeom>
          <a:noFill/>
        </p:spPr>
        <p:txBody>
          <a:bodyPr wrap="square" lIns="91440" tIns="45720" rIns="91440" bIns="45720" rtlCol="0" anchor="t">
            <a:spAutoFit/>
          </a:bodyPr>
          <a:lstStyle/>
          <a:p>
            <a:pPr algn="ctr"/>
            <a:r>
              <a:rPr lang="en-US" sz="2000" b="1" i="1">
                <a:solidFill>
                  <a:schemeClr val="accent5"/>
                </a:solidFill>
                <a:latin typeface="Verdana"/>
                <a:ea typeface="Verdana"/>
                <a:cs typeface="Verdana" panose="020B0604030504040204" pitchFamily="34" charset="0"/>
              </a:rPr>
              <a:t>Acknowledgements</a:t>
            </a:r>
            <a:r>
              <a:rPr lang="en-US" sz="2000" i="1">
                <a:solidFill>
                  <a:schemeClr val="accent5">
                    <a:lumMod val="75000"/>
                  </a:schemeClr>
                </a:solidFill>
                <a:latin typeface="Verdana"/>
                <a:ea typeface="Verdana"/>
                <a:cs typeface="Verdana" panose="020B0604030504040204" pitchFamily="34" charset="0"/>
              </a:rPr>
              <a:t>: </a:t>
            </a:r>
            <a:r>
              <a:rPr lang="en-US" sz="2000" i="1">
                <a:latin typeface="Verdana"/>
                <a:ea typeface="Verdana"/>
                <a:cs typeface="Verdana" panose="020B0604030504040204" pitchFamily="34" charset="0"/>
              </a:rPr>
              <a:t>We are grateful to NC’s Office of the Chief Medical Examiner (OCME) and the State Center for Health Statistics (SCHS) for their invaluable role in providing the data that makes the SUDORS abstraction process possible.</a:t>
            </a:r>
            <a:endParaRPr lang="en-US" sz="2000"/>
          </a:p>
        </p:txBody>
      </p:sp>
      <p:sp>
        <p:nvSpPr>
          <p:cNvPr id="38" name="TextBox 37">
            <a:extLst>
              <a:ext uri="{FF2B5EF4-FFF2-40B4-BE49-F238E27FC236}">
                <a16:creationId xmlns:a16="http://schemas.microsoft.com/office/drawing/2014/main" id="{1FE2C334-4E6E-B6BA-5D3A-DB5937E2872D}"/>
              </a:ext>
            </a:extLst>
          </p:cNvPr>
          <p:cNvSpPr txBox="1"/>
          <p:nvPr/>
        </p:nvSpPr>
        <p:spPr>
          <a:xfrm>
            <a:off x="15031692" y="4138956"/>
            <a:ext cx="7272412" cy="707886"/>
          </a:xfrm>
          <a:prstGeom prst="rect">
            <a:avLst/>
          </a:prstGeom>
          <a:noFill/>
          <a:ln>
            <a:noFill/>
          </a:ln>
        </p:spPr>
        <p:txBody>
          <a:bodyPr wrap="square" lIns="91440" tIns="45720" rIns="91440" bIns="45720" rtlCol="0" anchor="t">
            <a:spAutoFit/>
          </a:bodyPr>
          <a:lstStyle/>
          <a:p>
            <a:pPr algn="ctr"/>
            <a:r>
              <a:rPr lang="en-US" sz="4000" b="1">
                <a:solidFill>
                  <a:srgbClr val="1F497D"/>
                </a:solidFill>
                <a:latin typeface="Verdana"/>
                <a:ea typeface="Verdana"/>
              </a:rPr>
              <a:t>NC-SUDORS Process</a:t>
            </a:r>
          </a:p>
        </p:txBody>
      </p:sp>
      <p:cxnSp>
        <p:nvCxnSpPr>
          <p:cNvPr id="13" name="Straight Arrow Connector 12">
            <a:extLst>
              <a:ext uri="{FF2B5EF4-FFF2-40B4-BE49-F238E27FC236}">
                <a16:creationId xmlns:a16="http://schemas.microsoft.com/office/drawing/2014/main" id="{DAABDAC7-B1A4-B7CD-7FAB-5E1A335D297F}"/>
              </a:ext>
            </a:extLst>
          </p:cNvPr>
          <p:cNvCxnSpPr/>
          <p:nvPr/>
        </p:nvCxnSpPr>
        <p:spPr>
          <a:xfrm>
            <a:off x="18208160" y="5146528"/>
            <a:ext cx="31749" cy="13931917"/>
          </a:xfrm>
          <a:prstGeom prst="straightConnector1">
            <a:avLst/>
          </a:prstGeom>
          <a:ln>
            <a:solidFill>
              <a:schemeClr val="accent5"/>
            </a:solidFill>
          </a:ln>
        </p:spPr>
        <p:style>
          <a:lnRef idx="2">
            <a:schemeClr val="accent1"/>
          </a:lnRef>
          <a:fillRef idx="0">
            <a:schemeClr val="accent1"/>
          </a:fillRef>
          <a:effectRef idx="1">
            <a:schemeClr val="accent1"/>
          </a:effectRef>
          <a:fontRef idx="minor">
            <a:schemeClr val="tx1"/>
          </a:fontRef>
        </p:style>
      </p:cxnSp>
      <p:cxnSp>
        <p:nvCxnSpPr>
          <p:cNvPr id="31" name="Straight Arrow Connector 30">
            <a:extLst>
              <a:ext uri="{FF2B5EF4-FFF2-40B4-BE49-F238E27FC236}">
                <a16:creationId xmlns:a16="http://schemas.microsoft.com/office/drawing/2014/main" id="{79686D51-32D5-F7ED-FEE2-1F6416849D26}"/>
              </a:ext>
            </a:extLst>
          </p:cNvPr>
          <p:cNvCxnSpPr/>
          <p:nvPr/>
        </p:nvCxnSpPr>
        <p:spPr>
          <a:xfrm>
            <a:off x="10379316" y="11452596"/>
            <a:ext cx="15640081" cy="19211"/>
          </a:xfrm>
          <a:prstGeom prst="straightConnector1">
            <a:avLst/>
          </a:prstGeom>
          <a:ln>
            <a:solidFill>
              <a:schemeClr val="accent5"/>
            </a:solidFill>
          </a:ln>
        </p:spPr>
        <p:style>
          <a:lnRef idx="2">
            <a:schemeClr val="accent1"/>
          </a:lnRef>
          <a:fillRef idx="0">
            <a:schemeClr val="accent1"/>
          </a:fillRef>
          <a:effectRef idx="1">
            <a:schemeClr val="accent1"/>
          </a:effectRef>
          <a:fontRef idx="minor">
            <a:schemeClr val="tx1"/>
          </a:fontRef>
        </p:style>
      </p:cxnSp>
      <p:pic>
        <p:nvPicPr>
          <p:cNvPr id="46" name="Picture 45">
            <a:extLst>
              <a:ext uri="{FF2B5EF4-FFF2-40B4-BE49-F238E27FC236}">
                <a16:creationId xmlns:a16="http://schemas.microsoft.com/office/drawing/2014/main" id="{B096092C-8E9C-B43F-E6B1-37E11F3E4A22}"/>
              </a:ext>
            </a:extLst>
          </p:cNvPr>
          <p:cNvPicPr>
            <a:picLocks noChangeAspect="1"/>
          </p:cNvPicPr>
          <p:nvPr/>
        </p:nvPicPr>
        <p:blipFill>
          <a:blip r:embed="rId6"/>
          <a:stretch>
            <a:fillRect/>
          </a:stretch>
        </p:blipFill>
        <p:spPr>
          <a:xfrm>
            <a:off x="10786172" y="11887250"/>
            <a:ext cx="1190597" cy="1266825"/>
          </a:xfrm>
          <a:prstGeom prst="rect">
            <a:avLst/>
          </a:prstGeom>
        </p:spPr>
      </p:pic>
      <p:pic>
        <p:nvPicPr>
          <p:cNvPr id="47" name="Picture 46">
            <a:extLst>
              <a:ext uri="{FF2B5EF4-FFF2-40B4-BE49-F238E27FC236}">
                <a16:creationId xmlns:a16="http://schemas.microsoft.com/office/drawing/2014/main" id="{464E5DFA-D28F-791B-A5ED-E602DD56B0F0}"/>
              </a:ext>
            </a:extLst>
          </p:cNvPr>
          <p:cNvPicPr>
            <a:picLocks noChangeAspect="1"/>
          </p:cNvPicPr>
          <p:nvPr/>
        </p:nvPicPr>
        <p:blipFill>
          <a:blip r:embed="rId7"/>
          <a:stretch>
            <a:fillRect/>
          </a:stretch>
        </p:blipFill>
        <p:spPr>
          <a:xfrm>
            <a:off x="10730525" y="14185294"/>
            <a:ext cx="1314419" cy="1104900"/>
          </a:xfrm>
          <a:prstGeom prst="rect">
            <a:avLst/>
          </a:prstGeom>
        </p:spPr>
      </p:pic>
      <p:pic>
        <p:nvPicPr>
          <p:cNvPr id="48" name="Picture 47">
            <a:extLst>
              <a:ext uri="{FF2B5EF4-FFF2-40B4-BE49-F238E27FC236}">
                <a16:creationId xmlns:a16="http://schemas.microsoft.com/office/drawing/2014/main" id="{C5D005E0-05A7-98FD-8C01-FB442CD93591}"/>
              </a:ext>
            </a:extLst>
          </p:cNvPr>
          <p:cNvPicPr>
            <a:picLocks noChangeAspect="1"/>
          </p:cNvPicPr>
          <p:nvPr/>
        </p:nvPicPr>
        <p:blipFill>
          <a:blip r:embed="rId8"/>
          <a:stretch>
            <a:fillRect/>
          </a:stretch>
        </p:blipFill>
        <p:spPr>
          <a:xfrm>
            <a:off x="10668252" y="16504364"/>
            <a:ext cx="1356967" cy="1082694"/>
          </a:xfrm>
          <a:prstGeom prst="rect">
            <a:avLst/>
          </a:prstGeom>
        </p:spPr>
      </p:pic>
      <p:sp>
        <p:nvSpPr>
          <p:cNvPr id="49" name="TextBox 48">
            <a:extLst>
              <a:ext uri="{FF2B5EF4-FFF2-40B4-BE49-F238E27FC236}">
                <a16:creationId xmlns:a16="http://schemas.microsoft.com/office/drawing/2014/main" id="{8E7EE862-EDD4-B24A-FF94-AC271A53E2CB}"/>
              </a:ext>
            </a:extLst>
          </p:cNvPr>
          <p:cNvSpPr txBox="1"/>
          <p:nvPr/>
        </p:nvSpPr>
        <p:spPr>
          <a:xfrm>
            <a:off x="12198035" y="11817412"/>
            <a:ext cx="5888325" cy="461665"/>
          </a:xfrm>
          <a:prstGeom prst="rect">
            <a:avLst/>
          </a:prstGeom>
          <a:noFill/>
        </p:spPr>
        <p:txBody>
          <a:bodyPr wrap="square" lIns="91440" tIns="45720" rIns="91440" bIns="45720" rtlCol="0" anchor="t">
            <a:spAutoFit/>
          </a:bodyPr>
          <a:lstStyle/>
          <a:p>
            <a:r>
              <a:rPr lang="en-US" sz="2400" b="1">
                <a:solidFill>
                  <a:srgbClr val="000000"/>
                </a:solidFill>
                <a:latin typeface="Aptos Display"/>
                <a:ea typeface="Verdana"/>
              </a:rPr>
              <a:t>Death Certificates</a:t>
            </a:r>
          </a:p>
        </p:txBody>
      </p:sp>
      <p:sp>
        <p:nvSpPr>
          <p:cNvPr id="51" name="TextBox 50">
            <a:extLst>
              <a:ext uri="{FF2B5EF4-FFF2-40B4-BE49-F238E27FC236}">
                <a16:creationId xmlns:a16="http://schemas.microsoft.com/office/drawing/2014/main" id="{A697DDB9-6C0C-3ABD-88F1-C56A5C8A594F}"/>
              </a:ext>
            </a:extLst>
          </p:cNvPr>
          <p:cNvSpPr txBox="1"/>
          <p:nvPr/>
        </p:nvSpPr>
        <p:spPr>
          <a:xfrm>
            <a:off x="12172619" y="12252652"/>
            <a:ext cx="5345318" cy="1789144"/>
          </a:xfrm>
          <a:prstGeom prst="rect">
            <a:avLst/>
          </a:prstGeom>
          <a:noFill/>
        </p:spPr>
        <p:txBody>
          <a:bodyPr wrap="square" lIns="91440" tIns="45720" rIns="91440" bIns="45720" rtlCol="0" anchor="t">
            <a:spAutoFit/>
          </a:bodyPr>
          <a:lstStyle/>
          <a:p>
            <a:pPr marL="342900" indent="-342900">
              <a:lnSpc>
                <a:spcPts val="2200"/>
              </a:lnSpc>
              <a:buFont typeface="Arial" panose="020B0604020202020204" pitchFamily="34" charset="0"/>
              <a:buChar char="•"/>
            </a:pPr>
            <a:r>
              <a:rPr lang="en-US" sz="2100" dirty="0">
                <a:solidFill>
                  <a:srgbClr val="000000"/>
                </a:solidFill>
                <a:latin typeface="Aptos Display"/>
                <a:ea typeface="Verdana"/>
              </a:rPr>
              <a:t>Demographics</a:t>
            </a:r>
            <a:endParaRPr lang="en-US" dirty="0"/>
          </a:p>
          <a:p>
            <a:pPr marL="800100" lvl="1" indent="-342900">
              <a:lnSpc>
                <a:spcPts val="2200"/>
              </a:lnSpc>
              <a:buFont typeface="Arial" panose="020B0604020202020204" pitchFamily="34" charset="0"/>
              <a:buChar char="•"/>
            </a:pPr>
            <a:r>
              <a:rPr lang="en-US" sz="2100" dirty="0">
                <a:solidFill>
                  <a:srgbClr val="000000"/>
                </a:solidFill>
                <a:latin typeface="Aptos Display"/>
                <a:ea typeface="Verdana"/>
              </a:rPr>
              <a:t>Race/ethnicity, age, gender</a:t>
            </a:r>
          </a:p>
          <a:p>
            <a:pPr marL="342900" indent="-342900">
              <a:lnSpc>
                <a:spcPts val="2200"/>
              </a:lnSpc>
              <a:buFont typeface="Arial" panose="020B0604020202020204" pitchFamily="34" charset="0"/>
              <a:buChar char="•"/>
            </a:pPr>
            <a:r>
              <a:rPr lang="en-US" sz="2100" dirty="0">
                <a:latin typeface="Aptos Display"/>
                <a:ea typeface="Verdana"/>
              </a:rPr>
              <a:t>Decedent Residence Information</a:t>
            </a:r>
          </a:p>
          <a:p>
            <a:pPr marL="800100" lvl="1" indent="-342900">
              <a:lnSpc>
                <a:spcPts val="2200"/>
              </a:lnSpc>
              <a:buFont typeface="Arial" panose="020B0604020202020204" pitchFamily="34" charset="0"/>
              <a:buChar char="•"/>
            </a:pPr>
            <a:r>
              <a:rPr lang="en-US" sz="2100" dirty="0">
                <a:latin typeface="Aptos Display"/>
                <a:ea typeface="Verdana"/>
              </a:rPr>
              <a:t>City, county, type of residence</a:t>
            </a:r>
          </a:p>
          <a:p>
            <a:pPr marL="342900" indent="-342900">
              <a:lnSpc>
                <a:spcPts val="2200"/>
              </a:lnSpc>
              <a:buFont typeface="Arial" panose="020B0604020202020204" pitchFamily="34" charset="0"/>
              <a:buChar char="•"/>
            </a:pPr>
            <a:r>
              <a:rPr lang="en-US" sz="2100" dirty="0">
                <a:latin typeface="Aptos Display"/>
                <a:ea typeface="Verdana"/>
              </a:rPr>
              <a:t>Cause and Manner of Death Information</a:t>
            </a:r>
          </a:p>
          <a:p>
            <a:pPr marL="800100" lvl="1" indent="-342900">
              <a:lnSpc>
                <a:spcPts val="2200"/>
              </a:lnSpc>
              <a:buFont typeface="Arial" panose="020B0604020202020204" pitchFamily="34" charset="0"/>
              <a:buChar char="•"/>
            </a:pPr>
            <a:r>
              <a:rPr lang="en-US" sz="2100" dirty="0">
                <a:latin typeface="Aptos Display"/>
                <a:ea typeface="Verdana"/>
              </a:rPr>
              <a:t>Location, time, contributing conditions</a:t>
            </a:r>
          </a:p>
        </p:txBody>
      </p:sp>
      <p:sp>
        <p:nvSpPr>
          <p:cNvPr id="52" name="TextBox 51">
            <a:extLst>
              <a:ext uri="{FF2B5EF4-FFF2-40B4-BE49-F238E27FC236}">
                <a16:creationId xmlns:a16="http://schemas.microsoft.com/office/drawing/2014/main" id="{ECA028EF-F9A4-BC6A-243F-598BF595A603}"/>
              </a:ext>
            </a:extLst>
          </p:cNvPr>
          <p:cNvSpPr txBox="1"/>
          <p:nvPr/>
        </p:nvSpPr>
        <p:spPr>
          <a:xfrm>
            <a:off x="12141435" y="14146511"/>
            <a:ext cx="5888325" cy="461665"/>
          </a:xfrm>
          <a:prstGeom prst="rect">
            <a:avLst/>
          </a:prstGeom>
          <a:noFill/>
        </p:spPr>
        <p:txBody>
          <a:bodyPr wrap="square" lIns="91440" tIns="45720" rIns="91440" bIns="45720" rtlCol="0" anchor="t">
            <a:spAutoFit/>
          </a:bodyPr>
          <a:lstStyle/>
          <a:p>
            <a:r>
              <a:rPr lang="en-US" sz="2400" b="1">
                <a:solidFill>
                  <a:srgbClr val="000000"/>
                </a:solidFill>
                <a:latin typeface="Aptos Display"/>
                <a:ea typeface="Verdana"/>
              </a:rPr>
              <a:t>Medical Examiner Reports</a:t>
            </a:r>
          </a:p>
        </p:txBody>
      </p:sp>
      <p:sp>
        <p:nvSpPr>
          <p:cNvPr id="53" name="TextBox 52">
            <a:extLst>
              <a:ext uri="{FF2B5EF4-FFF2-40B4-BE49-F238E27FC236}">
                <a16:creationId xmlns:a16="http://schemas.microsoft.com/office/drawing/2014/main" id="{EB5A44A3-8982-4B60-2715-1B02A2E1855C}"/>
              </a:ext>
            </a:extLst>
          </p:cNvPr>
          <p:cNvSpPr txBox="1"/>
          <p:nvPr/>
        </p:nvSpPr>
        <p:spPr>
          <a:xfrm>
            <a:off x="12160424" y="14583125"/>
            <a:ext cx="6196246" cy="1789144"/>
          </a:xfrm>
          <a:prstGeom prst="rect">
            <a:avLst/>
          </a:prstGeom>
          <a:noFill/>
        </p:spPr>
        <p:txBody>
          <a:bodyPr wrap="square" lIns="91440" tIns="45720" rIns="91440" bIns="45720" rtlCol="0" anchor="t">
            <a:spAutoFit/>
          </a:bodyPr>
          <a:lstStyle/>
          <a:p>
            <a:pPr marL="342900" indent="-342900">
              <a:lnSpc>
                <a:spcPts val="2200"/>
              </a:lnSpc>
              <a:buFont typeface="Arial" panose="020B0604020202020204" pitchFamily="34" charset="0"/>
              <a:buChar char="•"/>
            </a:pPr>
            <a:r>
              <a:rPr lang="en-US" sz="2100">
                <a:solidFill>
                  <a:srgbClr val="000000"/>
                </a:solidFill>
                <a:latin typeface="Aptos Display"/>
                <a:ea typeface="Verdana"/>
              </a:rPr>
              <a:t>Scene evidence of Substance Use</a:t>
            </a:r>
          </a:p>
          <a:p>
            <a:pPr marL="800100" lvl="1" indent="-342900">
              <a:lnSpc>
                <a:spcPts val="2200"/>
              </a:lnSpc>
              <a:buFont typeface="Arial" panose="020B0604020202020204" pitchFamily="34" charset="0"/>
              <a:buChar char="•"/>
            </a:pPr>
            <a:r>
              <a:rPr lang="en-US" sz="2100">
                <a:solidFill>
                  <a:srgbClr val="000000"/>
                </a:solidFill>
                <a:latin typeface="Aptos Display"/>
                <a:ea typeface="Verdana"/>
              </a:rPr>
              <a:t>Presence of substance(s) or paraphernalia</a:t>
            </a:r>
          </a:p>
          <a:p>
            <a:pPr marL="342900" indent="-342900">
              <a:lnSpc>
                <a:spcPts val="2200"/>
              </a:lnSpc>
              <a:buFont typeface="Arial" panose="020B0604020202020204" pitchFamily="34" charset="0"/>
              <a:buChar char="•"/>
            </a:pPr>
            <a:r>
              <a:rPr lang="en-US" sz="2100">
                <a:latin typeface="Aptos Display"/>
                <a:ea typeface="Verdana"/>
              </a:rPr>
              <a:t>Timing and Context of Overdose</a:t>
            </a:r>
          </a:p>
          <a:p>
            <a:pPr marL="800100" lvl="1" indent="-342900">
              <a:lnSpc>
                <a:spcPts val="2200"/>
              </a:lnSpc>
              <a:buFont typeface="Arial" panose="020B0604020202020204" pitchFamily="34" charset="0"/>
              <a:buChar char="•"/>
            </a:pPr>
            <a:r>
              <a:rPr lang="en-US" sz="2100">
                <a:latin typeface="Aptos Display"/>
                <a:ea typeface="Verdana"/>
              </a:rPr>
              <a:t>Narcan administered, bystander(s) present</a:t>
            </a:r>
          </a:p>
          <a:p>
            <a:pPr marL="342900" indent="-342900">
              <a:lnSpc>
                <a:spcPts val="2200"/>
              </a:lnSpc>
              <a:buFont typeface="Arial" panose="020B0604020202020204" pitchFamily="34" charset="0"/>
              <a:buChar char="•"/>
            </a:pPr>
            <a:r>
              <a:rPr lang="en-US" sz="2100">
                <a:latin typeface="Aptos Display"/>
                <a:ea typeface="Verdana"/>
              </a:rPr>
              <a:t>Medical and Social History/Circumstances</a:t>
            </a:r>
          </a:p>
          <a:p>
            <a:pPr marL="800100" lvl="1" indent="-342900">
              <a:lnSpc>
                <a:spcPts val="2200"/>
              </a:lnSpc>
              <a:buFont typeface="Arial" panose="020B0604020202020204" pitchFamily="34" charset="0"/>
              <a:buChar char="•"/>
            </a:pPr>
            <a:r>
              <a:rPr lang="en-US" sz="2100">
                <a:latin typeface="Aptos Display"/>
                <a:ea typeface="Verdana"/>
              </a:rPr>
              <a:t>History of overdose or mental illness </a:t>
            </a:r>
          </a:p>
        </p:txBody>
      </p:sp>
      <p:sp>
        <p:nvSpPr>
          <p:cNvPr id="54" name="TextBox 53">
            <a:extLst>
              <a:ext uri="{FF2B5EF4-FFF2-40B4-BE49-F238E27FC236}">
                <a16:creationId xmlns:a16="http://schemas.microsoft.com/office/drawing/2014/main" id="{98AEDA3D-0E44-3CA0-929B-86AD46FA2FE0}"/>
              </a:ext>
            </a:extLst>
          </p:cNvPr>
          <p:cNvSpPr txBox="1"/>
          <p:nvPr/>
        </p:nvSpPr>
        <p:spPr>
          <a:xfrm>
            <a:off x="12179230" y="16469647"/>
            <a:ext cx="5888325" cy="461665"/>
          </a:xfrm>
          <a:prstGeom prst="rect">
            <a:avLst/>
          </a:prstGeom>
          <a:noFill/>
        </p:spPr>
        <p:txBody>
          <a:bodyPr wrap="square" lIns="91440" tIns="45720" rIns="91440" bIns="45720" rtlCol="0" anchor="t">
            <a:spAutoFit/>
          </a:bodyPr>
          <a:lstStyle/>
          <a:p>
            <a:r>
              <a:rPr lang="en-US" sz="2400" b="1">
                <a:solidFill>
                  <a:srgbClr val="000000"/>
                </a:solidFill>
                <a:latin typeface="Aptos Display"/>
                <a:ea typeface="Verdana"/>
              </a:rPr>
              <a:t>Postmortem Toxicology</a:t>
            </a:r>
          </a:p>
        </p:txBody>
      </p:sp>
      <p:sp>
        <p:nvSpPr>
          <p:cNvPr id="55" name="TextBox 54">
            <a:extLst>
              <a:ext uri="{FF2B5EF4-FFF2-40B4-BE49-F238E27FC236}">
                <a16:creationId xmlns:a16="http://schemas.microsoft.com/office/drawing/2014/main" id="{FB8F0610-B035-C48C-D77C-01E3A5949B49}"/>
              </a:ext>
            </a:extLst>
          </p:cNvPr>
          <p:cNvSpPr txBox="1"/>
          <p:nvPr/>
        </p:nvSpPr>
        <p:spPr>
          <a:xfrm>
            <a:off x="12179230" y="16925445"/>
            <a:ext cx="6158635" cy="1789144"/>
          </a:xfrm>
          <a:prstGeom prst="rect">
            <a:avLst/>
          </a:prstGeom>
          <a:noFill/>
        </p:spPr>
        <p:txBody>
          <a:bodyPr wrap="square" lIns="91440" tIns="45720" rIns="91440" bIns="45720" rtlCol="0" anchor="t">
            <a:spAutoFit/>
          </a:bodyPr>
          <a:lstStyle/>
          <a:p>
            <a:pPr marL="342900" indent="-342900">
              <a:lnSpc>
                <a:spcPts val="2200"/>
              </a:lnSpc>
              <a:buFont typeface="Arial" panose="020B0604020202020204" pitchFamily="34" charset="0"/>
              <a:buChar char="•"/>
            </a:pPr>
            <a:r>
              <a:rPr lang="en-US" sz="2100" dirty="0">
                <a:solidFill>
                  <a:srgbClr val="000000"/>
                </a:solidFill>
                <a:latin typeface="Aptos Display"/>
                <a:ea typeface="Verdana"/>
              </a:rPr>
              <a:t>All Substances Tested and Detected</a:t>
            </a:r>
          </a:p>
          <a:p>
            <a:pPr marL="800100" lvl="1" indent="-342900">
              <a:lnSpc>
                <a:spcPts val="2200"/>
              </a:lnSpc>
              <a:buFont typeface="Arial" panose="020B0604020202020204" pitchFamily="34" charset="0"/>
              <a:buChar char="•"/>
            </a:pPr>
            <a:r>
              <a:rPr lang="en-US" sz="2100" dirty="0">
                <a:solidFill>
                  <a:srgbClr val="000000"/>
                </a:solidFill>
                <a:latin typeface="Aptos Display"/>
                <a:ea typeface="Verdana"/>
              </a:rPr>
              <a:t>Name and concentration of substances</a:t>
            </a:r>
          </a:p>
          <a:p>
            <a:pPr marL="342900" indent="-342900">
              <a:lnSpc>
                <a:spcPts val="2200"/>
              </a:lnSpc>
              <a:buFont typeface="Arial" panose="020B0604020202020204" pitchFamily="34" charset="0"/>
              <a:buChar char="•"/>
            </a:pPr>
            <a:r>
              <a:rPr lang="en-US" sz="2100" dirty="0">
                <a:latin typeface="Aptos Display"/>
                <a:ea typeface="Verdana"/>
              </a:rPr>
              <a:t>Types of Substances Contributing to Death</a:t>
            </a:r>
          </a:p>
          <a:p>
            <a:pPr marL="800100" lvl="1" indent="-342900">
              <a:lnSpc>
                <a:spcPts val="2200"/>
              </a:lnSpc>
              <a:buFont typeface="Arial" panose="020B0604020202020204" pitchFamily="34" charset="0"/>
              <a:buChar char="•"/>
            </a:pPr>
            <a:r>
              <a:rPr lang="en-US" sz="2100" dirty="0">
                <a:latin typeface="Aptos Display"/>
                <a:ea typeface="Verdana"/>
              </a:rPr>
              <a:t>Opioids, stimulants, benzodiazepines, etc.</a:t>
            </a:r>
          </a:p>
          <a:p>
            <a:pPr marL="342900" indent="-342900">
              <a:lnSpc>
                <a:spcPts val="2200"/>
              </a:lnSpc>
              <a:buFont typeface="Arial" panose="020B0604020202020204" pitchFamily="34" charset="0"/>
              <a:buChar char="•"/>
            </a:pPr>
            <a:r>
              <a:rPr lang="en-US" sz="2100" dirty="0">
                <a:latin typeface="Aptos Display"/>
                <a:ea typeface="Verdana"/>
              </a:rPr>
              <a:t>Prescription Status of Substances</a:t>
            </a:r>
          </a:p>
          <a:p>
            <a:pPr marL="800100" lvl="1" indent="-342900">
              <a:lnSpc>
                <a:spcPts val="2200"/>
              </a:lnSpc>
              <a:buFont typeface="Arial" panose="020B0604020202020204" pitchFamily="34" charset="0"/>
              <a:buChar char="•"/>
            </a:pPr>
            <a:r>
              <a:rPr lang="en-US" sz="2100" dirty="0">
                <a:latin typeface="Aptos Display"/>
                <a:ea typeface="Verdana"/>
              </a:rPr>
              <a:t>Prescribed to decedent or someone else</a:t>
            </a:r>
          </a:p>
        </p:txBody>
      </p:sp>
      <p:pic>
        <p:nvPicPr>
          <p:cNvPr id="9" name="Picture 8">
            <a:extLst>
              <a:ext uri="{FF2B5EF4-FFF2-40B4-BE49-F238E27FC236}">
                <a16:creationId xmlns:a16="http://schemas.microsoft.com/office/drawing/2014/main" id="{B80C2A48-56B5-B1A4-AD00-D3B5EEE0FCF1}"/>
              </a:ext>
            </a:extLst>
          </p:cNvPr>
          <p:cNvPicPr>
            <a:picLocks noChangeAspect="1"/>
          </p:cNvPicPr>
          <p:nvPr/>
        </p:nvPicPr>
        <p:blipFill>
          <a:blip r:embed="rId9"/>
          <a:stretch>
            <a:fillRect/>
          </a:stretch>
        </p:blipFill>
        <p:spPr>
          <a:xfrm>
            <a:off x="10435162" y="5927682"/>
            <a:ext cx="7614521" cy="4988055"/>
          </a:xfrm>
          <a:prstGeom prst="rect">
            <a:avLst/>
          </a:prstGeom>
        </p:spPr>
      </p:pic>
      <p:graphicFrame>
        <p:nvGraphicFramePr>
          <p:cNvPr id="18" name="Chart 17">
            <a:extLst>
              <a:ext uri="{FF2B5EF4-FFF2-40B4-BE49-F238E27FC236}">
                <a16:creationId xmlns:a16="http://schemas.microsoft.com/office/drawing/2014/main" id="{CD2D69AE-BB07-A464-4096-45EF9318DB1D}"/>
              </a:ext>
            </a:extLst>
          </p:cNvPr>
          <p:cNvGraphicFramePr/>
          <p:nvPr/>
        </p:nvGraphicFramePr>
        <p:xfrm>
          <a:off x="17406380" y="6088651"/>
          <a:ext cx="9400584" cy="4740244"/>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27" name="Content Placeholder 13">
            <a:extLst>
              <a:ext uri="{FF2B5EF4-FFF2-40B4-BE49-F238E27FC236}">
                <a16:creationId xmlns:a16="http://schemas.microsoft.com/office/drawing/2014/main" id="{1C6E246B-F7B7-922F-5210-C591A93ADF5F}"/>
              </a:ext>
            </a:extLst>
          </p:cNvPr>
          <p:cNvGraphicFramePr>
            <a:graphicFrameLocks/>
          </p:cNvGraphicFramePr>
          <p:nvPr/>
        </p:nvGraphicFramePr>
        <p:xfrm>
          <a:off x="18631908" y="12882368"/>
          <a:ext cx="7553606" cy="4998206"/>
        </p:xfrm>
        <a:graphic>
          <a:graphicData uri="http://schemas.openxmlformats.org/drawingml/2006/chart">
            <c:chart xmlns:c="http://schemas.openxmlformats.org/drawingml/2006/chart" xmlns:r="http://schemas.openxmlformats.org/officeDocument/2006/relationships" r:id="rId11"/>
          </a:graphicData>
        </a:graphic>
      </p:graphicFrame>
      <p:sp>
        <p:nvSpPr>
          <p:cNvPr id="29" name="Title 5">
            <a:extLst>
              <a:ext uri="{FF2B5EF4-FFF2-40B4-BE49-F238E27FC236}">
                <a16:creationId xmlns:a16="http://schemas.microsoft.com/office/drawing/2014/main" id="{1A8C143F-63DD-81A3-EFF6-C9A20D130E34}"/>
              </a:ext>
            </a:extLst>
          </p:cNvPr>
          <p:cNvSpPr txBox="1">
            <a:spLocks/>
          </p:cNvSpPr>
          <p:nvPr/>
        </p:nvSpPr>
        <p:spPr>
          <a:xfrm>
            <a:off x="20084165" y="12367423"/>
            <a:ext cx="4391933" cy="548640"/>
          </a:xfrm>
          <a:prstGeom prst="rect">
            <a:avLst/>
          </a:prstGeom>
        </p:spPr>
        <p:txBody>
          <a:bodyPr vert="horz" lIns="91440" tIns="45720" rIns="91440" bIns="45720" rtlCol="0" anchor="b">
            <a:normAutofit/>
          </a:bodyPr>
          <a:lstStyle>
            <a:lvl1pPr algn="ctr" defTabSz="2809037" rtl="0" eaLnBrk="1" latinLnBrk="0" hangingPunct="1">
              <a:lnSpc>
                <a:spcPct val="90000"/>
              </a:lnSpc>
              <a:spcBef>
                <a:spcPct val="0"/>
              </a:spcBef>
              <a:buNone/>
              <a:defRPr sz="18432" kern="1200">
                <a:solidFill>
                  <a:schemeClr val="tx1"/>
                </a:solidFill>
                <a:latin typeface="+mj-lt"/>
                <a:ea typeface="+mj-ea"/>
                <a:cs typeface="+mj-cs"/>
              </a:defRPr>
            </a:lvl1pPr>
          </a:lstStyle>
          <a:p>
            <a:r>
              <a:rPr lang="en-US" sz="2400" b="1"/>
              <a:t>Route of Administration</a:t>
            </a:r>
          </a:p>
        </p:txBody>
      </p:sp>
    </p:spTree>
    <p:extLst>
      <p:ext uri="{BB962C8B-B14F-4D97-AF65-F5344CB8AC3E}">
        <p14:creationId xmlns:p14="http://schemas.microsoft.com/office/powerpoint/2010/main" val="139247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1579</TotalTime>
  <Words>744</Words>
  <Application>Microsoft Office PowerPoint</Application>
  <PresentationFormat>Custom</PresentationFormat>
  <Paragraphs>61</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Aptos Display</vt:lpstr>
      <vt:lpstr>Arial</vt:lpstr>
      <vt:lpstr>Calibri</vt:lpstr>
      <vt:lpstr>Franklin Gothic Demi Cond</vt:lpstr>
      <vt:lpstr>Franklin Gothic Medium</vt:lpstr>
      <vt:lpstr>Verdana</vt:lpstr>
      <vt:lpstr>Office Theme</vt:lpstr>
      <vt:lpstr>Leveraging North Carolina’s Fatal Overdose Data for Public Health Intervention    Riley Eisler, MPH, Taylor Davis, MPH, April Allgood, MS, F-ABMDI, &amp; Hailey Hartman, MPH NCDHHS, Division of Public Health, Chronic Disease and Injury Section, Injury and Violence Prevention Branch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Leveraging North Carolina’s Fatal Overdose Data for Public Health Intervention    Riley Eisler, MPH, Taylor Davis, MPH, April Allgood, MS, F-ABMDI, &amp; Hailey Hartman, MPH NCDHHS, Division of Public Health, Chronic Disease and Injury Section, Injury and Violence Prevention Branch</dc:title>
  <dc:creator>Davis, Taylor P</dc:creator>
  <cp:lastModifiedBy>Kim Dittmann</cp:lastModifiedBy>
  <cp:revision>12</cp:revision>
  <dcterms:created xsi:type="dcterms:W3CDTF">2024-12-17T18:22:58Z</dcterms:created>
  <dcterms:modified xsi:type="dcterms:W3CDTF">2025-03-18T20:06:41Z</dcterms:modified>
</cp:coreProperties>
</file>