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35"/>
  </p:notesMasterIdLst>
  <p:handoutMasterIdLst>
    <p:handoutMasterId r:id="rId36"/>
  </p:handoutMasterIdLst>
  <p:sldIdLst>
    <p:sldId id="459" r:id="rId5"/>
    <p:sldId id="471" r:id="rId6"/>
    <p:sldId id="472" r:id="rId7"/>
    <p:sldId id="474" r:id="rId8"/>
    <p:sldId id="475" r:id="rId9"/>
    <p:sldId id="512" r:id="rId10"/>
    <p:sldId id="477" r:id="rId11"/>
    <p:sldId id="478" r:id="rId12"/>
    <p:sldId id="479" r:id="rId13"/>
    <p:sldId id="480" r:id="rId14"/>
    <p:sldId id="481" r:id="rId15"/>
    <p:sldId id="483" r:id="rId16"/>
    <p:sldId id="485" r:id="rId17"/>
    <p:sldId id="510" r:id="rId18"/>
    <p:sldId id="511" r:id="rId19"/>
    <p:sldId id="509" r:id="rId20"/>
    <p:sldId id="497" r:id="rId21"/>
    <p:sldId id="500" r:id="rId22"/>
    <p:sldId id="491" r:id="rId23"/>
    <p:sldId id="492" r:id="rId24"/>
    <p:sldId id="493" r:id="rId25"/>
    <p:sldId id="503" r:id="rId26"/>
    <p:sldId id="501" r:id="rId27"/>
    <p:sldId id="502" r:id="rId28"/>
    <p:sldId id="494" r:id="rId29"/>
    <p:sldId id="507" r:id="rId30"/>
    <p:sldId id="505" r:id="rId31"/>
    <p:sldId id="506" r:id="rId32"/>
    <p:sldId id="508" r:id="rId33"/>
    <p:sldId id="495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che, Julia K" initials="LJK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E32"/>
    <a:srgbClr val="15365E"/>
    <a:srgbClr val="94B6C7"/>
    <a:srgbClr val="E9F0F3"/>
    <a:srgbClr val="DBE7EC"/>
    <a:srgbClr val="CEDDEC"/>
    <a:srgbClr val="E4EEF4"/>
    <a:srgbClr val="288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410" autoAdjust="0"/>
  </p:normalViewPr>
  <p:slideViewPr>
    <p:cSldViewPr snapToGrid="0">
      <p:cViewPr varScale="1">
        <p:scale>
          <a:sx n="97" d="100"/>
          <a:sy n="97" d="100"/>
        </p:scale>
        <p:origin x="19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24" y="9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0" y="0"/>
            <a:ext cx="3038475" cy="466578"/>
          </a:xfrm>
          <a:prstGeom prst="rect">
            <a:avLst/>
          </a:prstGeom>
        </p:spPr>
        <p:txBody>
          <a:bodyPr vert="horz" lIns="91759" tIns="45880" rIns="91759" bIns="458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6" y="0"/>
            <a:ext cx="3038475" cy="466578"/>
          </a:xfrm>
          <a:prstGeom prst="rect">
            <a:avLst/>
          </a:prstGeom>
        </p:spPr>
        <p:txBody>
          <a:bodyPr vert="horz" lIns="91759" tIns="45880" rIns="91759" bIns="45880" rtlCol="0"/>
          <a:lstStyle>
            <a:lvl1pPr algn="r">
              <a:defRPr sz="1200"/>
            </a:lvl1pPr>
          </a:lstStyle>
          <a:p>
            <a:fld id="{A9B734D9-FBB7-4B85-86A2-24E15EDE55E0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" y="8829823"/>
            <a:ext cx="3038475" cy="466578"/>
          </a:xfrm>
          <a:prstGeom prst="rect">
            <a:avLst/>
          </a:prstGeom>
        </p:spPr>
        <p:txBody>
          <a:bodyPr vert="horz" lIns="91759" tIns="45880" rIns="91759" bIns="458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6" y="8829823"/>
            <a:ext cx="3038475" cy="466578"/>
          </a:xfrm>
          <a:prstGeom prst="rect">
            <a:avLst/>
          </a:prstGeom>
        </p:spPr>
        <p:txBody>
          <a:bodyPr vert="horz" lIns="91759" tIns="45880" rIns="91759" bIns="45880" rtlCol="0" anchor="b"/>
          <a:lstStyle>
            <a:lvl1pPr algn="r">
              <a:defRPr sz="1200"/>
            </a:lvl1pPr>
          </a:lstStyle>
          <a:p>
            <a:fld id="{41803F26-4061-4820-A8A7-DA9F54759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75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3037840" cy="466435"/>
          </a:xfrm>
          <a:prstGeom prst="rect">
            <a:avLst/>
          </a:prstGeom>
        </p:spPr>
        <p:txBody>
          <a:bodyPr vert="horz" lIns="93155" tIns="46576" rIns="93155" bIns="465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7"/>
            <a:ext cx="3037840" cy="466435"/>
          </a:xfrm>
          <a:prstGeom prst="rect">
            <a:avLst/>
          </a:prstGeom>
        </p:spPr>
        <p:txBody>
          <a:bodyPr vert="horz" lIns="93155" tIns="46576" rIns="93155" bIns="46576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3/18/2025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5" tIns="46576" rIns="93155" bIns="465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900"/>
            <a:ext cx="5608320" cy="3660458"/>
          </a:xfrm>
          <a:prstGeom prst="rect">
            <a:avLst/>
          </a:prstGeom>
        </p:spPr>
        <p:txBody>
          <a:bodyPr vert="horz" lIns="93155" tIns="46576" rIns="93155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6"/>
            <a:ext cx="3037840" cy="466434"/>
          </a:xfrm>
          <a:prstGeom prst="rect">
            <a:avLst/>
          </a:prstGeom>
        </p:spPr>
        <p:txBody>
          <a:bodyPr vert="horz" lIns="93155" tIns="46576" rIns="93155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6"/>
            <a:ext cx="3037840" cy="466434"/>
          </a:xfrm>
          <a:prstGeom prst="rect">
            <a:avLst/>
          </a:prstGeom>
        </p:spPr>
        <p:txBody>
          <a:bodyPr vert="horz" lIns="93155" tIns="46576" rIns="93155" bIns="46576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3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1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92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of date of presentation, 137 hospital or reference laboratories (62 of which are sentinels); includes 4 military installations and 1 Indian Reservation; also 100 health department labs and Indian Reservation </a:t>
            </a:r>
            <a:r>
              <a:rPr lang="en-US" sz="1200" kern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 Health lab.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1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0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8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9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4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9144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" y="230729"/>
            <a:ext cx="1824946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86" y="232218"/>
            <a:ext cx="1820301" cy="1213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5" y="230096"/>
            <a:ext cx="1617803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86" y="231327"/>
            <a:ext cx="1823652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73" y="231327"/>
            <a:ext cx="1823625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34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4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6" y="2061985"/>
            <a:ext cx="2023733" cy="199887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447800"/>
            <a:ext cx="7888288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7" y="624310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35572"/>
            <a:ext cx="7888288" cy="12128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7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2548467"/>
            <a:ext cx="7894638" cy="3694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1335573"/>
            <a:ext cx="7894638" cy="49028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299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65132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0" y="1849438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Franklin Gothic Medium Cond" panose="020B0606030402020204" pitchFamily="34" charset="0"/>
              <a:buChar char="–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65449" y="1840559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Franklin Gothic Medium Cond" panose="020B0606030402020204" pitchFamily="34" charset="0"/>
              <a:buChar char="–"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522287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North Carolina State Laboratory of Public Health| Leveraging Outreach for Emergency Preparedness| March 13, 2025</a:t>
            </a:r>
          </a:p>
        </p:txBody>
      </p:sp>
      <p:sp>
        <p:nvSpPr>
          <p:cNvPr id="5" name="Text Placeholder 13"/>
          <p:cNvSpPr txBox="1">
            <a:spLocks/>
          </p:cNvSpPr>
          <p:nvPr userDrawn="1"/>
        </p:nvSpPr>
        <p:spPr>
          <a:xfrm>
            <a:off x="8627269" y="6600157"/>
            <a:ext cx="406400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b="1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91" r:id="rId7"/>
    <p:sldLayoutId id="2147483692" r:id="rId8"/>
    <p:sldLayoutId id="2147483681" r:id="rId9"/>
    <p:sldLayoutId id="2147483696" r:id="rId1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asm.org/Articles/Policy/Laboratory-Response-Network-LRN-Sentinel-Level-C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i.Jenkins@dhhs.nc.gov" TargetMode="External"/><Relationship Id="rId2" Type="http://schemas.openxmlformats.org/officeDocument/2006/relationships/hyperlink" Target="mailto:Barbie.Page@dhhs.nc.gov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768595" y="1259157"/>
            <a:ext cx="5774267" cy="2020824"/>
          </a:xfrm>
        </p:spPr>
        <p:txBody>
          <a:bodyPr/>
          <a:lstStyle/>
          <a:p>
            <a:r>
              <a:rPr lang="en-US" sz="2800" dirty="0">
                <a:latin typeface="+mn-lt"/>
                <a:cs typeface="Arial"/>
              </a:rPr>
              <a:t>North Carolina State Laboratory of Public Health</a:t>
            </a:r>
          </a:p>
          <a:p>
            <a:r>
              <a:rPr lang="en-US" sz="2800" dirty="0">
                <a:latin typeface="+mn-lt"/>
                <a:cs typeface="Arial"/>
              </a:rPr>
              <a:t>Leveraging Outreach for Emergency Preparedness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Barbie Page and Kristi Jenkins</a:t>
            </a:r>
          </a:p>
          <a:p>
            <a:r>
              <a:rPr lang="en-US" sz="2000" dirty="0">
                <a:latin typeface="+mn-lt"/>
              </a:rPr>
              <a:t>Laboratory Improvement Consultants</a:t>
            </a:r>
          </a:p>
          <a:p>
            <a:r>
              <a:rPr lang="en-US" sz="2000" dirty="0">
                <a:latin typeface="+mn-lt"/>
              </a:rPr>
              <a:t>Bioterrorism and Emerging Pathogens Unit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March 13, 2025</a:t>
            </a:r>
          </a:p>
        </p:txBody>
      </p:sp>
    </p:spTree>
    <p:extLst>
      <p:ext uri="{BB962C8B-B14F-4D97-AF65-F5344CB8AC3E}">
        <p14:creationId xmlns:p14="http://schemas.microsoft.com/office/powerpoint/2010/main" val="286031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909D-D7A6-2EFF-174D-957B3B5F6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Agents of Concern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26FA5-9F67-ED90-6717-C146ACA0A7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063" y="1438639"/>
            <a:ext cx="7888288" cy="479530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i="1" dirty="0"/>
              <a:t>Bacillus anthracis</a:t>
            </a:r>
          </a:p>
          <a:p>
            <a:pPr>
              <a:spcBef>
                <a:spcPts val="600"/>
              </a:spcBef>
            </a:pPr>
            <a:r>
              <a:rPr lang="en-US" sz="2400" i="1" dirty="0"/>
              <a:t>Brucella species</a:t>
            </a:r>
          </a:p>
          <a:p>
            <a:pPr>
              <a:spcBef>
                <a:spcPts val="600"/>
              </a:spcBef>
            </a:pPr>
            <a:r>
              <a:rPr lang="en-US" sz="2400" i="1" dirty="0" err="1"/>
              <a:t>Burkholderia</a:t>
            </a:r>
            <a:r>
              <a:rPr lang="en-US" sz="2400" i="1" dirty="0"/>
              <a:t> mallei/</a:t>
            </a:r>
            <a:r>
              <a:rPr lang="en-US" sz="2400" i="1" dirty="0" err="1"/>
              <a:t>pseudomallei</a:t>
            </a:r>
            <a:endParaRPr lang="en-US" sz="2400" i="1" dirty="0"/>
          </a:p>
          <a:p>
            <a:pPr>
              <a:spcBef>
                <a:spcPts val="600"/>
              </a:spcBef>
            </a:pPr>
            <a:r>
              <a:rPr lang="en-US" sz="2400" i="1" dirty="0" err="1"/>
              <a:t>Francisella</a:t>
            </a:r>
            <a:r>
              <a:rPr lang="en-US" sz="2400" i="1" dirty="0"/>
              <a:t> tularensis</a:t>
            </a:r>
          </a:p>
          <a:p>
            <a:pPr>
              <a:spcBef>
                <a:spcPts val="600"/>
              </a:spcBef>
            </a:pPr>
            <a:r>
              <a:rPr lang="en-US" sz="2400" i="1" dirty="0"/>
              <a:t>Yersinia pestis</a:t>
            </a:r>
          </a:p>
          <a:p>
            <a:pPr>
              <a:spcBef>
                <a:spcPts val="600"/>
              </a:spcBef>
            </a:pPr>
            <a:r>
              <a:rPr lang="en-US" sz="2400" i="1" dirty="0"/>
              <a:t>Coxiella </a:t>
            </a:r>
            <a:r>
              <a:rPr lang="en-US" sz="2400" i="1" dirty="0" err="1"/>
              <a:t>burnetti</a:t>
            </a:r>
            <a:endParaRPr lang="en-US" sz="2400" i="1" dirty="0"/>
          </a:p>
          <a:p>
            <a:pPr>
              <a:spcBef>
                <a:spcPts val="600"/>
              </a:spcBef>
            </a:pPr>
            <a:r>
              <a:rPr lang="en-US" sz="2400" dirty="0"/>
              <a:t>Poxvirus and Mpox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Middle Eastern Respiratory Syndrome (MERS-</a:t>
            </a:r>
            <a:r>
              <a:rPr lang="en-US" sz="2400" dirty="0" err="1"/>
              <a:t>CoV</a:t>
            </a:r>
            <a:r>
              <a:rPr lang="en-US" sz="24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 err="1"/>
              <a:t>Orthoebolaviruses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err="1"/>
              <a:t>Orthomarburgviruses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Ricin toxin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886B5-C2A9-D9C6-9EDD-EDCB2A4E0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89" y="1310247"/>
            <a:ext cx="2901948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3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D7E4-766D-F470-3A19-25EA884E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Submission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475CD-7021-BBB2-E581-586894B9B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327" y="1576817"/>
            <a:ext cx="7888288" cy="4795307"/>
          </a:xfrm>
        </p:spPr>
        <p:txBody>
          <a:bodyPr/>
          <a:lstStyle/>
          <a:p>
            <a:r>
              <a:rPr lang="en-US" sz="2400" dirty="0"/>
              <a:t>Always call first!</a:t>
            </a:r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sz="2400" dirty="0"/>
              <a:t>24/7 Duty Phone = 919-807-8600</a:t>
            </a:r>
            <a:endParaRPr lang="en-US" dirty="0"/>
          </a:p>
          <a:p>
            <a:r>
              <a:rPr lang="en-US" sz="2400" dirty="0"/>
              <a:t>Participate in discussion related to:</a:t>
            </a:r>
          </a:p>
          <a:p>
            <a:pPr lvl="1"/>
            <a:r>
              <a:rPr lang="en-US" sz="2200" dirty="0"/>
              <a:t>Laboratory results</a:t>
            </a:r>
          </a:p>
          <a:p>
            <a:pPr lvl="1"/>
            <a:r>
              <a:rPr lang="en-US" sz="2200" dirty="0"/>
              <a:t>Patient information; relevant travel history</a:t>
            </a:r>
          </a:p>
          <a:p>
            <a:pPr lvl="1"/>
            <a:r>
              <a:rPr lang="en-US" sz="2200" dirty="0"/>
              <a:t>Epi approval when required</a:t>
            </a:r>
          </a:p>
          <a:p>
            <a:pPr lvl="1"/>
            <a:r>
              <a:rPr lang="en-US" sz="2200" dirty="0"/>
              <a:t>Specimen type</a:t>
            </a:r>
          </a:p>
          <a:p>
            <a:pPr lvl="1"/>
            <a:r>
              <a:rPr lang="en-US" sz="2200" dirty="0"/>
              <a:t>Submission form</a:t>
            </a:r>
          </a:p>
          <a:p>
            <a:pPr lvl="1"/>
            <a:r>
              <a:rPr lang="en-US" sz="2200" dirty="0"/>
              <a:t>Packaging</a:t>
            </a:r>
          </a:p>
          <a:p>
            <a:pPr lvl="1"/>
            <a:r>
              <a:rPr lang="en-US" sz="2200" dirty="0"/>
              <a:t>Transport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                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F73148E-B0C6-7A5E-01BC-DC0D02CA69AA}"/>
              </a:ext>
            </a:extLst>
          </p:cNvPr>
          <p:cNvSpPr/>
          <p:nvPr/>
        </p:nvSpPr>
        <p:spPr>
          <a:xfrm>
            <a:off x="1778401" y="2149626"/>
            <a:ext cx="606289" cy="34776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B319DEC-203B-1C52-513D-10B7A4198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01" y="3974471"/>
            <a:ext cx="2113014" cy="23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14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DD5DC-E536-883D-C9B4-F03216529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98" y="1365315"/>
            <a:ext cx="5451460" cy="179542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200" dirty="0">
                <a:latin typeface="+mn-lt"/>
              </a:rPr>
              <a:t>How do we m</a:t>
            </a:r>
            <a:r>
              <a:rPr lang="en-US" altLang="en-US" sz="3200" b="1" dirty="0">
                <a:latin typeface="+mn-lt"/>
              </a:rPr>
              <a:t>aintain and strengthen NC’s laboratory network?</a:t>
            </a:r>
            <a:br>
              <a:rPr lang="en-US" altLang="en-US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4D3359-C47F-C48F-01ED-DF58E1767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046" y="2787119"/>
            <a:ext cx="3746090" cy="37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67FB-9EE1-1C32-6B28-CE149DA9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D03B-F9C2-523F-1F3F-E5CAC6F96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369" y="1878372"/>
            <a:ext cx="7888288" cy="4795307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Work with all laboratories throughout the year</a:t>
            </a:r>
          </a:p>
          <a:p>
            <a:pPr lvl="1">
              <a:defRPr/>
            </a:pPr>
            <a:r>
              <a:rPr lang="en-US" altLang="en-US" dirty="0"/>
              <a:t>24/7 consultation</a:t>
            </a:r>
          </a:p>
          <a:p>
            <a:pPr lvl="1">
              <a:defRPr/>
            </a:pPr>
            <a:r>
              <a:rPr lang="en-US" altLang="en-US" sz="2400" dirty="0"/>
              <a:t>Outreach Visits and Surveys</a:t>
            </a:r>
          </a:p>
          <a:p>
            <a:pPr lvl="2">
              <a:defRPr/>
            </a:pPr>
            <a:r>
              <a:rPr lang="en-US" altLang="en-US" sz="2200" dirty="0"/>
              <a:t>Biosafety Level, Sentinel Status, Capabilities</a:t>
            </a:r>
          </a:p>
          <a:p>
            <a:pPr lvl="1">
              <a:defRPr/>
            </a:pPr>
            <a:r>
              <a:rPr lang="en-US" altLang="en-US" dirty="0"/>
              <a:t>Sentinel Laboratory Drills</a:t>
            </a:r>
          </a:p>
          <a:p>
            <a:pPr lvl="1">
              <a:defRPr/>
            </a:pPr>
            <a:r>
              <a:rPr lang="en-US" altLang="en-US" dirty="0"/>
              <a:t>Micronet</a:t>
            </a:r>
          </a:p>
          <a:p>
            <a:pPr lvl="1">
              <a:defRPr/>
            </a:pPr>
            <a:r>
              <a:rPr lang="en-US" altLang="en-US" dirty="0"/>
              <a:t>Education and Training</a:t>
            </a:r>
          </a:p>
          <a:p>
            <a:pPr lvl="2">
              <a:defRPr/>
            </a:pPr>
            <a:r>
              <a:rPr lang="en-US" altLang="en-US" sz="2200" dirty="0"/>
              <a:t>Resources and opportunities</a:t>
            </a:r>
          </a:p>
          <a:p>
            <a:pPr lvl="2">
              <a:defRPr/>
            </a:pPr>
            <a:r>
              <a:rPr lang="en-US" altLang="en-US" sz="2200" dirty="0"/>
              <a:t>Workshops</a:t>
            </a:r>
          </a:p>
          <a:p>
            <a:pPr marL="910780" lvl="3" indent="-342900" eaLnBrk="1" fontAlgn="auto" hangingPunct="1"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65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C118-2696-DDE4-0688-8B92D7C3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01" y="525867"/>
            <a:ext cx="7843267" cy="548640"/>
          </a:xfrm>
        </p:spPr>
        <p:txBody>
          <a:bodyPr/>
          <a:lstStyle/>
          <a:p>
            <a:r>
              <a:rPr lang="en-US" sz="2800" dirty="0"/>
              <a:t>Preparedness Training for Clinical Laboratories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3614D-1EB4-E599-1FDE-111B372AB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454" y="1728459"/>
            <a:ext cx="3578603" cy="3721846"/>
          </a:xfrm>
        </p:spPr>
        <p:txBody>
          <a:bodyPr/>
          <a:lstStyle/>
          <a:p>
            <a:r>
              <a:rPr lang="en-US" sz="2400" kern="1400" dirty="0">
                <a:latin typeface="+mn-lt"/>
                <a:ea typeface="Times New Roman" panose="02020603050405020304" pitchFamily="18" charset="0"/>
              </a:rPr>
              <a:t>P</a:t>
            </a:r>
            <a:r>
              <a:rPr lang="en-US" sz="2400" kern="14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resentations on BTEP, Chemical Terrorism and Threats, Biosafety/Biosecurity</a:t>
            </a:r>
          </a:p>
          <a:p>
            <a:r>
              <a:rPr lang="en-US" sz="2400" kern="14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Submission procedures for agents of concern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9D0C7-1EB3-DC33-B27C-260703FD1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213" y="1571143"/>
            <a:ext cx="4864065" cy="3317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690A33-F45B-01CC-A647-213BC886E199}"/>
              </a:ext>
            </a:extLst>
          </p:cNvPr>
          <p:cNvSpPr txBox="1"/>
          <p:nvPr/>
        </p:nvSpPr>
        <p:spPr>
          <a:xfrm>
            <a:off x="462454" y="5057424"/>
            <a:ext cx="841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kern="1400" dirty="0">
                <a:latin typeface="+mn-lt"/>
                <a:ea typeface="Times New Roman" panose="02020603050405020304" pitchFamily="18" charset="0"/>
              </a:rPr>
              <a:t>Agent specific presentations and lab demonstrations </a:t>
            </a:r>
            <a:r>
              <a:rPr lang="en-US" sz="2400" b="1" kern="14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of expected gram stain, culture, and biochemical results with a strong emphasis on safety implications</a:t>
            </a:r>
          </a:p>
        </p:txBody>
      </p:sp>
    </p:spTree>
    <p:extLst>
      <p:ext uri="{BB962C8B-B14F-4D97-AF65-F5344CB8AC3E}">
        <p14:creationId xmlns:p14="http://schemas.microsoft.com/office/powerpoint/2010/main" val="1379167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4A40C-16EB-8C17-EF27-B45E1D58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ASM Sentinel Lab </a:t>
            </a:r>
            <a:r>
              <a:rPr lang="en-US" dirty="0"/>
              <a:t>Guidelin</a:t>
            </a:r>
            <a:r>
              <a:rPr lang="en-US" sz="3200" dirty="0"/>
              <a:t>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4CADC-E3F2-1DB3-27C3-DBF419E0E8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87" y="1728920"/>
            <a:ext cx="3824305" cy="4795307"/>
          </a:xfrm>
        </p:spPr>
        <p:txBody>
          <a:bodyPr/>
          <a:lstStyle/>
          <a:p>
            <a:r>
              <a:rPr lang="en-US" altLang="en-US" sz="2400" dirty="0"/>
              <a:t>Standardized, practical methods to rule out suspected agents of bioterrorism or when to refer specimens to public health laboratories</a:t>
            </a:r>
          </a:p>
          <a:p>
            <a:r>
              <a:rPr lang="en-US" altLang="en-US" sz="2400" dirty="0"/>
              <a:t>Close the day with unknown exercises and case studies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23969-6D8E-B507-5532-E415EE989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>
                <a:hlinkClick r:id="rId2"/>
              </a:rPr>
              <a:t>https://www.asm.org/Articles/Policy/Laboratory-Response-Network-LRN-Sentinel-Level-C</a:t>
            </a:r>
            <a:r>
              <a:rPr lang="en-US" alt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FABB8-9C96-6870-5186-DD39AB8E9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093" y="272402"/>
            <a:ext cx="2048434" cy="981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B4CB1-9185-432A-F910-ECA2AD6F8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875" y="1386429"/>
            <a:ext cx="3936417" cy="48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6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EB48-9BAB-116C-CC60-5CC7C894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/>
              <a:t>CAP LPX – Laboratory Preparedness Exercise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9FCCC-95A8-2DC7-D4BC-CAE50003D2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351" y="1758337"/>
            <a:ext cx="8321351" cy="4795307"/>
          </a:xfrm>
        </p:spPr>
        <p:txBody>
          <a:bodyPr/>
          <a:lstStyle/>
          <a:p>
            <a:r>
              <a:rPr lang="en-US" altLang="en-US" sz="2400" dirty="0"/>
              <a:t>Ungraded proficiency exercise developed as a collaborative effort between CAP, CDC, and APHL</a:t>
            </a:r>
          </a:p>
          <a:p>
            <a:r>
              <a:rPr lang="en-US" altLang="en-US" sz="2400" dirty="0"/>
              <a:t>Uses simulated live organisms that exhibit characteristics of bioterrorism agents or demonstrate epidemiologic importance</a:t>
            </a:r>
          </a:p>
          <a:p>
            <a:r>
              <a:rPr lang="en-US" altLang="en-US" sz="2400" dirty="0"/>
              <a:t>Great way for sentinel labs to practice the skills and ability to detect possible agents of bioterrorism</a:t>
            </a:r>
          </a:p>
          <a:p>
            <a:pPr lvl="1"/>
            <a:r>
              <a:rPr lang="en-US" altLang="en-US" sz="2200" dirty="0"/>
              <a:t>Rule out and refer</a:t>
            </a:r>
          </a:p>
          <a:p>
            <a:pPr lvl="1"/>
            <a:r>
              <a:rPr lang="en-US" altLang="en-US" sz="2200" dirty="0"/>
              <a:t>Proper handling of organisms</a:t>
            </a:r>
          </a:p>
          <a:p>
            <a:pPr lvl="1"/>
            <a:r>
              <a:rPr lang="en-US" altLang="en-US" sz="2200" dirty="0"/>
              <a:t>Correct plan for notification</a:t>
            </a:r>
          </a:p>
          <a:p>
            <a:pPr lvl="1"/>
            <a:r>
              <a:rPr lang="en-US" altLang="en-US" sz="2200" dirty="0"/>
              <a:t>Packing and Shipping</a:t>
            </a:r>
          </a:p>
          <a:p>
            <a:pPr marL="342900" lvl="1" indent="0">
              <a:buNone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D1686-6EDE-81AC-F33D-32C570B55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603" y="5624293"/>
            <a:ext cx="3322608" cy="6096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055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68EE3-8C45-F000-086C-6796A0A6E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D150F-2526-15EA-7D34-ACD7C120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66" y="604389"/>
            <a:ext cx="7843267" cy="548640"/>
          </a:xfrm>
        </p:spPr>
        <p:txBody>
          <a:bodyPr/>
          <a:lstStyle/>
          <a:p>
            <a:r>
              <a:rPr lang="en-US" dirty="0"/>
              <a:t>Pack and Ship Workshop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B9FCF1-3C4E-54B1-DA38-A10C4DB71C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101" y="1779639"/>
            <a:ext cx="8457795" cy="4689987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>
                <a:latin typeface="+mn-lt"/>
                <a:cs typeface="Calibri" panose="020F0502020204030204" pitchFamily="34" charset="0"/>
              </a:rPr>
              <a:t>According to regulations, anyone who handles infectious substances or prepares them for transport by either air or ground carriers must be trained, to include:</a:t>
            </a:r>
          </a:p>
          <a:p>
            <a:pPr lvl="1"/>
            <a:r>
              <a:rPr lang="en-US" sz="4000" dirty="0">
                <a:latin typeface="+mn-lt"/>
                <a:cs typeface="Calibri" panose="020F0502020204030204" pitchFamily="34" charset="0"/>
              </a:rPr>
              <a:t>General Awareness </a:t>
            </a:r>
          </a:p>
          <a:p>
            <a:pPr lvl="1"/>
            <a:r>
              <a:rPr lang="en-US" sz="4000" dirty="0">
                <a:latin typeface="+mn-lt"/>
                <a:cs typeface="Calibri" panose="020F0502020204030204" pitchFamily="34" charset="0"/>
              </a:rPr>
              <a:t>Function specific </a:t>
            </a:r>
          </a:p>
          <a:p>
            <a:pPr lvl="1"/>
            <a:r>
              <a:rPr lang="en-US" sz="4000" dirty="0">
                <a:latin typeface="+mn-lt"/>
                <a:cs typeface="Calibri" panose="020F0502020204030204" pitchFamily="34" charset="0"/>
              </a:rPr>
              <a:t>Safety</a:t>
            </a:r>
          </a:p>
          <a:p>
            <a:pPr lvl="1"/>
            <a:r>
              <a:rPr lang="en-US" sz="4000" dirty="0">
                <a:latin typeface="+mn-lt"/>
                <a:cs typeface="Calibri" panose="020F0502020204030204" pitchFamily="34" charset="0"/>
              </a:rPr>
              <a:t>General Security Awareness</a:t>
            </a:r>
          </a:p>
          <a:p>
            <a:pPr lvl="1"/>
            <a:r>
              <a:rPr lang="en-US" sz="4000" dirty="0">
                <a:latin typeface="+mn-lt"/>
                <a:cs typeface="Calibri" panose="020F0502020204030204" pitchFamily="34" charset="0"/>
              </a:rPr>
              <a:t>In-depth security training </a:t>
            </a:r>
          </a:p>
          <a:p>
            <a:pPr marL="342900" lvl="1" indent="0">
              <a:buNone/>
            </a:pPr>
            <a:endParaRPr lang="en-US" sz="3500" dirty="0">
              <a:latin typeface="+mn-lt"/>
              <a:cs typeface="Calibri" panose="020F0502020204030204" pitchFamily="34" charset="0"/>
            </a:endParaRPr>
          </a:p>
          <a:p>
            <a:r>
              <a:rPr lang="en-US" sz="4400" dirty="0">
                <a:latin typeface="+mn-lt"/>
                <a:cs typeface="Calibri" panose="020F0502020204030204" pitchFamily="34" charset="0"/>
              </a:rPr>
              <a:t>Initial training must be hands-on and in-person.</a:t>
            </a:r>
          </a:p>
          <a:p>
            <a:r>
              <a:rPr lang="en-US" sz="4400" dirty="0">
                <a:latin typeface="+mn-lt"/>
                <a:cs typeface="Calibri" panose="020F0502020204030204" pitchFamily="34" charset="0"/>
              </a:rPr>
              <a:t>Retraining must be completed every 2 years if shipping by air or 3 years by ground; online or in-person.</a:t>
            </a:r>
          </a:p>
          <a:p>
            <a:pPr marL="0" indent="0">
              <a:buNone/>
            </a:pPr>
            <a:endParaRPr lang="en-US" sz="5100" dirty="0">
              <a:latin typeface="+mn-lt"/>
              <a:cs typeface="Calibri" panose="020F0502020204030204" pitchFamily="34" charset="0"/>
            </a:endParaRPr>
          </a:p>
          <a:p>
            <a:pPr marL="342900" lvl="1" indent="0">
              <a:buNone/>
            </a:pPr>
            <a:endParaRPr lang="en-US" sz="19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7C3A9-58FF-E19D-AA73-E13DA789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180" y="3067664"/>
            <a:ext cx="3204359" cy="16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8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86CA8-6EBC-484F-1C54-F2E54DAE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756C6F-5E04-3A9E-12B9-ADCBD0D6B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656" y="1168483"/>
            <a:ext cx="8172688" cy="487835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  <a:cs typeface="Calibri" panose="020F0502020204030204" pitchFamily="34" charset="0"/>
              </a:rPr>
              <a:t>Training is offered virtually or in-person and provides the skills needed to properly pack and ship Category A infectious substances, Category B, and Dry Ice</a:t>
            </a:r>
          </a:p>
          <a:p>
            <a:pPr marL="0" indent="0">
              <a:buNone/>
            </a:pPr>
            <a:endParaRPr lang="en-US" sz="2400" dirty="0">
              <a:latin typeface="+mn-lt"/>
              <a:cs typeface="Calibri" panose="020F0502020204030204" pitchFamily="34" charset="0"/>
            </a:endParaRPr>
          </a:p>
          <a:p>
            <a:r>
              <a:rPr lang="en-US" sz="2400" dirty="0">
                <a:latin typeface="+mn-lt"/>
                <a:cs typeface="Calibri" panose="020F0502020204030204" pitchFamily="34" charset="0"/>
              </a:rPr>
              <a:t>Training includes:</a:t>
            </a:r>
          </a:p>
          <a:p>
            <a:pPr lvl="1"/>
            <a:r>
              <a:rPr lang="en-US" sz="2200" dirty="0">
                <a:latin typeface="+mn-lt"/>
                <a:cs typeface="Calibri" panose="020F0502020204030204" pitchFamily="34" charset="0"/>
              </a:rPr>
              <a:t>A</a:t>
            </a:r>
            <a:r>
              <a:rPr lang="en-US" sz="2200">
                <a:latin typeface="+mn-lt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+mn-lt"/>
                <a:cs typeface="Calibri" panose="020F0502020204030204" pitchFamily="34" charset="0"/>
              </a:rPr>
              <a:t>presentation on regulations, training requirements, emergency response, incident reporting and the packing/shipping process</a:t>
            </a:r>
          </a:p>
          <a:p>
            <a:pPr lvl="1"/>
            <a:r>
              <a:rPr lang="en-US" sz="2200" dirty="0">
                <a:latin typeface="+mn-lt"/>
                <a:cs typeface="Calibri" panose="020F0502020204030204" pitchFamily="34" charset="0"/>
              </a:rPr>
              <a:t>Interactive competency assessments using case studies and real packaging material</a:t>
            </a:r>
          </a:p>
          <a:p>
            <a:pPr lvl="1"/>
            <a:r>
              <a:rPr lang="en-US" sz="2200" dirty="0">
                <a:latin typeface="+mn-lt"/>
                <a:cs typeface="Calibri" panose="020F0502020204030204" pitchFamily="34" charset="0"/>
              </a:rPr>
              <a:t>Quiz</a:t>
            </a:r>
          </a:p>
          <a:p>
            <a:pPr lvl="1"/>
            <a:r>
              <a:rPr lang="en-US" sz="2200" dirty="0">
                <a:latin typeface="+mn-lt"/>
                <a:cs typeface="Calibri" panose="020F0502020204030204" pitchFamily="34" charset="0"/>
              </a:rPr>
              <a:t>Certificate of completion and PACE credit</a:t>
            </a:r>
          </a:p>
        </p:txBody>
      </p:sp>
    </p:spTree>
    <p:extLst>
      <p:ext uri="{BB962C8B-B14F-4D97-AF65-F5344CB8AC3E}">
        <p14:creationId xmlns:p14="http://schemas.microsoft.com/office/powerpoint/2010/main" val="36358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F6565-AFB0-5CD1-28F8-FDE7ECA4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79" y="628887"/>
            <a:ext cx="7843267" cy="548640"/>
          </a:xfrm>
        </p:spPr>
        <p:txBody>
          <a:bodyPr/>
          <a:lstStyle/>
          <a:p>
            <a:r>
              <a:rPr lang="en-US" dirty="0"/>
              <a:t>Outreach Visits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B464B-E5D3-F747-E9DD-3D4D52BB4F46}"/>
              </a:ext>
            </a:extLst>
          </p:cNvPr>
          <p:cNvSpPr txBox="1"/>
          <p:nvPr/>
        </p:nvSpPr>
        <p:spPr>
          <a:xfrm>
            <a:off x="479851" y="1499417"/>
            <a:ext cx="8184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On-site visits to all clinical laboratories conducted regularly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4E811-AE78-1290-B42C-1148AEAC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79" y="2025445"/>
            <a:ext cx="7987442" cy="44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67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88FD-5CDA-ACB9-685B-9A920EBB6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Carolina State Laboratory of Public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89985-88FC-B8DD-D94E-C6CBFABFA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88606"/>
            <a:ext cx="76200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E2DA2-9315-E06D-9515-9C745001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D5CB3-17E9-A6FA-F61F-8BBDBCD6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95" y="1946374"/>
            <a:ext cx="3216264" cy="3481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0A1D6F-43E8-9B5C-6B52-CC1C03D46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02" y="3572002"/>
            <a:ext cx="3029603" cy="203137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2DF1D5-D9D1-5664-06B4-4FD74D627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524" y="1254628"/>
            <a:ext cx="3181778" cy="2133405"/>
          </a:xfrm>
          <a:prstGeom prst="rect">
            <a:avLst/>
          </a:prstGeom>
        </p:spPr>
      </p:pic>
      <p:pic>
        <p:nvPicPr>
          <p:cNvPr id="1026" name="Picture 2" descr="Promotional Products | Custom Printing ...">
            <a:extLst>
              <a:ext uri="{FF2B5EF4-FFF2-40B4-BE49-F238E27FC236}">
                <a16:creationId xmlns:a16="http://schemas.microsoft.com/office/drawing/2014/main" id="{B8243345-F264-2EF6-5E3D-51165704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56" y="4135971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1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04A-2D88-5268-1EDE-AAE00A3C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021" y="515899"/>
            <a:ext cx="7843267" cy="548640"/>
          </a:xfrm>
        </p:spPr>
        <p:txBody>
          <a:bodyPr/>
          <a:lstStyle/>
          <a:p>
            <a:r>
              <a:rPr lang="en-US" dirty="0"/>
              <a:t>Biosafety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546D0-B604-666D-86FA-E3A9278EE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54" y="1182526"/>
            <a:ext cx="4124826" cy="53253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FCC2C-3C5C-08C7-1440-9EA084EDA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13" y="1182526"/>
            <a:ext cx="4227437" cy="53253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5846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2C888-6703-A95A-0022-AF1A75F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864A-C401-0383-23D0-2317289E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66" y="535564"/>
            <a:ext cx="7843267" cy="548640"/>
          </a:xfrm>
        </p:spPr>
        <p:txBody>
          <a:bodyPr/>
          <a:lstStyle/>
          <a:p>
            <a:r>
              <a:rPr lang="en-US" dirty="0"/>
              <a:t>Sample Submission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8A6E4-F18E-F107-14DE-F04E015A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04" y="1172694"/>
            <a:ext cx="4257177" cy="5331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CE0D2C-1A3B-418A-90C2-553F05207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19" y="1172694"/>
            <a:ext cx="4362680" cy="5331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5082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97E3-744C-4011-C50B-731F26119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4547-1088-C9CD-C91F-81F1891F5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DD218-CC69-048F-9FD0-21FE7F96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045" y="1575224"/>
            <a:ext cx="2799377" cy="214486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EC2982-B634-C4A7-CE2E-AFE67DEEF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045" y="3720086"/>
            <a:ext cx="2795355" cy="214486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6DBCD-F7F5-E3E1-CA2E-4EDCEFBD4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154" y="1408668"/>
            <a:ext cx="2153327" cy="278842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98102D-3B3F-2508-213F-2939D6B1F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764" y="3622859"/>
            <a:ext cx="2153327" cy="278842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749E-49E4-0DA5-2FC2-15258E450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909" y="1408669"/>
            <a:ext cx="2153327" cy="278842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F5A9D-1359-BB20-2E24-44CE2681B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29" y="3601934"/>
            <a:ext cx="2072038" cy="280935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149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9C61-71C3-B123-9ADC-8E7EE66F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Documentation &amp; Feedback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2591C-9815-CDA1-E341-BA7794228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584" y="1319981"/>
            <a:ext cx="4119716" cy="510083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8DE86-BCE0-ABCE-8A26-D6AA16687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00" y="1319981"/>
            <a:ext cx="3935530" cy="51008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6656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65466-2A67-FC04-D3B5-CCD6F9CFB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66" y="545396"/>
            <a:ext cx="7843267" cy="548640"/>
          </a:xfrm>
        </p:spPr>
        <p:txBody>
          <a:bodyPr/>
          <a:lstStyle/>
          <a:p>
            <a:r>
              <a:rPr lang="en-US" dirty="0"/>
              <a:t>HazMat Outreach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62EF-79A8-C44C-6148-D2BE3F3BE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515" y="1379738"/>
            <a:ext cx="8756498" cy="2104349"/>
          </a:xfrm>
        </p:spPr>
        <p:txBody>
          <a:bodyPr/>
          <a:lstStyle/>
          <a:p>
            <a:r>
              <a:rPr lang="en-US" sz="2400" dirty="0">
                <a:latin typeface="+mn-lt"/>
                <a:cs typeface="Calibri" panose="020F0502020204030204" pitchFamily="34" charset="0"/>
              </a:rPr>
              <a:t>7 State Regional Response Teams, several local hazmat teams</a:t>
            </a:r>
          </a:p>
          <a:p>
            <a:r>
              <a:rPr lang="en-US" sz="2400" dirty="0">
                <a:latin typeface="+mn-lt"/>
                <a:cs typeface="Calibri" panose="020F0502020204030204" pitchFamily="34" charset="0"/>
              </a:rPr>
              <a:t>Create and expand partnerships to enhance the response structure in NC for environmental sample submission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50FC4-F76B-A876-AF62-A1270C7D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213" y="3561294"/>
            <a:ext cx="3917800" cy="2536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607A7-3B57-B1B5-2247-E401E2F8B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52" y="3352800"/>
            <a:ext cx="4600843" cy="306722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2277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9EBEE-3D4E-0477-DF1C-7FE0B49E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66" y="596213"/>
            <a:ext cx="7843267" cy="548640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5F4CD-3FA1-6793-8547-458BAE410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317" y="1831257"/>
            <a:ext cx="8397363" cy="4795307"/>
          </a:xfrm>
        </p:spPr>
        <p:txBody>
          <a:bodyPr/>
          <a:lstStyle/>
          <a:p>
            <a:r>
              <a:rPr lang="en-US" sz="2400" dirty="0"/>
              <a:t>Conducted jointly by BTEP &amp; Public Health Preparedness &amp; Response (PHPR) </a:t>
            </a:r>
          </a:p>
          <a:p>
            <a:pPr lvl="1"/>
            <a:r>
              <a:rPr lang="en-US" sz="2200" dirty="0"/>
              <a:t>NC Suspicious Substance Response Guide (SSRG)</a:t>
            </a:r>
          </a:p>
          <a:p>
            <a:pPr lvl="1"/>
            <a:r>
              <a:rPr lang="en-US" sz="2200" dirty="0"/>
              <a:t>Role of BTEP within NC Public Health &amp; the LRN</a:t>
            </a:r>
          </a:p>
          <a:p>
            <a:pPr lvl="1"/>
            <a:r>
              <a:rPr lang="en-US" sz="2200" dirty="0"/>
              <a:t>Agents of concern</a:t>
            </a:r>
          </a:p>
          <a:p>
            <a:pPr lvl="1"/>
            <a:r>
              <a:rPr lang="en-US" sz="2200" dirty="0"/>
              <a:t>Sample submission procedures to include packing and transport</a:t>
            </a:r>
          </a:p>
          <a:p>
            <a:pPr lvl="1"/>
            <a:r>
              <a:rPr lang="en-US" sz="2200" dirty="0"/>
              <a:t>Chemical Terrorism &amp; Threat Unit presentation</a:t>
            </a:r>
          </a:p>
          <a:p>
            <a:pPr lvl="1"/>
            <a:r>
              <a:rPr lang="en-US" sz="2200" dirty="0"/>
              <a:t>Hands-on sampling exercises</a:t>
            </a:r>
          </a:p>
          <a:p>
            <a:r>
              <a:rPr lang="en-US" sz="2400" dirty="0"/>
              <a:t>Participate as SMEs in Joint FBI-led hazmat trainings</a:t>
            </a:r>
          </a:p>
          <a:p>
            <a:pPr marL="519113" indent="0">
              <a:buNone/>
            </a:pPr>
            <a:endParaRPr lang="en-US" sz="22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14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B51A-8510-9748-67D4-0933AFA7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5B4CBB-36AA-B8A7-3D82-A69B8865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8" y="1172694"/>
            <a:ext cx="4060722" cy="5300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E548D-BABB-E287-AE32-B05043014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459" y="3751232"/>
            <a:ext cx="3551121" cy="2810353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9B62E1-8A10-5549-6150-6B0CBDB63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312" y="624054"/>
            <a:ext cx="3789416" cy="3289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7437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D9C5-D38F-FC7B-4A13-6BCCEA64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Submission Forms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C0E3D-C320-12F9-165D-1C5CAC774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6" y="1257430"/>
            <a:ext cx="4112545" cy="525837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605F43-2E49-61DF-C2F7-028F4885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002" y="1257430"/>
            <a:ext cx="4156371" cy="52583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9816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9DD9F-15E0-91C2-8EBB-1B95C224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77D8A-4077-392B-FA90-AE0E5B821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702" y="1379648"/>
            <a:ext cx="8239350" cy="1707682"/>
          </a:xfrm>
        </p:spPr>
        <p:txBody>
          <a:bodyPr/>
          <a:lstStyle/>
          <a:p>
            <a:r>
              <a:rPr lang="en-US" sz="2400" dirty="0"/>
              <a:t>In closing, we highlighted what our unit does and how we leverage outreach to improve partnerships, thereby strengthening NC’s emergency preparedness and response.</a:t>
            </a:r>
            <a:endParaRPr lang="en-US" sz="2400" i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B8D7F-D990-05E9-8932-F2B2C577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6" t="15896"/>
          <a:stretch/>
        </p:blipFill>
        <p:spPr>
          <a:xfrm>
            <a:off x="4807972" y="3028628"/>
            <a:ext cx="2674375" cy="3343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381E7-5561-98E1-A628-181DCD26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62" t="13040" r="1922" b="4053"/>
          <a:stretch/>
        </p:blipFill>
        <p:spPr>
          <a:xfrm>
            <a:off x="1799303" y="3028627"/>
            <a:ext cx="2674375" cy="334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6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2E910-3657-6E1A-F709-78199592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50" y="495257"/>
            <a:ext cx="7843267" cy="548640"/>
          </a:xfrm>
        </p:spPr>
        <p:txBody>
          <a:bodyPr/>
          <a:lstStyle/>
          <a:p>
            <a:r>
              <a:rPr lang="en-US" sz="2800" dirty="0"/>
              <a:t>Bioterrorism and Emerging Pathogens Unit </a:t>
            </a:r>
            <a:r>
              <a:rPr lang="en-US" sz="1400" dirty="0"/>
              <a:t>https://slph.dph.ncdhhs.gov/bioterrorism/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C0A3A-56B0-1E8E-7F4F-E1FE00D6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1" y="1244355"/>
            <a:ext cx="4306291" cy="5272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CA84EF-5506-1B97-3A4C-DDED0292C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571" y="1249155"/>
            <a:ext cx="4197718" cy="52674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A21648-47D7-000A-3329-0AAE5BCC5DA7}"/>
              </a:ext>
            </a:extLst>
          </p:cNvPr>
          <p:cNvSpPr/>
          <p:nvPr/>
        </p:nvSpPr>
        <p:spPr>
          <a:xfrm>
            <a:off x="162961" y="2456507"/>
            <a:ext cx="1214459" cy="762000"/>
          </a:xfrm>
          <a:prstGeom prst="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82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B5B2-3A16-D461-B05E-C888FA17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66" y="777010"/>
            <a:ext cx="7843267" cy="54864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596EC-D8FA-0036-C6DF-8142FD71C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297" y="2316306"/>
            <a:ext cx="8130554" cy="376468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How to contact us:</a:t>
            </a:r>
          </a:p>
          <a:p>
            <a:pPr marL="0" indent="0">
              <a:buNone/>
            </a:pPr>
            <a:r>
              <a:rPr lang="en-US" altLang="en-US" sz="2400" b="1" dirty="0"/>
              <a:t>BTEP 24/7 919-807-8600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200" b="1" dirty="0"/>
              <a:t>Barbie Page					        	    Kristi Jenkins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2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Barbie.Page@dhhs.nc.gov</a:t>
            </a:r>
            <a:r>
              <a:rPr lang="en-US" altLang="en-US" sz="2200" dirty="0"/>
              <a:t>     </a:t>
            </a:r>
            <a:r>
              <a:rPr lang="en-US" altLang="en-US" sz="2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Kristi.Jenkins@dhhs.nc.gov</a:t>
            </a:r>
            <a:r>
              <a:rPr lang="en-US" altLang="en-US" sz="2200" b="1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200" b="1" dirty="0"/>
              <a:t>(252) 714 0184					            (828) 772 9372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BF06C-2717-D3E1-653F-63B522F13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311" y="77701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6CBF-ECA4-6049-AE8D-5FCBA5C6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04" y="705660"/>
            <a:ext cx="7843267" cy="548640"/>
          </a:xfrm>
        </p:spPr>
        <p:txBody>
          <a:bodyPr/>
          <a:lstStyle/>
          <a:p>
            <a:r>
              <a:rPr lang="en-US" altLang="en-US" sz="3200" b="1" dirty="0"/>
              <a:t>Laboratory Response Network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44643-2A3C-9525-9EDF-3DC3DCD50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322" y="1643682"/>
            <a:ext cx="8740877" cy="3363224"/>
          </a:xfrm>
        </p:spPr>
        <p:txBody>
          <a:bodyPr/>
          <a:lstStyle/>
          <a:p>
            <a:pPr lvl="1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National security asset established by CDC, FBI &amp; APHL in 1999 in response to Presidential Directive 39 which outlined national anti-terrorism policies and assigned missions for specific agencies</a:t>
            </a:r>
          </a:p>
          <a:p>
            <a:pPr lvl="1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Purpose to develop, maintain, and strengthen an integrated </a:t>
            </a:r>
            <a:r>
              <a:rPr lang="en-US" altLang="en-US" u="sng" dirty="0"/>
              <a:t>network of laboratories</a:t>
            </a:r>
            <a:r>
              <a:rPr lang="en-US" altLang="en-US" dirty="0"/>
              <a:t> to respond quickly to biological and chemical threats and other high-priority public health emergencies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EACB0-FF47-7307-1438-0F11FDB7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581" y="4898875"/>
            <a:ext cx="2679831" cy="13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1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B3CF3A-86C5-2207-9E9E-A930908F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10" y="623888"/>
            <a:ext cx="7842250" cy="571169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LRN Tiered Structure </a:t>
            </a:r>
            <a:br>
              <a:rPr lang="en-US" sz="3200" b="1" dirty="0"/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FDFAFE-9E0A-E650-04E4-D6B7303594F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468210" y="1945481"/>
            <a:ext cx="4548798" cy="47958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/>
              <a:t>Sentinel laboratories play a key role in the early detection of biological agents</a:t>
            </a:r>
          </a:p>
          <a:p>
            <a:pPr lvl="1" eaLnBrk="1" hangingPunct="1"/>
            <a:r>
              <a:rPr lang="en-US" altLang="en-US" sz="2200" dirty="0"/>
              <a:t>Provide routine diagnostic services and recognize threats</a:t>
            </a:r>
          </a:p>
          <a:p>
            <a:pPr lvl="1" eaLnBrk="1" hangingPunct="1"/>
            <a:r>
              <a:rPr lang="en-US" altLang="en-US" sz="2200" dirty="0"/>
              <a:t>Evaluate specimens to determine if they should be sent to an LRN reference laboratory for rule out testing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6F7F47D-C5C0-0AEA-C11D-C5F864CE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1600200"/>
            <a:ext cx="3767137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A2C702-E68A-7B57-1330-15476A0DA4F6}"/>
              </a:ext>
            </a:extLst>
          </p:cNvPr>
          <p:cNvSpPr/>
          <p:nvPr/>
        </p:nvSpPr>
        <p:spPr>
          <a:xfrm>
            <a:off x="5253038" y="4343400"/>
            <a:ext cx="3678237" cy="1400175"/>
          </a:xfrm>
          <a:prstGeom prst="rect">
            <a:avLst/>
          </a:prstGeom>
          <a:noFill/>
          <a:ln w="28575">
            <a:solidFill>
              <a:srgbClr val="153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8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F5532-F98E-E8A0-1E8A-0DB33E584D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6333" y="1917291"/>
            <a:ext cx="4731467" cy="4795307"/>
          </a:xfrm>
        </p:spPr>
        <p:txBody>
          <a:bodyPr/>
          <a:lstStyle/>
          <a:p>
            <a:pPr marL="0" indent="0">
              <a:buNone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Reference labs</a:t>
            </a:r>
          </a:p>
          <a:p>
            <a:pPr lvl="1"/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Receive CDC LRN-B reagents, protocols, and training</a:t>
            </a:r>
          </a:p>
          <a:p>
            <a:pPr lvl="1"/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Perform standardized tests to ensure accurate, reliable results</a:t>
            </a:r>
          </a:p>
          <a:p>
            <a:pPr lvl="1"/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Provide training and guidance to sentinel laboratories</a:t>
            </a:r>
          </a:p>
          <a:p>
            <a:pPr lvl="1"/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lvl="1"/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FB371-CD3B-7292-1A5E-F7EE06C2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3886200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45C79B-AD25-2996-62C9-397B97939A6A}"/>
              </a:ext>
            </a:extLst>
          </p:cNvPr>
          <p:cNvSpPr/>
          <p:nvPr/>
        </p:nvSpPr>
        <p:spPr>
          <a:xfrm>
            <a:off x="5705475" y="3276600"/>
            <a:ext cx="3067050" cy="1295400"/>
          </a:xfrm>
          <a:prstGeom prst="rect">
            <a:avLst/>
          </a:prstGeom>
          <a:noFill/>
          <a:ln w="28575">
            <a:solidFill>
              <a:srgbClr val="153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4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A102E-37EE-93BB-3C29-7CE3DB100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87" y="1594908"/>
            <a:ext cx="4602163" cy="479530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National laboratories</a:t>
            </a:r>
          </a:p>
          <a:p>
            <a:pPr lvl="1"/>
            <a:r>
              <a:rPr lang="en-US" sz="2200" dirty="0"/>
              <a:t>CDC</a:t>
            </a:r>
          </a:p>
          <a:p>
            <a:pPr lvl="1"/>
            <a:r>
              <a:rPr lang="en-US" sz="2200" dirty="0"/>
              <a:t>US Army Medical Research Institute of Infectious Diseases (USAMRIID)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Responsible for specialized strain characteristics and </a:t>
            </a:r>
            <a:r>
              <a:rPr lang="en-US" sz="2200" dirty="0" err="1"/>
              <a:t>bioforensics</a:t>
            </a:r>
            <a:endParaRPr lang="en-US" sz="2200" dirty="0"/>
          </a:p>
          <a:p>
            <a:pPr lvl="1"/>
            <a:r>
              <a:rPr lang="en-US" sz="2200" dirty="0"/>
              <a:t>BSL-4 capabilities</a:t>
            </a:r>
          </a:p>
          <a:p>
            <a:pPr lvl="1"/>
            <a:r>
              <a:rPr lang="en-US" sz="2200" dirty="0"/>
              <a:t>Develop and deploy laboratory tests</a:t>
            </a:r>
          </a:p>
          <a:p>
            <a:pPr marL="342900" lvl="1" indent="0">
              <a:buNone/>
            </a:pPr>
            <a:endParaRPr lang="en-US" sz="18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A378082-376E-3DD7-D7F0-F2CB6F3D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981200"/>
            <a:ext cx="3656013" cy="402272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2EB90D6-F7A3-3ACE-F292-2C2301FF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981200"/>
            <a:ext cx="3084513" cy="1692275"/>
          </a:xfrm>
          <a:prstGeom prst="rect">
            <a:avLst/>
          </a:prstGeom>
          <a:noFill/>
          <a:ln w="9525">
            <a:solidFill>
              <a:srgbClr val="15365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6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B55A-9785-58AD-5BEE-0C5FA938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Health Involvement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87DC9-F713-1532-5B75-2530CA2C8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560" y="1534243"/>
            <a:ext cx="4610885" cy="4795307"/>
          </a:xfrm>
        </p:spPr>
        <p:txBody>
          <a:bodyPr/>
          <a:lstStyle/>
          <a:p>
            <a:r>
              <a:rPr lang="en-US" sz="2400" dirty="0"/>
              <a:t>Congress mandated for public health labs to support local BT response</a:t>
            </a:r>
          </a:p>
          <a:p>
            <a:r>
              <a:rPr lang="en-US" sz="2400" dirty="0"/>
              <a:t>Serve as the link between local labs and CDC or federal agencies</a:t>
            </a:r>
          </a:p>
          <a:p>
            <a:r>
              <a:rPr lang="en-US" sz="2400" dirty="0"/>
              <a:t>Experience with:</a:t>
            </a:r>
          </a:p>
          <a:p>
            <a:pPr lvl="1"/>
            <a:r>
              <a:rPr lang="en-US" sz="2200" dirty="0"/>
              <a:t>Biological agents of concern</a:t>
            </a:r>
          </a:p>
          <a:p>
            <a:pPr lvl="1"/>
            <a:r>
              <a:rPr lang="en-US" sz="2200" dirty="0"/>
              <a:t>Outbreak investigations</a:t>
            </a:r>
          </a:p>
          <a:p>
            <a:pPr lvl="1"/>
            <a:r>
              <a:rPr lang="en-US" sz="2200" dirty="0"/>
              <a:t>Evidence preservation for criminal investigations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35DCDD-AAC2-DAAC-C8B5-2EBEA4C7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14" y="2560171"/>
            <a:ext cx="3463697" cy="23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0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13DF-2549-6370-8A39-B261C8EB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Specimen or Sample Types</a:t>
            </a:r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069BF6E3-177C-0E53-1C56-7B9785EAC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9582" y="2219498"/>
            <a:ext cx="307975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9DA635C-40CE-DE2C-7A1F-F0A2C07B2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327" y="1717295"/>
            <a:ext cx="1463675" cy="8302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Reference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Labs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61E6B31-F6C3-9749-FB10-167704BA9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00" y="1717295"/>
            <a:ext cx="1570037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Hospitals</a:t>
            </a:r>
          </a:p>
        </p:txBody>
      </p:sp>
      <p:sp>
        <p:nvSpPr>
          <p:cNvPr id="11" name="Line 20">
            <a:extLst>
              <a:ext uri="{FF2B5EF4-FFF2-40B4-BE49-F238E27FC236}">
                <a16:creationId xmlns:a16="http://schemas.microsoft.com/office/drawing/2014/main" id="{46E44B0D-EC56-9846-E85F-1A520F3D5E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25158" y="2199802"/>
            <a:ext cx="414338" cy="569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E44FFAD-ECDF-AF9D-19EB-C3CA9F7EA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00" y="4678742"/>
            <a:ext cx="209865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Local Health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Departments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54D223D7-E059-B9EB-D837-A2E5843C39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47557" y="4162764"/>
            <a:ext cx="242888" cy="465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95BD4C87-9CE3-4F8C-2B70-32F07624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00" y="2906829"/>
            <a:ext cx="39624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600" b="1" dirty="0">
                <a:latin typeface="+mn-lt"/>
              </a:rPr>
              <a:t>Clinical Specimen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1400" b="1" dirty="0">
                <a:latin typeface="+mn-lt"/>
              </a:rPr>
              <a:t>Isolate or Primary Specimen</a:t>
            </a: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A0AD8E2E-D09F-6784-2FCB-2C631608C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4035425"/>
            <a:ext cx="39624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600" b="1" dirty="0">
                <a:latin typeface="+mn-lt"/>
              </a:rPr>
              <a:t>Environmental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063B5C-C2CE-6D38-CA44-A7A7B482BD9F}"/>
              </a:ext>
            </a:extLst>
          </p:cNvPr>
          <p:cNvSpPr txBox="1"/>
          <p:nvPr/>
        </p:nvSpPr>
        <p:spPr>
          <a:xfrm>
            <a:off x="4955153" y="3502312"/>
            <a:ext cx="798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+mn-lt"/>
              </a:rPr>
              <a:t>FBI</a:t>
            </a:r>
            <a:endParaRPr lang="en-US" sz="2400" dirty="0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5D4D24DC-2E54-71AC-F758-4014867C6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175" y="2877637"/>
            <a:ext cx="2397125" cy="8302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Local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Law Enforcement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CF2F3738-EBC7-A8E6-F7AE-AEEE051B1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3" y="5429250"/>
            <a:ext cx="3552825" cy="8302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Contracted Companies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(USPS Clean-Up)</a:t>
            </a:r>
            <a:r>
              <a:rPr lang="en-US" altLang="en-US" sz="2400" b="1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9053FCD4-78F6-320D-BF14-E21419B7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342" y="5614193"/>
            <a:ext cx="781899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latin typeface="+mn-lt"/>
              </a:rPr>
              <a:t>SBI</a:t>
            </a:r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0F47E740-78F6-ADD7-6126-737F605AB7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2941" y="3819525"/>
            <a:ext cx="222361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0DFCA10F-65F4-F686-2F8C-7E445FA278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4319" y="3663692"/>
            <a:ext cx="222362" cy="31166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id="{3170C865-CF73-5D42-93E9-D264461C6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3325" y="5139531"/>
            <a:ext cx="412750" cy="328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C4BB6660-5112-3D9D-2087-AE5F7964A6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70824" y="5199063"/>
            <a:ext cx="412750" cy="41513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14883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042674D9E715409B97947C644B0284" ma:contentTypeVersion="8" ma:contentTypeDescription="Create a new document." ma:contentTypeScope="" ma:versionID="4890a3be75201630497e60160593ac73">
  <xsd:schema xmlns:xsd="http://www.w3.org/2001/XMLSchema" xmlns:xs="http://www.w3.org/2001/XMLSchema" xmlns:p="http://schemas.microsoft.com/office/2006/metadata/properties" xmlns:ns2="74d61543-0b61-4671-82ca-38c443c70a24" xmlns:ns3="e519310d-fb73-46d5-9f91-9df25b56a055" targetNamespace="http://schemas.microsoft.com/office/2006/metadata/properties" ma:root="true" ma:fieldsID="3742cc9af5cddb9648d7cd125c4a3c8f" ns2:_="" ns3:_="">
    <xsd:import namespace="74d61543-0b61-4671-82ca-38c443c70a24"/>
    <xsd:import namespace="e519310d-fb73-46d5-9f91-9df25b56a0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61543-0b61-4671-82ca-38c443c70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9310d-fb73-46d5-9f91-9df25b56a05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C6DBBF-9720-485B-8AA0-9A4341A195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85367E-1DCE-4919-B832-B70133FA1298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e519310d-fb73-46d5-9f91-9df25b56a055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74d61543-0b61-4671-82ca-38c443c70a2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67AABA7-7761-4EBE-8357-C2F8F458D9EC}">
  <ds:schemaRefs>
    <ds:schemaRef ds:uri="74d61543-0b61-4671-82ca-38c443c70a24"/>
    <ds:schemaRef ds:uri="e519310d-fb73-46d5-9f91-9df25b56a0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44774</TotalTime>
  <Words>930</Words>
  <Application>Microsoft Office PowerPoint</Application>
  <PresentationFormat>On-screen Show (4:3)</PresentationFormat>
  <Paragraphs>158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Franklin Gothic Demi Cond</vt:lpstr>
      <vt:lpstr>Franklin Gothic Medium</vt:lpstr>
      <vt:lpstr>Franklin Gothic Medium Cond</vt:lpstr>
      <vt:lpstr>Gotham Bold</vt:lpstr>
      <vt:lpstr>Helvetica</vt:lpstr>
      <vt:lpstr>Wingdings</vt:lpstr>
      <vt:lpstr>3_Office Theme</vt:lpstr>
      <vt:lpstr>PowerPoint Presentation</vt:lpstr>
      <vt:lpstr>North Carolina State Laboratory of Public Health</vt:lpstr>
      <vt:lpstr>Bioterrorism and Emerging Pathogens Unit https://slph.dph.ncdhhs.gov/bioterrorism/</vt:lpstr>
      <vt:lpstr>Laboratory Response Network</vt:lpstr>
      <vt:lpstr>LRN Tiered Structure  </vt:lpstr>
      <vt:lpstr>PowerPoint Presentation</vt:lpstr>
      <vt:lpstr>PowerPoint Presentation</vt:lpstr>
      <vt:lpstr>Public Health Involvement</vt:lpstr>
      <vt:lpstr>Specimen or Sample Types</vt:lpstr>
      <vt:lpstr>Agents of Concern</vt:lpstr>
      <vt:lpstr>Sample Submission Process</vt:lpstr>
      <vt:lpstr>PowerPoint Presentation</vt:lpstr>
      <vt:lpstr>Outreach Activities</vt:lpstr>
      <vt:lpstr>Preparedness Training for Clinical Laboratories Workshop</vt:lpstr>
      <vt:lpstr>ASM Sentinel Lab Guidelines</vt:lpstr>
      <vt:lpstr>CAP LPX – Laboratory Preparedness Exercise</vt:lpstr>
      <vt:lpstr>Pack and Ship Workshop</vt:lpstr>
      <vt:lpstr>PowerPoint Presentation</vt:lpstr>
      <vt:lpstr>Outreach Visits </vt:lpstr>
      <vt:lpstr>Outreach Materials</vt:lpstr>
      <vt:lpstr>Biosafety</vt:lpstr>
      <vt:lpstr>Sample Submission</vt:lpstr>
      <vt:lpstr>Training Resources</vt:lpstr>
      <vt:lpstr>Visit Documentation &amp; Feedback</vt:lpstr>
      <vt:lpstr>HazMat Outreach</vt:lpstr>
      <vt:lpstr>Training</vt:lpstr>
      <vt:lpstr>Resources </vt:lpstr>
      <vt:lpstr>Environmental Submission Forms</vt:lpstr>
      <vt:lpstr>Summary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Kim Dittmann</cp:lastModifiedBy>
  <cp:revision>187</cp:revision>
  <cp:lastPrinted>2025-02-19T23:45:58Z</cp:lastPrinted>
  <dcterms:created xsi:type="dcterms:W3CDTF">2015-07-07T20:02:11Z</dcterms:created>
  <dcterms:modified xsi:type="dcterms:W3CDTF">2025-03-18T20:06:03Z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0x010100F4042674D9E715409B97947C644B0284</vt:lpwstr>
  </property>
</Properties>
</file>