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2.xml" ContentType="application/vnd.openxmlformats-officedocument.drawingml.chartshapes+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9"/>
  </p:notesMasterIdLst>
  <p:sldIdLst>
    <p:sldId id="448" r:id="rId2"/>
    <p:sldId id="257" r:id="rId3"/>
    <p:sldId id="487" r:id="rId4"/>
    <p:sldId id="478" r:id="rId5"/>
    <p:sldId id="474" r:id="rId6"/>
    <p:sldId id="475" r:id="rId7"/>
    <p:sldId id="480" r:id="rId8"/>
  </p:sldIdLst>
  <p:sldSz cx="37463413" cy="210677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BFBD"/>
    <a:srgbClr val="76A2D8"/>
    <a:srgbClr val="65A6B3"/>
    <a:srgbClr val="467886"/>
    <a:srgbClr val="156082"/>
    <a:srgbClr val="003B70"/>
    <a:srgbClr val="99C4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34" d="100"/>
          <a:sy n="34" d="100"/>
        </p:scale>
        <p:origin x="900"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oleObject" Target="../embeddings/oleObject7.bin"/><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2.xml"/></Relationships>
</file>

<file path=ppt/charts/_rels/chart11.xml.rels><?xml version="1.0" encoding="UTF-8" standalone="yes"?>
<Relationships xmlns="http://schemas.openxmlformats.org/package/2006/relationships"><Relationship Id="rId3" Type="http://schemas.openxmlformats.org/officeDocument/2006/relationships/oleObject" Target="file:///\\WV5DPHSIXFP01P\Share_IV\IVP\Epi\4.%20Core%20Injury\Hurricane%20Helene%20Response\Syndrome%20Exploration\SAS\Outputs\V21\Template_Graphs.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WV5DPHSIXFP01P\Share_IV\IVP\Epi\4.%20Core%20Injury\Hurricane%20Helene%20Response\Syndrome%20Exploration\SAS\Outputs\V21\Template_Graphs.xlsx" TargetMode="External"/><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embeddings/oleObject5.bin"/><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embeddings/oleObject6.bin"/><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WV5DPHSIXFP01P\Share_IV\IVP\Epi\4.%20Core%20Injury\Hurricane%20Helene%20Response\Syndrome%20Exploration\SAS\Outputs\V21\Template_Graph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WV5DPHSIXFP01P\Share_IV\IVP\Epi\4.%20Core%20Injury\Hurricane%20Helene%20Response\Syndrome%20Exploration\SAS\Outputs\V21\Template_Graph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WV5DPHSIXFP01P\Share_IV\IVP\Epi\4.%20Core%20Injury\Hurricane%20Helene%20Response\Syndrome%20Exploration\SAS\Outputs\V21\Template_Graph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686850960092564E-2"/>
          <c:y val="5.0883376060608373E-2"/>
          <c:w val="0.89067988102639817"/>
          <c:h val="0.77050845835958637"/>
        </c:manualLayout>
      </c:layout>
      <c:lineChart>
        <c:grouping val="stacked"/>
        <c:varyColors val="0"/>
        <c:ser>
          <c:idx val="0"/>
          <c:order val="0"/>
          <c:tx>
            <c:strRef>
              <c:f>'[Template_Graphs.xlsx]Time Series 23_24'!$B$1</c:f>
              <c:strCache>
                <c:ptCount val="1"/>
                <c:pt idx="0">
                  <c:v>2023</c:v>
                </c:pt>
              </c:strCache>
            </c:strRef>
          </c:tx>
          <c:spPr>
            <a:ln w="79375" cap="rnd">
              <a:solidFill>
                <a:srgbClr val="7FBFBD"/>
              </a:solidFill>
              <a:round/>
            </a:ln>
            <a:effectLst/>
          </c:spPr>
          <c:marker>
            <c:symbol val="none"/>
          </c:marker>
          <c:cat>
            <c:numRef>
              <c:f>'[Template_Graphs.xlsx]Time Series 23_24'!$A$2:$A$47</c:f>
              <c:numCache>
                <c:formatCode>m/d;@</c:formatCode>
                <c:ptCount val="46"/>
                <c:pt idx="0">
                  <c:v>45195</c:v>
                </c:pt>
                <c:pt idx="1">
                  <c:v>45196</c:v>
                </c:pt>
                <c:pt idx="2">
                  <c:v>45197</c:v>
                </c:pt>
                <c:pt idx="3">
                  <c:v>45198</c:v>
                </c:pt>
                <c:pt idx="4">
                  <c:v>45199</c:v>
                </c:pt>
                <c:pt idx="5">
                  <c:v>45200</c:v>
                </c:pt>
                <c:pt idx="6">
                  <c:v>45201</c:v>
                </c:pt>
                <c:pt idx="7">
                  <c:v>45202</c:v>
                </c:pt>
                <c:pt idx="8">
                  <c:v>45203</c:v>
                </c:pt>
                <c:pt idx="9">
                  <c:v>45204</c:v>
                </c:pt>
                <c:pt idx="10">
                  <c:v>45205</c:v>
                </c:pt>
                <c:pt idx="11">
                  <c:v>45206</c:v>
                </c:pt>
                <c:pt idx="12">
                  <c:v>45207</c:v>
                </c:pt>
                <c:pt idx="13">
                  <c:v>45208</c:v>
                </c:pt>
                <c:pt idx="14">
                  <c:v>45209</c:v>
                </c:pt>
                <c:pt idx="15">
                  <c:v>45210</c:v>
                </c:pt>
                <c:pt idx="16">
                  <c:v>45211</c:v>
                </c:pt>
                <c:pt idx="17">
                  <c:v>45212</c:v>
                </c:pt>
                <c:pt idx="18">
                  <c:v>45213</c:v>
                </c:pt>
                <c:pt idx="19">
                  <c:v>45214</c:v>
                </c:pt>
                <c:pt idx="20">
                  <c:v>45215</c:v>
                </c:pt>
                <c:pt idx="21">
                  <c:v>45216</c:v>
                </c:pt>
                <c:pt idx="22">
                  <c:v>45217</c:v>
                </c:pt>
                <c:pt idx="23">
                  <c:v>45218</c:v>
                </c:pt>
                <c:pt idx="24">
                  <c:v>45219</c:v>
                </c:pt>
                <c:pt idx="25">
                  <c:v>45220</c:v>
                </c:pt>
                <c:pt idx="26">
                  <c:v>45221</c:v>
                </c:pt>
                <c:pt idx="27">
                  <c:v>45222</c:v>
                </c:pt>
                <c:pt idx="28">
                  <c:v>45223</c:v>
                </c:pt>
                <c:pt idx="29">
                  <c:v>45224</c:v>
                </c:pt>
                <c:pt idx="30">
                  <c:v>45225</c:v>
                </c:pt>
                <c:pt idx="31">
                  <c:v>45226</c:v>
                </c:pt>
                <c:pt idx="32">
                  <c:v>45227</c:v>
                </c:pt>
                <c:pt idx="33">
                  <c:v>45228</c:v>
                </c:pt>
                <c:pt idx="34">
                  <c:v>45229</c:v>
                </c:pt>
                <c:pt idx="35">
                  <c:v>45230</c:v>
                </c:pt>
                <c:pt idx="36">
                  <c:v>45231</c:v>
                </c:pt>
                <c:pt idx="37">
                  <c:v>45232</c:v>
                </c:pt>
                <c:pt idx="38">
                  <c:v>45233</c:v>
                </c:pt>
                <c:pt idx="39">
                  <c:v>45234</c:v>
                </c:pt>
                <c:pt idx="40">
                  <c:v>45235</c:v>
                </c:pt>
                <c:pt idx="41">
                  <c:v>45236</c:v>
                </c:pt>
                <c:pt idx="42">
                  <c:v>45237</c:v>
                </c:pt>
                <c:pt idx="43">
                  <c:v>45238</c:v>
                </c:pt>
                <c:pt idx="44">
                  <c:v>45239</c:v>
                </c:pt>
                <c:pt idx="45">
                  <c:v>45240</c:v>
                </c:pt>
              </c:numCache>
            </c:numRef>
          </c:cat>
          <c:val>
            <c:numRef>
              <c:f>'[Template_Graphs.xlsx]Time Series 23_24'!$B$2:$B$47</c:f>
              <c:numCache>
                <c:formatCode>General</c:formatCode>
                <c:ptCount val="46"/>
                <c:pt idx="0">
                  <c:v>1</c:v>
                </c:pt>
                <c:pt idx="1">
                  <c:v>1</c:v>
                </c:pt>
                <c:pt idx="2">
                  <c:v>1</c:v>
                </c:pt>
                <c:pt idx="3">
                  <c:v>1</c:v>
                </c:pt>
                <c:pt idx="4">
                  <c:v>0</c:v>
                </c:pt>
                <c:pt idx="5">
                  <c:v>3</c:v>
                </c:pt>
                <c:pt idx="6">
                  <c:v>2</c:v>
                </c:pt>
                <c:pt idx="7">
                  <c:v>0</c:v>
                </c:pt>
                <c:pt idx="8">
                  <c:v>0</c:v>
                </c:pt>
                <c:pt idx="9">
                  <c:v>0</c:v>
                </c:pt>
                <c:pt idx="10">
                  <c:v>0</c:v>
                </c:pt>
                <c:pt idx="11">
                  <c:v>1</c:v>
                </c:pt>
                <c:pt idx="12">
                  <c:v>0</c:v>
                </c:pt>
                <c:pt idx="13">
                  <c:v>1</c:v>
                </c:pt>
                <c:pt idx="14">
                  <c:v>2</c:v>
                </c:pt>
                <c:pt idx="15">
                  <c:v>1</c:v>
                </c:pt>
                <c:pt idx="16">
                  <c:v>0</c:v>
                </c:pt>
                <c:pt idx="17">
                  <c:v>0</c:v>
                </c:pt>
                <c:pt idx="18">
                  <c:v>2</c:v>
                </c:pt>
                <c:pt idx="19">
                  <c:v>2</c:v>
                </c:pt>
                <c:pt idx="20">
                  <c:v>1</c:v>
                </c:pt>
                <c:pt idx="21">
                  <c:v>1</c:v>
                </c:pt>
                <c:pt idx="22">
                  <c:v>0</c:v>
                </c:pt>
                <c:pt idx="23">
                  <c:v>0</c:v>
                </c:pt>
                <c:pt idx="24">
                  <c:v>0</c:v>
                </c:pt>
                <c:pt idx="25">
                  <c:v>0</c:v>
                </c:pt>
                <c:pt idx="26">
                  <c:v>1</c:v>
                </c:pt>
                <c:pt idx="27">
                  <c:v>0</c:v>
                </c:pt>
                <c:pt idx="28">
                  <c:v>1</c:v>
                </c:pt>
                <c:pt idx="29">
                  <c:v>2</c:v>
                </c:pt>
                <c:pt idx="30">
                  <c:v>0</c:v>
                </c:pt>
                <c:pt idx="31">
                  <c:v>2</c:v>
                </c:pt>
                <c:pt idx="32">
                  <c:v>0</c:v>
                </c:pt>
                <c:pt idx="33">
                  <c:v>1</c:v>
                </c:pt>
                <c:pt idx="34">
                  <c:v>0</c:v>
                </c:pt>
                <c:pt idx="35">
                  <c:v>0</c:v>
                </c:pt>
                <c:pt idx="36">
                  <c:v>0</c:v>
                </c:pt>
                <c:pt idx="37">
                  <c:v>0</c:v>
                </c:pt>
                <c:pt idx="38">
                  <c:v>2</c:v>
                </c:pt>
                <c:pt idx="39">
                  <c:v>1</c:v>
                </c:pt>
                <c:pt idx="40">
                  <c:v>1</c:v>
                </c:pt>
                <c:pt idx="41">
                  <c:v>0</c:v>
                </c:pt>
                <c:pt idx="42">
                  <c:v>1</c:v>
                </c:pt>
                <c:pt idx="43">
                  <c:v>1</c:v>
                </c:pt>
                <c:pt idx="44">
                  <c:v>2</c:v>
                </c:pt>
                <c:pt idx="45">
                  <c:v>0</c:v>
                </c:pt>
              </c:numCache>
            </c:numRef>
          </c:val>
          <c:smooth val="0"/>
          <c:extLst>
            <c:ext xmlns:c16="http://schemas.microsoft.com/office/drawing/2014/chart" uri="{C3380CC4-5D6E-409C-BE32-E72D297353CC}">
              <c16:uniqueId val="{00000000-A148-4098-8AE6-D6F1AB92D377}"/>
            </c:ext>
          </c:extLst>
        </c:ser>
        <c:ser>
          <c:idx val="1"/>
          <c:order val="1"/>
          <c:tx>
            <c:strRef>
              <c:f>'[Template_Graphs.xlsx]Time Series 23_24'!$C$1</c:f>
              <c:strCache>
                <c:ptCount val="1"/>
                <c:pt idx="0">
                  <c:v>2024</c:v>
                </c:pt>
              </c:strCache>
            </c:strRef>
          </c:tx>
          <c:spPr>
            <a:ln w="79375" cap="rnd">
              <a:solidFill>
                <a:schemeClr val="accent1"/>
              </a:solidFill>
              <a:round/>
            </a:ln>
            <a:effectLst/>
          </c:spPr>
          <c:marker>
            <c:symbol val="none"/>
          </c:marker>
          <c:cat>
            <c:numRef>
              <c:f>'[Template_Graphs.xlsx]Time Series 23_24'!$A$2:$A$47</c:f>
              <c:numCache>
                <c:formatCode>m/d;@</c:formatCode>
                <c:ptCount val="46"/>
                <c:pt idx="0">
                  <c:v>45195</c:v>
                </c:pt>
                <c:pt idx="1">
                  <c:v>45196</c:v>
                </c:pt>
                <c:pt idx="2">
                  <c:v>45197</c:v>
                </c:pt>
                <c:pt idx="3">
                  <c:v>45198</c:v>
                </c:pt>
                <c:pt idx="4">
                  <c:v>45199</c:v>
                </c:pt>
                <c:pt idx="5">
                  <c:v>45200</c:v>
                </c:pt>
                <c:pt idx="6">
                  <c:v>45201</c:v>
                </c:pt>
                <c:pt idx="7">
                  <c:v>45202</c:v>
                </c:pt>
                <c:pt idx="8">
                  <c:v>45203</c:v>
                </c:pt>
                <c:pt idx="9">
                  <c:v>45204</c:v>
                </c:pt>
                <c:pt idx="10">
                  <c:v>45205</c:v>
                </c:pt>
                <c:pt idx="11">
                  <c:v>45206</c:v>
                </c:pt>
                <c:pt idx="12">
                  <c:v>45207</c:v>
                </c:pt>
                <c:pt idx="13">
                  <c:v>45208</c:v>
                </c:pt>
                <c:pt idx="14">
                  <c:v>45209</c:v>
                </c:pt>
                <c:pt idx="15">
                  <c:v>45210</c:v>
                </c:pt>
                <c:pt idx="16">
                  <c:v>45211</c:v>
                </c:pt>
                <c:pt idx="17">
                  <c:v>45212</c:v>
                </c:pt>
                <c:pt idx="18">
                  <c:v>45213</c:v>
                </c:pt>
                <c:pt idx="19">
                  <c:v>45214</c:v>
                </c:pt>
                <c:pt idx="20">
                  <c:v>45215</c:v>
                </c:pt>
                <c:pt idx="21">
                  <c:v>45216</c:v>
                </c:pt>
                <c:pt idx="22">
                  <c:v>45217</c:v>
                </c:pt>
                <c:pt idx="23">
                  <c:v>45218</c:v>
                </c:pt>
                <c:pt idx="24">
                  <c:v>45219</c:v>
                </c:pt>
                <c:pt idx="25">
                  <c:v>45220</c:v>
                </c:pt>
                <c:pt idx="26">
                  <c:v>45221</c:v>
                </c:pt>
                <c:pt idx="27">
                  <c:v>45222</c:v>
                </c:pt>
                <c:pt idx="28">
                  <c:v>45223</c:v>
                </c:pt>
                <c:pt idx="29">
                  <c:v>45224</c:v>
                </c:pt>
                <c:pt idx="30">
                  <c:v>45225</c:v>
                </c:pt>
                <c:pt idx="31">
                  <c:v>45226</c:v>
                </c:pt>
                <c:pt idx="32">
                  <c:v>45227</c:v>
                </c:pt>
                <c:pt idx="33">
                  <c:v>45228</c:v>
                </c:pt>
                <c:pt idx="34">
                  <c:v>45229</c:v>
                </c:pt>
                <c:pt idx="35">
                  <c:v>45230</c:v>
                </c:pt>
                <c:pt idx="36">
                  <c:v>45231</c:v>
                </c:pt>
                <c:pt idx="37">
                  <c:v>45232</c:v>
                </c:pt>
                <c:pt idx="38">
                  <c:v>45233</c:v>
                </c:pt>
                <c:pt idx="39">
                  <c:v>45234</c:v>
                </c:pt>
                <c:pt idx="40">
                  <c:v>45235</c:v>
                </c:pt>
                <c:pt idx="41">
                  <c:v>45236</c:v>
                </c:pt>
                <c:pt idx="42">
                  <c:v>45237</c:v>
                </c:pt>
                <c:pt idx="43">
                  <c:v>45238</c:v>
                </c:pt>
                <c:pt idx="44">
                  <c:v>45239</c:v>
                </c:pt>
                <c:pt idx="45">
                  <c:v>45240</c:v>
                </c:pt>
              </c:numCache>
            </c:numRef>
          </c:cat>
          <c:val>
            <c:numRef>
              <c:f>'[Template_Graphs.xlsx]Time Series 23_24'!$C$2:$C$47</c:f>
              <c:numCache>
                <c:formatCode>General</c:formatCode>
                <c:ptCount val="46"/>
                <c:pt idx="0">
                  <c:v>1</c:v>
                </c:pt>
                <c:pt idx="1">
                  <c:v>10</c:v>
                </c:pt>
                <c:pt idx="2">
                  <c:v>5</c:v>
                </c:pt>
                <c:pt idx="3">
                  <c:v>4</c:v>
                </c:pt>
                <c:pt idx="4">
                  <c:v>5</c:v>
                </c:pt>
                <c:pt idx="5">
                  <c:v>4</c:v>
                </c:pt>
                <c:pt idx="6">
                  <c:v>5</c:v>
                </c:pt>
                <c:pt idx="7">
                  <c:v>7</c:v>
                </c:pt>
                <c:pt idx="8">
                  <c:v>1</c:v>
                </c:pt>
                <c:pt idx="9">
                  <c:v>3</c:v>
                </c:pt>
                <c:pt idx="10">
                  <c:v>5</c:v>
                </c:pt>
                <c:pt idx="11">
                  <c:v>2</c:v>
                </c:pt>
                <c:pt idx="12">
                  <c:v>3</c:v>
                </c:pt>
                <c:pt idx="13">
                  <c:v>2</c:v>
                </c:pt>
                <c:pt idx="14">
                  <c:v>3</c:v>
                </c:pt>
                <c:pt idx="15">
                  <c:v>4</c:v>
                </c:pt>
                <c:pt idx="16">
                  <c:v>6</c:v>
                </c:pt>
                <c:pt idx="17">
                  <c:v>4</c:v>
                </c:pt>
                <c:pt idx="18">
                  <c:v>1</c:v>
                </c:pt>
                <c:pt idx="19">
                  <c:v>5</c:v>
                </c:pt>
                <c:pt idx="20">
                  <c:v>2</c:v>
                </c:pt>
                <c:pt idx="21">
                  <c:v>6</c:v>
                </c:pt>
                <c:pt idx="22">
                  <c:v>1</c:v>
                </c:pt>
                <c:pt idx="23">
                  <c:v>7</c:v>
                </c:pt>
                <c:pt idx="24">
                  <c:v>2</c:v>
                </c:pt>
                <c:pt idx="25">
                  <c:v>1</c:v>
                </c:pt>
                <c:pt idx="26">
                  <c:v>2</c:v>
                </c:pt>
                <c:pt idx="27">
                  <c:v>2</c:v>
                </c:pt>
                <c:pt idx="28">
                  <c:v>2</c:v>
                </c:pt>
                <c:pt idx="29">
                  <c:v>2</c:v>
                </c:pt>
                <c:pt idx="30">
                  <c:v>4</c:v>
                </c:pt>
                <c:pt idx="31">
                  <c:v>2</c:v>
                </c:pt>
                <c:pt idx="32">
                  <c:v>1</c:v>
                </c:pt>
                <c:pt idx="33">
                  <c:v>3</c:v>
                </c:pt>
                <c:pt idx="34">
                  <c:v>5</c:v>
                </c:pt>
                <c:pt idx="35">
                  <c:v>4</c:v>
                </c:pt>
                <c:pt idx="36">
                  <c:v>1</c:v>
                </c:pt>
                <c:pt idx="37">
                  <c:v>2</c:v>
                </c:pt>
                <c:pt idx="38">
                  <c:v>0</c:v>
                </c:pt>
                <c:pt idx="39">
                  <c:v>0</c:v>
                </c:pt>
                <c:pt idx="40">
                  <c:v>2</c:v>
                </c:pt>
                <c:pt idx="41">
                  <c:v>1</c:v>
                </c:pt>
                <c:pt idx="42">
                  <c:v>0</c:v>
                </c:pt>
                <c:pt idx="43">
                  <c:v>1</c:v>
                </c:pt>
                <c:pt idx="44">
                  <c:v>2</c:v>
                </c:pt>
                <c:pt idx="45">
                  <c:v>1</c:v>
                </c:pt>
              </c:numCache>
            </c:numRef>
          </c:val>
          <c:smooth val="0"/>
          <c:extLst>
            <c:ext xmlns:c16="http://schemas.microsoft.com/office/drawing/2014/chart" uri="{C3380CC4-5D6E-409C-BE32-E72D297353CC}">
              <c16:uniqueId val="{00000001-A148-4098-8AE6-D6F1AB92D377}"/>
            </c:ext>
          </c:extLst>
        </c:ser>
        <c:dLbls>
          <c:showLegendKey val="0"/>
          <c:showVal val="0"/>
          <c:showCatName val="0"/>
          <c:showSerName val="0"/>
          <c:showPercent val="0"/>
          <c:showBubbleSize val="0"/>
        </c:dLbls>
        <c:smooth val="0"/>
        <c:axId val="1008124432"/>
        <c:axId val="1008122992"/>
      </c:lineChart>
      <c:dateAx>
        <c:axId val="1008124432"/>
        <c:scaling>
          <c:orientation val="minMax"/>
        </c:scaling>
        <c:delete val="0"/>
        <c:axPos val="b"/>
        <c:numFmt formatCode="m/d;@" sourceLinked="1"/>
        <c:majorTickMark val="out"/>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08122992"/>
        <c:crosses val="autoZero"/>
        <c:auto val="1"/>
        <c:lblOffset val="100"/>
        <c:baseTimeUnit val="days"/>
        <c:majorUnit val="2"/>
        <c:majorTimeUnit val="days"/>
      </c:dateAx>
      <c:valAx>
        <c:axId val="1008122992"/>
        <c:scaling>
          <c:orientation val="minMax"/>
        </c:scaling>
        <c:delete val="0"/>
        <c:axPos val="l"/>
        <c:title>
          <c:tx>
            <c:rich>
              <a:bodyPr rot="-5400000" spcFirstLastPara="1" vertOverflow="ellipsis" vert="horz" wrap="square" anchor="ctr" anchorCtr="1"/>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r>
                  <a:rPr lang="en-US">
                    <a:solidFill>
                      <a:schemeClr val="tx1"/>
                    </a:solidFill>
                    <a:latin typeface="Arial" panose="020B0604020202020204" pitchFamily="34" charset="0"/>
                    <a:cs typeface="Arial" panose="020B0604020202020204" pitchFamily="34" charset="0"/>
                  </a:rPr>
                  <a:t>ED Visits</a:t>
                </a:r>
              </a:p>
            </c:rich>
          </c:tx>
          <c:layout>
            <c:manualLayout>
              <c:xMode val="edge"/>
              <c:yMode val="edge"/>
              <c:x val="1.1723689166555964E-2"/>
              <c:y val="0.275420842957526"/>
            </c:manualLayout>
          </c:layout>
          <c:overlay val="0"/>
          <c:spPr>
            <a:noFill/>
            <a:ln>
              <a:noFill/>
            </a:ln>
            <a:effectLst/>
          </c:spPr>
          <c:txPr>
            <a:bodyPr rot="-5400000" spcFirstLastPara="1" vertOverflow="ellipsis" vert="horz" wrap="square" anchor="ctr" anchorCtr="1"/>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08124432"/>
        <c:crosses val="autoZero"/>
        <c:crossBetween val="between"/>
      </c:valAx>
      <c:spPr>
        <a:noFill/>
        <a:ln>
          <a:noFill/>
        </a:ln>
        <a:effectLst/>
      </c:spPr>
    </c:plotArea>
    <c:legend>
      <c:legendPos val="t"/>
      <c:legendEntry>
        <c:idx val="0"/>
        <c:txPr>
          <a:bodyPr rot="0" spcFirstLastPara="1" vertOverflow="ellipsis" vert="horz" wrap="square" anchor="ctr" anchorCtr="1"/>
          <a:lstStyle/>
          <a:p>
            <a:pPr>
              <a:defRPr sz="2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2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0.24823041385124539"/>
          <c:y val="1.2371765908480016E-4"/>
          <c:w val="0.59361972875882685"/>
          <c:h val="0.21714188089681594"/>
        </c:manualLayout>
      </c:layout>
      <c:overlay val="1"/>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zero"/>
    <c:showDLblsOverMax val="0"/>
  </c:chart>
  <c:spPr>
    <a:noFill/>
    <a:ln>
      <a:noFill/>
    </a:ln>
    <a:effectLst/>
  </c:spPr>
  <c:txPr>
    <a:bodyPr/>
    <a:lstStyle/>
    <a:p>
      <a:pPr>
        <a:defRPr sz="2400"/>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179249237793865E-2"/>
          <c:y val="2.0656891487454532E-2"/>
          <c:w val="0.89067988102639817"/>
          <c:h val="0.77050845835958637"/>
        </c:manualLayout>
      </c:layout>
      <c:lineChart>
        <c:grouping val="stacked"/>
        <c:varyColors val="0"/>
        <c:ser>
          <c:idx val="0"/>
          <c:order val="0"/>
          <c:tx>
            <c:strRef>
              <c:f>'[Template_Graphs.xlsx]Time Series 23_24'!$B$1</c:f>
              <c:strCache>
                <c:ptCount val="1"/>
                <c:pt idx="0">
                  <c:v>2023</c:v>
                </c:pt>
              </c:strCache>
            </c:strRef>
          </c:tx>
          <c:spPr>
            <a:ln w="76200" cap="rnd">
              <a:solidFill>
                <a:srgbClr val="7FBFBD"/>
              </a:solidFill>
              <a:round/>
            </a:ln>
            <a:effectLst/>
          </c:spPr>
          <c:marker>
            <c:symbol val="none"/>
          </c:marker>
          <c:cat>
            <c:numRef>
              <c:f>'[Template_Graphs.xlsx]Time Series 23_24'!$A$2:$A$47</c:f>
              <c:numCache>
                <c:formatCode>m/d;@</c:formatCode>
                <c:ptCount val="46"/>
                <c:pt idx="0">
                  <c:v>45195</c:v>
                </c:pt>
                <c:pt idx="1">
                  <c:v>45196</c:v>
                </c:pt>
                <c:pt idx="2">
                  <c:v>45197</c:v>
                </c:pt>
                <c:pt idx="3">
                  <c:v>45198</c:v>
                </c:pt>
                <c:pt idx="4">
                  <c:v>45199</c:v>
                </c:pt>
                <c:pt idx="5">
                  <c:v>45200</c:v>
                </c:pt>
                <c:pt idx="6">
                  <c:v>45201</c:v>
                </c:pt>
                <c:pt idx="7">
                  <c:v>45202</c:v>
                </c:pt>
                <c:pt idx="8">
                  <c:v>45203</c:v>
                </c:pt>
                <c:pt idx="9">
                  <c:v>45204</c:v>
                </c:pt>
                <c:pt idx="10">
                  <c:v>45205</c:v>
                </c:pt>
                <c:pt idx="11">
                  <c:v>45206</c:v>
                </c:pt>
                <c:pt idx="12">
                  <c:v>45207</c:v>
                </c:pt>
                <c:pt idx="13">
                  <c:v>45208</c:v>
                </c:pt>
                <c:pt idx="14">
                  <c:v>45209</c:v>
                </c:pt>
                <c:pt idx="15">
                  <c:v>45210</c:v>
                </c:pt>
                <c:pt idx="16">
                  <c:v>45211</c:v>
                </c:pt>
                <c:pt idx="17">
                  <c:v>45212</c:v>
                </c:pt>
                <c:pt idx="18">
                  <c:v>45213</c:v>
                </c:pt>
                <c:pt idx="19">
                  <c:v>45214</c:v>
                </c:pt>
                <c:pt idx="20">
                  <c:v>45215</c:v>
                </c:pt>
                <c:pt idx="21">
                  <c:v>45216</c:v>
                </c:pt>
                <c:pt idx="22">
                  <c:v>45217</c:v>
                </c:pt>
                <c:pt idx="23">
                  <c:v>45218</c:v>
                </c:pt>
                <c:pt idx="24">
                  <c:v>45219</c:v>
                </c:pt>
                <c:pt idx="25">
                  <c:v>45220</c:v>
                </c:pt>
                <c:pt idx="26">
                  <c:v>45221</c:v>
                </c:pt>
                <c:pt idx="27">
                  <c:v>45222</c:v>
                </c:pt>
                <c:pt idx="28">
                  <c:v>45223</c:v>
                </c:pt>
                <c:pt idx="29">
                  <c:v>45224</c:v>
                </c:pt>
                <c:pt idx="30">
                  <c:v>45225</c:v>
                </c:pt>
                <c:pt idx="31">
                  <c:v>45226</c:v>
                </c:pt>
                <c:pt idx="32">
                  <c:v>45227</c:v>
                </c:pt>
                <c:pt idx="33">
                  <c:v>45228</c:v>
                </c:pt>
                <c:pt idx="34">
                  <c:v>45229</c:v>
                </c:pt>
                <c:pt idx="35">
                  <c:v>45230</c:v>
                </c:pt>
                <c:pt idx="36">
                  <c:v>45231</c:v>
                </c:pt>
                <c:pt idx="37">
                  <c:v>45232</c:v>
                </c:pt>
                <c:pt idx="38">
                  <c:v>45233</c:v>
                </c:pt>
                <c:pt idx="39">
                  <c:v>45234</c:v>
                </c:pt>
                <c:pt idx="40">
                  <c:v>45235</c:v>
                </c:pt>
                <c:pt idx="41">
                  <c:v>45236</c:v>
                </c:pt>
                <c:pt idx="42">
                  <c:v>45237</c:v>
                </c:pt>
                <c:pt idx="43">
                  <c:v>45238</c:v>
                </c:pt>
                <c:pt idx="44">
                  <c:v>45239</c:v>
                </c:pt>
                <c:pt idx="45">
                  <c:v>45240</c:v>
                </c:pt>
              </c:numCache>
            </c:numRef>
          </c:cat>
          <c:val>
            <c:numRef>
              <c:f>'[Template_Graphs.xlsx]Time Series 23_24'!$B$2:$B$47</c:f>
              <c:numCache>
                <c:formatCode>General</c:formatCode>
                <c:ptCount val="46"/>
                <c:pt idx="0">
                  <c:v>1</c:v>
                </c:pt>
                <c:pt idx="1">
                  <c:v>1</c:v>
                </c:pt>
                <c:pt idx="2">
                  <c:v>1</c:v>
                </c:pt>
                <c:pt idx="3">
                  <c:v>1</c:v>
                </c:pt>
                <c:pt idx="4">
                  <c:v>0</c:v>
                </c:pt>
                <c:pt idx="5">
                  <c:v>3</c:v>
                </c:pt>
                <c:pt idx="6">
                  <c:v>2</c:v>
                </c:pt>
                <c:pt idx="7">
                  <c:v>0</c:v>
                </c:pt>
                <c:pt idx="8">
                  <c:v>0</c:v>
                </c:pt>
                <c:pt idx="9">
                  <c:v>0</c:v>
                </c:pt>
                <c:pt idx="10">
                  <c:v>0</c:v>
                </c:pt>
                <c:pt idx="11">
                  <c:v>1</c:v>
                </c:pt>
                <c:pt idx="12">
                  <c:v>0</c:v>
                </c:pt>
                <c:pt idx="13">
                  <c:v>1</c:v>
                </c:pt>
                <c:pt idx="14">
                  <c:v>2</c:v>
                </c:pt>
                <c:pt idx="15">
                  <c:v>1</c:v>
                </c:pt>
                <c:pt idx="16">
                  <c:v>0</c:v>
                </c:pt>
                <c:pt idx="17">
                  <c:v>0</c:v>
                </c:pt>
                <c:pt idx="18">
                  <c:v>2</c:v>
                </c:pt>
                <c:pt idx="19">
                  <c:v>2</c:v>
                </c:pt>
                <c:pt idx="20">
                  <c:v>1</c:v>
                </c:pt>
                <c:pt idx="21">
                  <c:v>1</c:v>
                </c:pt>
                <c:pt idx="22">
                  <c:v>0</c:v>
                </c:pt>
                <c:pt idx="23">
                  <c:v>0</c:v>
                </c:pt>
                <c:pt idx="24">
                  <c:v>0</c:v>
                </c:pt>
                <c:pt idx="25">
                  <c:v>0</c:v>
                </c:pt>
                <c:pt idx="26">
                  <c:v>1</c:v>
                </c:pt>
                <c:pt idx="27">
                  <c:v>0</c:v>
                </c:pt>
                <c:pt idx="28">
                  <c:v>1</c:v>
                </c:pt>
                <c:pt idx="29">
                  <c:v>2</c:v>
                </c:pt>
                <c:pt idx="30">
                  <c:v>0</c:v>
                </c:pt>
                <c:pt idx="31">
                  <c:v>2</c:v>
                </c:pt>
                <c:pt idx="32">
                  <c:v>0</c:v>
                </c:pt>
                <c:pt idx="33">
                  <c:v>1</c:v>
                </c:pt>
                <c:pt idx="34">
                  <c:v>0</c:v>
                </c:pt>
                <c:pt idx="35">
                  <c:v>0</c:v>
                </c:pt>
                <c:pt idx="36">
                  <c:v>0</c:v>
                </c:pt>
                <c:pt idx="37">
                  <c:v>0</c:v>
                </c:pt>
                <c:pt idx="38">
                  <c:v>2</c:v>
                </c:pt>
                <c:pt idx="39">
                  <c:v>1</c:v>
                </c:pt>
                <c:pt idx="40">
                  <c:v>1</c:v>
                </c:pt>
                <c:pt idx="41">
                  <c:v>0</c:v>
                </c:pt>
                <c:pt idx="42">
                  <c:v>1</c:v>
                </c:pt>
                <c:pt idx="43">
                  <c:v>1</c:v>
                </c:pt>
                <c:pt idx="44">
                  <c:v>2</c:v>
                </c:pt>
                <c:pt idx="45">
                  <c:v>0</c:v>
                </c:pt>
              </c:numCache>
            </c:numRef>
          </c:val>
          <c:smooth val="0"/>
          <c:extLst>
            <c:ext xmlns:c16="http://schemas.microsoft.com/office/drawing/2014/chart" uri="{C3380CC4-5D6E-409C-BE32-E72D297353CC}">
              <c16:uniqueId val="{00000000-413B-4C7C-AA99-24CE50705643}"/>
            </c:ext>
          </c:extLst>
        </c:ser>
        <c:ser>
          <c:idx val="1"/>
          <c:order val="1"/>
          <c:tx>
            <c:strRef>
              <c:f>'[Template_Graphs.xlsx]Time Series 23_24'!$C$1</c:f>
              <c:strCache>
                <c:ptCount val="1"/>
                <c:pt idx="0">
                  <c:v>2024</c:v>
                </c:pt>
              </c:strCache>
            </c:strRef>
          </c:tx>
          <c:spPr>
            <a:ln w="76200" cap="rnd">
              <a:solidFill>
                <a:schemeClr val="accent1"/>
              </a:solidFill>
              <a:round/>
            </a:ln>
            <a:effectLst/>
          </c:spPr>
          <c:marker>
            <c:symbol val="none"/>
          </c:marker>
          <c:cat>
            <c:numRef>
              <c:f>'[Template_Graphs.xlsx]Time Series 23_24'!$A$2:$A$47</c:f>
              <c:numCache>
                <c:formatCode>m/d;@</c:formatCode>
                <c:ptCount val="46"/>
                <c:pt idx="0">
                  <c:v>45195</c:v>
                </c:pt>
                <c:pt idx="1">
                  <c:v>45196</c:v>
                </c:pt>
                <c:pt idx="2">
                  <c:v>45197</c:v>
                </c:pt>
                <c:pt idx="3">
                  <c:v>45198</c:v>
                </c:pt>
                <c:pt idx="4">
                  <c:v>45199</c:v>
                </c:pt>
                <c:pt idx="5">
                  <c:v>45200</c:v>
                </c:pt>
                <c:pt idx="6">
                  <c:v>45201</c:v>
                </c:pt>
                <c:pt idx="7">
                  <c:v>45202</c:v>
                </c:pt>
                <c:pt idx="8">
                  <c:v>45203</c:v>
                </c:pt>
                <c:pt idx="9">
                  <c:v>45204</c:v>
                </c:pt>
                <c:pt idx="10">
                  <c:v>45205</c:v>
                </c:pt>
                <c:pt idx="11">
                  <c:v>45206</c:v>
                </c:pt>
                <c:pt idx="12">
                  <c:v>45207</c:v>
                </c:pt>
                <c:pt idx="13">
                  <c:v>45208</c:v>
                </c:pt>
                <c:pt idx="14">
                  <c:v>45209</c:v>
                </c:pt>
                <c:pt idx="15">
                  <c:v>45210</c:v>
                </c:pt>
                <c:pt idx="16">
                  <c:v>45211</c:v>
                </c:pt>
                <c:pt idx="17">
                  <c:v>45212</c:v>
                </c:pt>
                <c:pt idx="18">
                  <c:v>45213</c:v>
                </c:pt>
                <c:pt idx="19">
                  <c:v>45214</c:v>
                </c:pt>
                <c:pt idx="20">
                  <c:v>45215</c:v>
                </c:pt>
                <c:pt idx="21">
                  <c:v>45216</c:v>
                </c:pt>
                <c:pt idx="22">
                  <c:v>45217</c:v>
                </c:pt>
                <c:pt idx="23">
                  <c:v>45218</c:v>
                </c:pt>
                <c:pt idx="24">
                  <c:v>45219</c:v>
                </c:pt>
                <c:pt idx="25">
                  <c:v>45220</c:v>
                </c:pt>
                <c:pt idx="26">
                  <c:v>45221</c:v>
                </c:pt>
                <c:pt idx="27">
                  <c:v>45222</c:v>
                </c:pt>
                <c:pt idx="28">
                  <c:v>45223</c:v>
                </c:pt>
                <c:pt idx="29">
                  <c:v>45224</c:v>
                </c:pt>
                <c:pt idx="30">
                  <c:v>45225</c:v>
                </c:pt>
                <c:pt idx="31">
                  <c:v>45226</c:v>
                </c:pt>
                <c:pt idx="32">
                  <c:v>45227</c:v>
                </c:pt>
                <c:pt idx="33">
                  <c:v>45228</c:v>
                </c:pt>
                <c:pt idx="34">
                  <c:v>45229</c:v>
                </c:pt>
                <c:pt idx="35">
                  <c:v>45230</c:v>
                </c:pt>
                <c:pt idx="36">
                  <c:v>45231</c:v>
                </c:pt>
                <c:pt idx="37">
                  <c:v>45232</c:v>
                </c:pt>
                <c:pt idx="38">
                  <c:v>45233</c:v>
                </c:pt>
                <c:pt idx="39">
                  <c:v>45234</c:v>
                </c:pt>
                <c:pt idx="40">
                  <c:v>45235</c:v>
                </c:pt>
                <c:pt idx="41">
                  <c:v>45236</c:v>
                </c:pt>
                <c:pt idx="42">
                  <c:v>45237</c:v>
                </c:pt>
                <c:pt idx="43">
                  <c:v>45238</c:v>
                </c:pt>
                <c:pt idx="44">
                  <c:v>45239</c:v>
                </c:pt>
                <c:pt idx="45">
                  <c:v>45240</c:v>
                </c:pt>
              </c:numCache>
            </c:numRef>
          </c:cat>
          <c:val>
            <c:numRef>
              <c:f>'[Template_Graphs.xlsx]Time Series 23_24'!$C$2:$C$47</c:f>
              <c:numCache>
                <c:formatCode>General</c:formatCode>
                <c:ptCount val="46"/>
                <c:pt idx="0">
                  <c:v>1</c:v>
                </c:pt>
                <c:pt idx="1">
                  <c:v>10</c:v>
                </c:pt>
                <c:pt idx="2">
                  <c:v>5</c:v>
                </c:pt>
                <c:pt idx="3">
                  <c:v>4</c:v>
                </c:pt>
                <c:pt idx="4">
                  <c:v>5</c:v>
                </c:pt>
                <c:pt idx="5">
                  <c:v>4</c:v>
                </c:pt>
                <c:pt idx="6">
                  <c:v>5</c:v>
                </c:pt>
                <c:pt idx="7">
                  <c:v>7</c:v>
                </c:pt>
                <c:pt idx="8">
                  <c:v>1</c:v>
                </c:pt>
                <c:pt idx="9">
                  <c:v>3</c:v>
                </c:pt>
                <c:pt idx="10">
                  <c:v>5</c:v>
                </c:pt>
                <c:pt idx="11">
                  <c:v>2</c:v>
                </c:pt>
                <c:pt idx="12">
                  <c:v>3</c:v>
                </c:pt>
                <c:pt idx="13">
                  <c:v>2</c:v>
                </c:pt>
                <c:pt idx="14">
                  <c:v>3</c:v>
                </c:pt>
                <c:pt idx="15">
                  <c:v>4</c:v>
                </c:pt>
                <c:pt idx="16">
                  <c:v>6</c:v>
                </c:pt>
                <c:pt idx="17">
                  <c:v>4</c:v>
                </c:pt>
                <c:pt idx="18">
                  <c:v>1</c:v>
                </c:pt>
                <c:pt idx="19">
                  <c:v>5</c:v>
                </c:pt>
                <c:pt idx="20">
                  <c:v>2</c:v>
                </c:pt>
                <c:pt idx="21">
                  <c:v>6</c:v>
                </c:pt>
                <c:pt idx="22">
                  <c:v>1</c:v>
                </c:pt>
                <c:pt idx="23">
                  <c:v>7</c:v>
                </c:pt>
                <c:pt idx="24">
                  <c:v>2</c:v>
                </c:pt>
                <c:pt idx="25">
                  <c:v>1</c:v>
                </c:pt>
                <c:pt idx="26">
                  <c:v>2</c:v>
                </c:pt>
                <c:pt idx="27">
                  <c:v>2</c:v>
                </c:pt>
                <c:pt idx="28">
                  <c:v>2</c:v>
                </c:pt>
                <c:pt idx="29">
                  <c:v>2</c:v>
                </c:pt>
                <c:pt idx="30">
                  <c:v>4</c:v>
                </c:pt>
                <c:pt idx="31">
                  <c:v>2</c:v>
                </c:pt>
                <c:pt idx="32">
                  <c:v>1</c:v>
                </c:pt>
                <c:pt idx="33">
                  <c:v>3</c:v>
                </c:pt>
                <c:pt idx="34">
                  <c:v>5</c:v>
                </c:pt>
                <c:pt idx="35">
                  <c:v>4</c:v>
                </c:pt>
                <c:pt idx="36">
                  <c:v>1</c:v>
                </c:pt>
                <c:pt idx="37">
                  <c:v>2</c:v>
                </c:pt>
                <c:pt idx="38">
                  <c:v>0</c:v>
                </c:pt>
                <c:pt idx="39">
                  <c:v>0</c:v>
                </c:pt>
                <c:pt idx="40">
                  <c:v>2</c:v>
                </c:pt>
                <c:pt idx="41">
                  <c:v>1</c:v>
                </c:pt>
                <c:pt idx="42">
                  <c:v>0</c:v>
                </c:pt>
                <c:pt idx="43">
                  <c:v>1</c:v>
                </c:pt>
                <c:pt idx="44">
                  <c:v>2</c:v>
                </c:pt>
                <c:pt idx="45">
                  <c:v>1</c:v>
                </c:pt>
              </c:numCache>
            </c:numRef>
          </c:val>
          <c:smooth val="0"/>
          <c:extLst>
            <c:ext xmlns:c16="http://schemas.microsoft.com/office/drawing/2014/chart" uri="{C3380CC4-5D6E-409C-BE32-E72D297353CC}">
              <c16:uniqueId val="{00000001-413B-4C7C-AA99-24CE50705643}"/>
            </c:ext>
          </c:extLst>
        </c:ser>
        <c:dLbls>
          <c:showLegendKey val="0"/>
          <c:showVal val="0"/>
          <c:showCatName val="0"/>
          <c:showSerName val="0"/>
          <c:showPercent val="0"/>
          <c:showBubbleSize val="0"/>
        </c:dLbls>
        <c:smooth val="0"/>
        <c:axId val="1008124432"/>
        <c:axId val="1008122992"/>
      </c:lineChart>
      <c:dateAx>
        <c:axId val="1008124432"/>
        <c:scaling>
          <c:orientation val="minMax"/>
        </c:scaling>
        <c:delete val="0"/>
        <c:axPos val="b"/>
        <c:numFmt formatCode="m/d;@" sourceLinked="1"/>
        <c:majorTickMark val="out"/>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2800" b="1" i="0" u="none" strike="noStrike" kern="1200" baseline="0">
                <a:solidFill>
                  <a:schemeClr val="tx1"/>
                </a:solidFill>
                <a:latin typeface="Arial" panose="020B0604020202020204" pitchFamily="34" charset="0"/>
                <a:ea typeface="+mn-ea"/>
                <a:cs typeface="Calibri" panose="020F0502020204030204" pitchFamily="34" charset="0"/>
              </a:defRPr>
            </a:pPr>
            <a:endParaRPr lang="en-US"/>
          </a:p>
        </c:txPr>
        <c:crossAx val="1008122992"/>
        <c:crosses val="autoZero"/>
        <c:auto val="1"/>
        <c:lblOffset val="100"/>
        <c:baseTimeUnit val="days"/>
        <c:majorUnit val="2"/>
        <c:majorTimeUnit val="days"/>
      </c:dateAx>
      <c:valAx>
        <c:axId val="1008122992"/>
        <c:scaling>
          <c:orientation val="minMax"/>
        </c:scaling>
        <c:delete val="0"/>
        <c:axPos val="l"/>
        <c:title>
          <c:tx>
            <c:rich>
              <a:bodyPr rot="-5400000" spcFirstLastPara="1" vertOverflow="ellipsis" vert="horz" wrap="square" anchor="ctr" anchorCtr="1"/>
              <a:lstStyle/>
              <a:p>
                <a:pPr>
                  <a:defRPr sz="3600" b="1" i="0" u="none" strike="noStrike" kern="1200" baseline="0">
                    <a:solidFill>
                      <a:schemeClr val="tx1"/>
                    </a:solidFill>
                    <a:latin typeface="Calibri" panose="020F0502020204030204" pitchFamily="34" charset="0"/>
                    <a:ea typeface="+mn-ea"/>
                    <a:cs typeface="Calibri" panose="020F0502020204030204" pitchFamily="34" charset="0"/>
                  </a:defRPr>
                </a:pPr>
                <a:r>
                  <a:rPr lang="en-US" sz="3600" b="1" dirty="0">
                    <a:solidFill>
                      <a:schemeClr val="tx1"/>
                    </a:solidFill>
                    <a:latin typeface="Calibri" panose="020F0502020204030204" pitchFamily="34" charset="0"/>
                    <a:cs typeface="Calibri" panose="020F0502020204030204" pitchFamily="34" charset="0"/>
                  </a:rPr>
                  <a:t>ED Visits</a:t>
                </a:r>
              </a:p>
            </c:rich>
          </c:tx>
          <c:layout>
            <c:manualLayout>
              <c:xMode val="edge"/>
              <c:yMode val="edge"/>
              <c:x val="3.7114595320371898E-3"/>
              <c:y val="0.3650568132259624"/>
            </c:manualLayout>
          </c:layout>
          <c:overlay val="0"/>
          <c:spPr>
            <a:noFill/>
            <a:ln>
              <a:noFill/>
            </a:ln>
            <a:effectLst/>
          </c:spPr>
          <c:txPr>
            <a:bodyPr rot="-5400000" spcFirstLastPara="1" vertOverflow="ellipsis" vert="horz" wrap="square" anchor="ctr" anchorCtr="1"/>
            <a:lstStyle/>
            <a:p>
              <a:pPr>
                <a:defRPr sz="36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008124432"/>
        <c:crosses val="autoZero"/>
        <c:crossBetween val="between"/>
      </c:valAx>
      <c:spPr>
        <a:noFill/>
        <a:ln>
          <a:noFill/>
        </a:ln>
        <a:effectLst/>
      </c:spPr>
    </c:plotArea>
    <c:legend>
      <c:legendPos val="t"/>
      <c:legendEntry>
        <c:idx val="0"/>
        <c:txPr>
          <a:bodyPr rot="0" spcFirstLastPara="1" vertOverflow="ellipsis" vert="horz" wrap="square" anchor="ctr" anchorCtr="1"/>
          <a:lstStyle/>
          <a:p>
            <a:pPr>
              <a:defRPr sz="3600" b="0" i="0" u="none" strike="noStrike" kern="1200" baseline="0">
                <a:solidFill>
                  <a:schemeClr val="tx1">
                    <a:lumMod val="65000"/>
                    <a:lumOff val="35000"/>
                  </a:schemeClr>
                </a:solidFill>
                <a:latin typeface="Arial" panose="020B0604020202020204" pitchFamily="34" charset="0"/>
                <a:ea typeface="+mn-ea"/>
                <a:cs typeface="Calibri" panose="020F0502020204030204" pitchFamily="34" charset="0"/>
              </a:defRPr>
            </a:pPr>
            <a:endParaRPr lang="en-US"/>
          </a:p>
        </c:txPr>
      </c:legendEntry>
      <c:legendEntry>
        <c:idx val="1"/>
        <c:txPr>
          <a:bodyPr rot="0" spcFirstLastPara="1" vertOverflow="ellipsis" vert="horz" wrap="square" anchor="ctr" anchorCtr="1"/>
          <a:lstStyle/>
          <a:p>
            <a:pPr>
              <a:defRPr sz="3600" b="0" i="0" u="none" strike="noStrike" kern="1200" baseline="0">
                <a:solidFill>
                  <a:schemeClr val="tx1">
                    <a:lumMod val="65000"/>
                    <a:lumOff val="35000"/>
                  </a:schemeClr>
                </a:solidFill>
                <a:latin typeface="Arial" panose="020B0604020202020204" pitchFamily="34" charset="0"/>
                <a:ea typeface="+mn-ea"/>
                <a:cs typeface="Calibri" panose="020F0502020204030204" pitchFamily="34" charset="0"/>
              </a:defRPr>
            </a:pPr>
            <a:endParaRPr lang="en-US"/>
          </a:p>
        </c:txPr>
      </c:legendEntry>
      <c:layout>
        <c:manualLayout>
          <c:xMode val="edge"/>
          <c:yMode val="edge"/>
          <c:x val="0.38734808751555816"/>
          <c:y val="1.9732047611286847E-2"/>
          <c:w val="0.29090181007726007"/>
          <c:h val="0.21714188089681594"/>
        </c:manualLayout>
      </c:layout>
      <c:overlay val="1"/>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b="0"/>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1" i="0" u="none" strike="noStrike" kern="1200" spc="0" baseline="0">
                <a:solidFill>
                  <a:schemeClr val="accent1"/>
                </a:solidFill>
                <a:latin typeface="Calibri" panose="020F0502020204030204" pitchFamily="34" charset="0"/>
                <a:ea typeface="+mn-ea"/>
                <a:cs typeface="Calibri" panose="020F0502020204030204" pitchFamily="34" charset="0"/>
              </a:defRPr>
            </a:pPr>
            <a:r>
              <a:rPr lang="en-US" sz="3600" b="1" dirty="0">
                <a:solidFill>
                  <a:schemeClr val="accent1"/>
                </a:solidFill>
                <a:latin typeface="Arial" panose="020B0604020202020204" pitchFamily="34" charset="0"/>
                <a:cs typeface="Arial" panose="020B0604020202020204" pitchFamily="34" charset="0"/>
              </a:rPr>
              <a:t>Age</a:t>
            </a:r>
            <a:r>
              <a:rPr lang="en-US" sz="3600" b="1" baseline="0" dirty="0">
                <a:solidFill>
                  <a:schemeClr val="accent1"/>
                </a:solidFill>
                <a:latin typeface="Arial" panose="020B0604020202020204" pitchFamily="34" charset="0"/>
                <a:cs typeface="Arial" panose="020B0604020202020204" pitchFamily="34" charset="0"/>
              </a:rPr>
              <a:t> Distribution (%)</a:t>
            </a:r>
          </a:p>
        </c:rich>
      </c:tx>
      <c:overlay val="0"/>
      <c:spPr>
        <a:noFill/>
        <a:ln>
          <a:noFill/>
        </a:ln>
        <a:effectLst/>
      </c:spPr>
      <c:txPr>
        <a:bodyPr rot="0" spcFirstLastPara="1" vertOverflow="ellipsis" vert="horz" wrap="square" anchor="ctr" anchorCtr="1"/>
        <a:lstStyle/>
        <a:p>
          <a:pPr>
            <a:defRPr sz="3600" b="1" i="0" u="none" strike="noStrike" kern="1200" spc="0" baseline="0">
              <a:solidFill>
                <a:schemeClr val="accent1"/>
              </a:solidFill>
              <a:latin typeface="Calibri" panose="020F0502020204030204" pitchFamily="34" charset="0"/>
              <a:ea typeface="+mn-ea"/>
              <a:cs typeface="Calibri" panose="020F0502020204030204" pitchFamily="34" charset="0"/>
            </a:defRPr>
          </a:pPr>
          <a:endParaRPr lang="en-US"/>
        </a:p>
      </c:txPr>
    </c:title>
    <c:autoTitleDeleted val="0"/>
    <c:plotArea>
      <c:layout/>
      <c:barChart>
        <c:barDir val="col"/>
        <c:grouping val="clustered"/>
        <c:varyColors val="0"/>
        <c:ser>
          <c:idx val="0"/>
          <c:order val="0"/>
          <c:spPr>
            <a:solidFill>
              <a:srgbClr val="65A6B3"/>
            </a:solidFill>
            <a:ln>
              <a:solidFill>
                <a:srgbClr val="7FBFBD"/>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3600" b="1" i="0" u="none" strike="noStrike" kern="1200" baseline="0">
                    <a:solidFill>
                      <a:schemeClr val="tx1"/>
                    </a:solidFill>
                    <a:latin typeface="Arial" panose="020B060402020202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Demographics!$A$56:$A$61</c:f>
              <c:strCache>
                <c:ptCount val="6"/>
                <c:pt idx="0">
                  <c:v>0-17</c:v>
                </c:pt>
                <c:pt idx="1">
                  <c:v>18-34</c:v>
                </c:pt>
                <c:pt idx="2">
                  <c:v>35-44</c:v>
                </c:pt>
                <c:pt idx="3">
                  <c:v>45-54</c:v>
                </c:pt>
                <c:pt idx="4">
                  <c:v>55-64</c:v>
                </c:pt>
                <c:pt idx="5">
                  <c:v>65+</c:v>
                </c:pt>
              </c:strCache>
            </c:strRef>
          </c:cat>
          <c:val>
            <c:numRef>
              <c:f>Demographics!$C$56:$C$61</c:f>
              <c:numCache>
                <c:formatCode>0.0</c:formatCode>
                <c:ptCount val="6"/>
                <c:pt idx="0">
                  <c:v>3.0303030303030303</c:v>
                </c:pt>
                <c:pt idx="1">
                  <c:v>26.515151515151516</c:v>
                </c:pt>
                <c:pt idx="2">
                  <c:v>15.909090909090908</c:v>
                </c:pt>
                <c:pt idx="3">
                  <c:v>18.939393939393938</c:v>
                </c:pt>
                <c:pt idx="4">
                  <c:v>20.454545454545453</c:v>
                </c:pt>
                <c:pt idx="5">
                  <c:v>15.151515151515152</c:v>
                </c:pt>
              </c:numCache>
            </c:numRef>
          </c:val>
          <c:extLst>
            <c:ext xmlns:c16="http://schemas.microsoft.com/office/drawing/2014/chart" uri="{C3380CC4-5D6E-409C-BE32-E72D297353CC}">
              <c16:uniqueId val="{00000000-F420-46BA-955D-2AE5E314215C}"/>
            </c:ext>
          </c:extLst>
        </c:ser>
        <c:dLbls>
          <c:dLblPos val="outEnd"/>
          <c:showLegendKey val="0"/>
          <c:showVal val="1"/>
          <c:showCatName val="0"/>
          <c:showSerName val="0"/>
          <c:showPercent val="0"/>
          <c:showBubbleSize val="0"/>
        </c:dLbls>
        <c:gapWidth val="219"/>
        <c:overlap val="-27"/>
        <c:axId val="800923456"/>
        <c:axId val="800922016"/>
      </c:barChart>
      <c:catAx>
        <c:axId val="800923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3600" b="1" i="0" u="none" strike="noStrike" kern="1200" baseline="0">
                <a:solidFill>
                  <a:schemeClr val="tx1"/>
                </a:solidFill>
                <a:latin typeface="Arial" panose="020B0604020202020204" pitchFamily="34" charset="0"/>
                <a:ea typeface="+mn-ea"/>
                <a:cs typeface="Calibri" panose="020F0502020204030204" pitchFamily="34" charset="0"/>
              </a:defRPr>
            </a:pPr>
            <a:endParaRPr lang="en-US"/>
          </a:p>
        </c:txPr>
        <c:crossAx val="800922016"/>
        <c:crosses val="autoZero"/>
        <c:auto val="1"/>
        <c:lblAlgn val="ctr"/>
        <c:lblOffset val="100"/>
        <c:noMultiLvlLbl val="0"/>
      </c:catAx>
      <c:valAx>
        <c:axId val="800922016"/>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3600" b="0" i="0" u="none" strike="noStrike" kern="1200" baseline="0">
                <a:solidFill>
                  <a:schemeClr val="tx1">
                    <a:lumMod val="65000"/>
                    <a:lumOff val="35000"/>
                  </a:schemeClr>
                </a:solidFill>
                <a:latin typeface="Arial" panose="020B0604020202020204" pitchFamily="34" charset="0"/>
                <a:ea typeface="+mn-ea"/>
                <a:cs typeface="Calibri" panose="020F0502020204030204" pitchFamily="34" charset="0"/>
              </a:defRPr>
            </a:pPr>
            <a:endParaRPr lang="en-US"/>
          </a:p>
        </c:txPr>
        <c:crossAx val="8009234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1" i="0" u="none" strike="noStrike" kern="1200" spc="0" baseline="0">
                <a:solidFill>
                  <a:schemeClr val="accent1"/>
                </a:solidFill>
                <a:latin typeface="Calibri" panose="020F0502020204030204" pitchFamily="34" charset="0"/>
                <a:ea typeface="+mn-ea"/>
                <a:cs typeface="Calibri" panose="020F0502020204030204" pitchFamily="34" charset="0"/>
              </a:defRPr>
            </a:pPr>
            <a:r>
              <a:rPr lang="en-US" sz="3600" b="1" dirty="0">
                <a:solidFill>
                  <a:schemeClr val="accent1"/>
                </a:solidFill>
                <a:latin typeface="Arial" panose="020B0604020202020204" pitchFamily="34" charset="0"/>
                <a:cs typeface="Arial" panose="020B0604020202020204" pitchFamily="34" charset="0"/>
              </a:rPr>
              <a:t>Insurance</a:t>
            </a:r>
            <a:r>
              <a:rPr lang="en-US" sz="3600" b="1" baseline="0" dirty="0">
                <a:solidFill>
                  <a:schemeClr val="accent1"/>
                </a:solidFill>
                <a:latin typeface="Arial" panose="020B0604020202020204" pitchFamily="34" charset="0"/>
                <a:cs typeface="Arial" panose="020B0604020202020204" pitchFamily="34" charset="0"/>
              </a:rPr>
              <a:t> Breakdown (%)</a:t>
            </a:r>
          </a:p>
        </c:rich>
      </c:tx>
      <c:layout>
        <c:manualLayout>
          <c:xMode val="edge"/>
          <c:yMode val="edge"/>
          <c:x val="0.44675941416284581"/>
          <c:y val="2.4576695814340108E-2"/>
        </c:manualLayout>
      </c:layout>
      <c:overlay val="0"/>
      <c:spPr>
        <a:noFill/>
        <a:ln>
          <a:noFill/>
        </a:ln>
        <a:effectLst/>
      </c:spPr>
      <c:txPr>
        <a:bodyPr rot="0" spcFirstLastPara="1" vertOverflow="ellipsis" vert="horz" wrap="square" anchor="ctr" anchorCtr="1"/>
        <a:lstStyle/>
        <a:p>
          <a:pPr>
            <a:defRPr sz="3600" b="1" i="0" u="none" strike="noStrike" kern="1200" spc="0" baseline="0">
              <a:solidFill>
                <a:schemeClr val="accent1"/>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0.23704076620865366"/>
          <c:y val="0.17052984036407368"/>
          <c:w val="0.71263334614141394"/>
          <c:h val="0.71559830056705598"/>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3600" b="1" i="0" u="none" strike="noStrike" kern="1200" baseline="0">
                    <a:solidFill>
                      <a:schemeClr val="tx1"/>
                    </a:solidFill>
                    <a:latin typeface="Arial" panose="020B060402020202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Demographics!$A$73:$A$77</c:f>
              <c:strCache>
                <c:ptCount val="5"/>
                <c:pt idx="0">
                  <c:v>Private insurance</c:v>
                </c:pt>
                <c:pt idx="1">
                  <c:v>Self-pay/Uninsured</c:v>
                </c:pt>
                <c:pt idx="2">
                  <c:v>Other/Unknown</c:v>
                </c:pt>
                <c:pt idx="3">
                  <c:v>Medicare</c:v>
                </c:pt>
                <c:pt idx="4">
                  <c:v>Medicaid</c:v>
                </c:pt>
              </c:strCache>
            </c:strRef>
          </c:cat>
          <c:val>
            <c:numRef>
              <c:f>Demographics!$C$73:$C$77</c:f>
              <c:numCache>
                <c:formatCode>0.0</c:formatCode>
                <c:ptCount val="5"/>
                <c:pt idx="0">
                  <c:v>26.515151515151516</c:v>
                </c:pt>
                <c:pt idx="1">
                  <c:v>25</c:v>
                </c:pt>
                <c:pt idx="2">
                  <c:v>20.454545454545453</c:v>
                </c:pt>
                <c:pt idx="3">
                  <c:v>17.424242424242426</c:v>
                </c:pt>
                <c:pt idx="4">
                  <c:v>10.606060606060606</c:v>
                </c:pt>
              </c:numCache>
            </c:numRef>
          </c:val>
          <c:extLst>
            <c:ext xmlns:c16="http://schemas.microsoft.com/office/drawing/2014/chart" uri="{C3380CC4-5D6E-409C-BE32-E72D297353CC}">
              <c16:uniqueId val="{00000000-5C38-4E25-84D1-9CF2B8EB2700}"/>
            </c:ext>
          </c:extLst>
        </c:ser>
        <c:dLbls>
          <c:dLblPos val="outEnd"/>
          <c:showLegendKey val="0"/>
          <c:showVal val="1"/>
          <c:showCatName val="0"/>
          <c:showSerName val="0"/>
          <c:showPercent val="0"/>
          <c:showBubbleSize val="0"/>
        </c:dLbls>
        <c:gapWidth val="182"/>
        <c:axId val="799567928"/>
        <c:axId val="799569368"/>
      </c:barChart>
      <c:catAx>
        <c:axId val="799567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500" b="1" i="0" u="none" strike="noStrike" kern="1200" baseline="0">
                <a:solidFill>
                  <a:schemeClr val="tx1"/>
                </a:solidFill>
                <a:latin typeface="Arial" panose="020B0604020202020204" pitchFamily="34" charset="0"/>
                <a:ea typeface="+mn-ea"/>
                <a:cs typeface="Calibri" panose="020F0502020204030204" pitchFamily="34" charset="0"/>
              </a:defRPr>
            </a:pPr>
            <a:endParaRPr lang="en-US"/>
          </a:p>
        </c:txPr>
        <c:crossAx val="799569368"/>
        <c:crosses val="autoZero"/>
        <c:auto val="1"/>
        <c:lblAlgn val="ctr"/>
        <c:lblOffset val="100"/>
        <c:noMultiLvlLbl val="0"/>
      </c:catAx>
      <c:valAx>
        <c:axId val="799569368"/>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3600" b="0" i="0" u="none" strike="noStrike" kern="1200" baseline="0">
                <a:solidFill>
                  <a:schemeClr val="tx1">
                    <a:lumMod val="65000"/>
                    <a:lumOff val="35000"/>
                  </a:schemeClr>
                </a:solidFill>
                <a:latin typeface="Arial" panose="020B0604020202020204" pitchFamily="34" charset="0"/>
                <a:ea typeface="+mn-ea"/>
                <a:cs typeface="Calibri" panose="020F0502020204030204" pitchFamily="34" charset="0"/>
              </a:defRPr>
            </a:pPr>
            <a:endParaRPr lang="en-US"/>
          </a:p>
        </c:txPr>
        <c:crossAx val="7995679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solidFill>
                <a:latin typeface="Arial" panose="020B0604020202020204" pitchFamily="34" charset="0"/>
                <a:ea typeface="+mn-ea"/>
                <a:cs typeface="Arial" panose="020B0604020202020204" pitchFamily="34" charset="0"/>
              </a:defRPr>
            </a:pPr>
            <a:r>
              <a:rPr lang="en-US" sz="2000" dirty="0">
                <a:solidFill>
                  <a:schemeClr val="tx1"/>
                </a:solidFill>
                <a:latin typeface="Arial" panose="020B0604020202020204" pitchFamily="34" charset="0"/>
                <a:cs typeface="Arial" panose="020B0604020202020204" pitchFamily="34" charset="0"/>
              </a:rPr>
              <a:t>Sex Distribution (%)</a:t>
            </a:r>
          </a:p>
        </c:rich>
      </c:tx>
      <c:layout>
        <c:manualLayout>
          <c:xMode val="edge"/>
          <c:yMode val="edge"/>
          <c:x val="0.41597226267595672"/>
          <c:y val="0"/>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37466413656311981"/>
          <c:y val="0.16206447010044212"/>
          <c:w val="0.38018024319033822"/>
          <c:h val="0.6347905179147918"/>
        </c:manualLayout>
      </c:layout>
      <c:pieChart>
        <c:varyColors val="1"/>
        <c:ser>
          <c:idx val="0"/>
          <c:order val="0"/>
          <c:spPr>
            <a:solidFill>
              <a:srgbClr val="7FBFBD"/>
            </a:solidFill>
            <a:ln>
              <a:noFill/>
            </a:ln>
          </c:spPr>
          <c:dPt>
            <c:idx val="0"/>
            <c:bubble3D val="0"/>
            <c:spPr>
              <a:solidFill>
                <a:srgbClr val="7FBFBD"/>
              </a:solidFill>
              <a:ln w="19050">
                <a:noFill/>
              </a:ln>
              <a:effectLst/>
            </c:spPr>
            <c:extLst>
              <c:ext xmlns:c16="http://schemas.microsoft.com/office/drawing/2014/chart" uri="{C3380CC4-5D6E-409C-BE32-E72D297353CC}">
                <c16:uniqueId val="{00000001-89CA-49BF-B3D7-48A3123F63C3}"/>
              </c:ext>
            </c:extLst>
          </c:dPt>
          <c:dPt>
            <c:idx val="1"/>
            <c:bubble3D val="0"/>
            <c:spPr>
              <a:solidFill>
                <a:schemeClr val="accent1"/>
              </a:solidFill>
              <a:ln w="19050">
                <a:solidFill>
                  <a:schemeClr val="accent1"/>
                </a:solidFill>
              </a:ln>
              <a:effectLst/>
            </c:spPr>
            <c:extLst>
              <c:ext xmlns:c16="http://schemas.microsoft.com/office/drawing/2014/chart" uri="{C3380CC4-5D6E-409C-BE32-E72D297353CC}">
                <c16:uniqueId val="{00000003-89CA-49BF-B3D7-48A3123F63C3}"/>
              </c:ext>
            </c:extLst>
          </c:dPt>
          <c:dLbls>
            <c:dLbl>
              <c:idx val="0"/>
              <c:tx>
                <c:rich>
                  <a:bodyPr/>
                  <a:lstStyle/>
                  <a:p>
                    <a:fld id="{914A6289-3C5A-4FF4-A740-06C64B1C527A}" type="VALUE">
                      <a:rPr lang="en-US">
                        <a:solidFill>
                          <a:schemeClr val="tx1"/>
                        </a:solidFill>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9CA-49BF-B3D7-48A3123F63C3}"/>
                </c:ext>
              </c:extLst>
            </c:dLbl>
            <c:dLbl>
              <c:idx val="1"/>
              <c:layout>
                <c:manualLayout>
                  <c:x val="-6.4077963275298656E-17"/>
                  <c:y val="3.7389042024610332E-2"/>
                </c:manualLayout>
              </c:layout>
              <c:tx>
                <c:rich>
                  <a:bodyPr/>
                  <a:lstStyle/>
                  <a:p>
                    <a:fld id="{56E577F0-8963-4CD0-BE58-7E0161E244BA}" type="VALUE">
                      <a:rPr lang="en-US">
                        <a:solidFill>
                          <a:schemeClr val="tx1"/>
                        </a:solidFill>
                      </a:rPr>
                      <a:pPr/>
                      <a:t>[VALUE]</a:t>
                    </a:fld>
                    <a:endParaRPr lang="en-US"/>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9CA-49BF-B3D7-48A3123F63C3}"/>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Demographics!$A$3:$A$4</c:f>
              <c:strCache>
                <c:ptCount val="2"/>
                <c:pt idx="0">
                  <c:v>Male</c:v>
                </c:pt>
                <c:pt idx="1">
                  <c:v>Female</c:v>
                </c:pt>
              </c:strCache>
            </c:strRef>
          </c:cat>
          <c:val>
            <c:numRef>
              <c:f>Demographics!$C$3:$C$4</c:f>
              <c:numCache>
                <c:formatCode>0.0</c:formatCode>
                <c:ptCount val="2"/>
                <c:pt idx="0">
                  <c:v>84.848484848484844</c:v>
                </c:pt>
                <c:pt idx="1">
                  <c:v>15.151515151515152</c:v>
                </c:pt>
              </c:numCache>
            </c:numRef>
          </c:val>
          <c:extLst>
            <c:ext xmlns:c16="http://schemas.microsoft.com/office/drawing/2014/chart" uri="{C3380CC4-5D6E-409C-BE32-E72D297353CC}">
              <c16:uniqueId val="{00000004-89CA-49BF-B3D7-48A3123F63C3}"/>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43049042806935378"/>
          <c:y val="0.90712379419681777"/>
          <c:w val="0.27826981751707691"/>
          <c:h val="8.903331897733056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solidFill>
                <a:latin typeface="Arial" panose="020B0604020202020204" pitchFamily="34" charset="0"/>
                <a:ea typeface="+mn-ea"/>
                <a:cs typeface="Arial" panose="020B0604020202020204" pitchFamily="34" charset="0"/>
              </a:defRPr>
            </a:pPr>
            <a:r>
              <a:rPr lang="en-US" sz="2000" b="0" dirty="0">
                <a:solidFill>
                  <a:schemeClr val="tx1"/>
                </a:solidFill>
                <a:latin typeface="Arial" panose="020B0604020202020204" pitchFamily="34" charset="0"/>
                <a:cs typeface="Arial" panose="020B0604020202020204" pitchFamily="34" charset="0"/>
              </a:rPr>
              <a:t>Ethnicity</a:t>
            </a:r>
            <a:r>
              <a:rPr lang="en-US" sz="2000" b="0" baseline="0" dirty="0">
                <a:solidFill>
                  <a:schemeClr val="tx1"/>
                </a:solidFill>
                <a:latin typeface="Arial" panose="020B0604020202020204" pitchFamily="34" charset="0"/>
                <a:cs typeface="Arial" panose="020B0604020202020204" pitchFamily="34" charset="0"/>
              </a:rPr>
              <a:t> Distribution (%)</a:t>
            </a:r>
          </a:p>
        </c:rich>
      </c:tx>
      <c:layout>
        <c:manualLayout>
          <c:xMode val="edge"/>
          <c:yMode val="edge"/>
          <c:x val="0.32203165842731973"/>
          <c:y val="3.7454282885310171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pieChart>
        <c:varyColors val="1"/>
        <c:ser>
          <c:idx val="0"/>
          <c:order val="0"/>
          <c:spPr>
            <a:solidFill>
              <a:srgbClr val="7FBFBD"/>
            </a:solidFill>
          </c:spPr>
          <c:dPt>
            <c:idx val="0"/>
            <c:bubble3D val="0"/>
            <c:spPr>
              <a:solidFill>
                <a:srgbClr val="7FBFBD"/>
              </a:solidFill>
              <a:ln>
                <a:noFill/>
              </a:ln>
              <a:effectLst/>
            </c:spPr>
            <c:extLst>
              <c:ext xmlns:c16="http://schemas.microsoft.com/office/drawing/2014/chart" uri="{C3380CC4-5D6E-409C-BE32-E72D297353CC}">
                <c16:uniqueId val="{00000001-6D1B-451D-806A-79C30E3F8A37}"/>
              </c:ext>
            </c:extLst>
          </c:dPt>
          <c:dPt>
            <c:idx val="1"/>
            <c:bubble3D val="0"/>
            <c:spPr>
              <a:solidFill>
                <a:schemeClr val="bg1">
                  <a:lumMod val="75000"/>
                </a:schemeClr>
              </a:solidFill>
              <a:ln>
                <a:noFill/>
              </a:ln>
              <a:effectLst/>
            </c:spPr>
            <c:extLst>
              <c:ext xmlns:c16="http://schemas.microsoft.com/office/drawing/2014/chart" uri="{C3380CC4-5D6E-409C-BE32-E72D297353CC}">
                <c16:uniqueId val="{00000003-6D1B-451D-806A-79C30E3F8A37}"/>
              </c:ext>
            </c:extLst>
          </c:dPt>
          <c:dPt>
            <c:idx val="2"/>
            <c:bubble3D val="0"/>
            <c:spPr>
              <a:solidFill>
                <a:schemeClr val="accent1"/>
              </a:solidFill>
              <a:ln>
                <a:noFill/>
              </a:ln>
              <a:effectLst/>
            </c:spPr>
            <c:extLst>
              <c:ext xmlns:c16="http://schemas.microsoft.com/office/drawing/2014/chart" uri="{C3380CC4-5D6E-409C-BE32-E72D297353CC}">
                <c16:uniqueId val="{00000005-6D1B-451D-806A-79C30E3F8A37}"/>
              </c:ext>
            </c:extLst>
          </c:dPt>
          <c:dLbls>
            <c:dLbl>
              <c:idx val="1"/>
              <c:tx>
                <c:rich>
                  <a:bodyPr/>
                  <a:lstStyle/>
                  <a:p>
                    <a:fld id="{D90786EF-607A-4EED-9332-D107A4E11984}" type="VALUE">
                      <a:rPr lang="en-US">
                        <a:solidFill>
                          <a:schemeClr val="tx1"/>
                        </a:solidFill>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D1B-451D-806A-79C30E3F8A37}"/>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Demographics!$A$22:$A$24</c:f>
              <c:strCache>
                <c:ptCount val="3"/>
                <c:pt idx="0">
                  <c:v>Non-Hispanic</c:v>
                </c:pt>
                <c:pt idx="1">
                  <c:v>Hispanic</c:v>
                </c:pt>
                <c:pt idx="2">
                  <c:v>Unknown/Missing</c:v>
                </c:pt>
              </c:strCache>
            </c:strRef>
          </c:cat>
          <c:val>
            <c:numRef>
              <c:f>Demographics!$C$22:$C$24</c:f>
              <c:numCache>
                <c:formatCode>0.0</c:formatCode>
                <c:ptCount val="3"/>
                <c:pt idx="0">
                  <c:v>87.121212121212125</c:v>
                </c:pt>
                <c:pt idx="1">
                  <c:v>9.8484848484848477</c:v>
                </c:pt>
                <c:pt idx="2">
                  <c:v>3.0303030303030303</c:v>
                </c:pt>
              </c:numCache>
            </c:numRef>
          </c:val>
          <c:extLst>
            <c:ext xmlns:c16="http://schemas.microsoft.com/office/drawing/2014/chart" uri="{C3380CC4-5D6E-409C-BE32-E72D297353CC}">
              <c16:uniqueId val="{00000006-6D1B-451D-806A-79C30E3F8A37}"/>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17412574741801054"/>
          <c:y val="0.85933433583514551"/>
          <c:w val="0.7812014891155481"/>
          <c:h val="0.1077548772009320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Demographics!$A$73:$A$77</c:f>
              <c:strCache>
                <c:ptCount val="5"/>
                <c:pt idx="0">
                  <c:v>Private insurance</c:v>
                </c:pt>
                <c:pt idx="1">
                  <c:v>Self-pay/Uninsured</c:v>
                </c:pt>
                <c:pt idx="2">
                  <c:v>Other/Unknown</c:v>
                </c:pt>
                <c:pt idx="3">
                  <c:v>Medicare</c:v>
                </c:pt>
                <c:pt idx="4">
                  <c:v>Medicaid</c:v>
                </c:pt>
              </c:strCache>
            </c:strRef>
          </c:cat>
          <c:val>
            <c:numRef>
              <c:f>Demographics!$C$73:$C$77</c:f>
              <c:numCache>
                <c:formatCode>0.0</c:formatCode>
                <c:ptCount val="5"/>
                <c:pt idx="0">
                  <c:v>26.515151515151516</c:v>
                </c:pt>
                <c:pt idx="1">
                  <c:v>25</c:v>
                </c:pt>
                <c:pt idx="2">
                  <c:v>20.454545454545453</c:v>
                </c:pt>
                <c:pt idx="3">
                  <c:v>17.424242424242426</c:v>
                </c:pt>
                <c:pt idx="4">
                  <c:v>10.606060606060606</c:v>
                </c:pt>
              </c:numCache>
            </c:numRef>
          </c:val>
          <c:extLst>
            <c:ext xmlns:c16="http://schemas.microsoft.com/office/drawing/2014/chart" uri="{C3380CC4-5D6E-409C-BE32-E72D297353CC}">
              <c16:uniqueId val="{00000000-C40E-47F4-8935-E02337586177}"/>
            </c:ext>
          </c:extLst>
        </c:ser>
        <c:dLbls>
          <c:dLblPos val="outEnd"/>
          <c:showLegendKey val="0"/>
          <c:showVal val="1"/>
          <c:showCatName val="0"/>
          <c:showSerName val="0"/>
          <c:showPercent val="0"/>
          <c:showBubbleSize val="0"/>
        </c:dLbls>
        <c:gapWidth val="182"/>
        <c:axId val="799567928"/>
        <c:axId val="799569368"/>
      </c:barChart>
      <c:catAx>
        <c:axId val="7995679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99569368"/>
        <c:crosses val="autoZero"/>
        <c:auto val="1"/>
        <c:lblAlgn val="ctr"/>
        <c:lblOffset val="100"/>
        <c:noMultiLvlLbl val="0"/>
      </c:catAx>
      <c:valAx>
        <c:axId val="799569368"/>
        <c:scaling>
          <c:orientation val="minMax"/>
        </c:scaling>
        <c:delete val="0"/>
        <c:axPos val="b"/>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995679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557868182858221E-2"/>
          <c:y val="8.8126893268510961E-2"/>
          <c:w val="0.88884403445857452"/>
          <c:h val="0.68940336729993168"/>
        </c:manualLayout>
      </c:layout>
      <c:barChart>
        <c:barDir val="col"/>
        <c:grouping val="clustered"/>
        <c:varyColors val="0"/>
        <c:ser>
          <c:idx val="0"/>
          <c:order val="0"/>
          <c:spPr>
            <a:solidFill>
              <a:srgbClr val="7FBFBD"/>
            </a:solidFill>
            <a:ln>
              <a:solidFill>
                <a:srgbClr val="7FBFBD"/>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Demographics!$A$56:$A$61</c:f>
              <c:strCache>
                <c:ptCount val="6"/>
                <c:pt idx="0">
                  <c:v>0-17</c:v>
                </c:pt>
                <c:pt idx="1">
                  <c:v>18-34</c:v>
                </c:pt>
                <c:pt idx="2">
                  <c:v>35-44</c:v>
                </c:pt>
                <c:pt idx="3">
                  <c:v>45-54</c:v>
                </c:pt>
                <c:pt idx="4">
                  <c:v>55-64</c:v>
                </c:pt>
                <c:pt idx="5">
                  <c:v>65+</c:v>
                </c:pt>
              </c:strCache>
            </c:strRef>
          </c:cat>
          <c:val>
            <c:numRef>
              <c:f>Demographics!$C$56:$C$61</c:f>
              <c:numCache>
                <c:formatCode>0.0</c:formatCode>
                <c:ptCount val="6"/>
                <c:pt idx="0">
                  <c:v>3.0303030303030303</c:v>
                </c:pt>
                <c:pt idx="1">
                  <c:v>26.515151515151516</c:v>
                </c:pt>
                <c:pt idx="2">
                  <c:v>15.909090909090908</c:v>
                </c:pt>
                <c:pt idx="3">
                  <c:v>18.939393939393938</c:v>
                </c:pt>
                <c:pt idx="4">
                  <c:v>20.454545454545453</c:v>
                </c:pt>
                <c:pt idx="5">
                  <c:v>15.151515151515152</c:v>
                </c:pt>
              </c:numCache>
            </c:numRef>
          </c:val>
          <c:extLst>
            <c:ext xmlns:c16="http://schemas.microsoft.com/office/drawing/2014/chart" uri="{C3380CC4-5D6E-409C-BE32-E72D297353CC}">
              <c16:uniqueId val="{00000000-6CED-46C4-87A4-6B6CAED9CBB0}"/>
            </c:ext>
          </c:extLst>
        </c:ser>
        <c:dLbls>
          <c:dLblPos val="outEnd"/>
          <c:showLegendKey val="0"/>
          <c:showVal val="1"/>
          <c:showCatName val="0"/>
          <c:showSerName val="0"/>
          <c:showPercent val="0"/>
          <c:showBubbleSize val="0"/>
        </c:dLbls>
        <c:gapWidth val="219"/>
        <c:overlap val="-27"/>
        <c:axId val="800923456"/>
        <c:axId val="800922016"/>
      </c:barChart>
      <c:catAx>
        <c:axId val="800923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00922016"/>
        <c:crosses val="autoZero"/>
        <c:auto val="1"/>
        <c:lblAlgn val="ctr"/>
        <c:lblOffset val="100"/>
        <c:noMultiLvlLbl val="0"/>
      </c:catAx>
      <c:valAx>
        <c:axId val="800922016"/>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009234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accent1"/>
                </a:solidFill>
                <a:latin typeface="Arial" panose="020B0604020202020204" pitchFamily="34" charset="0"/>
                <a:ea typeface="+mn-ea"/>
                <a:cs typeface="Arial" panose="020B0604020202020204" pitchFamily="34" charset="0"/>
              </a:defRPr>
            </a:pPr>
            <a:r>
              <a:rPr lang="en-US" sz="2000" b="0" dirty="0">
                <a:solidFill>
                  <a:schemeClr val="tx1"/>
                </a:solidFill>
                <a:latin typeface="Arial" panose="020B0604020202020204" pitchFamily="34" charset="0"/>
                <a:cs typeface="Arial" panose="020B0604020202020204" pitchFamily="34" charset="0"/>
              </a:rPr>
              <a:t>Race Distribution (%)</a:t>
            </a:r>
          </a:p>
        </c:rich>
      </c:tx>
      <c:layout>
        <c:manualLayout>
          <c:xMode val="edge"/>
          <c:yMode val="edge"/>
          <c:x val="0.44360348510910391"/>
          <c:y val="0.2140680557936702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accent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3453515455172432"/>
          <c:y val="0.14719829427928577"/>
          <c:w val="0.78404037711974361"/>
          <c:h val="0.7264863573113487"/>
        </c:manualLayout>
      </c:layout>
      <c:barChart>
        <c:barDir val="col"/>
        <c:grouping val="clustered"/>
        <c:varyColors val="0"/>
        <c:ser>
          <c:idx val="0"/>
          <c:order val="0"/>
          <c:spPr>
            <a:solidFill>
              <a:schemeClr val="accent1"/>
            </a:solidFill>
            <a:ln>
              <a:solidFill>
                <a:schemeClr val="tx2"/>
              </a:solidFill>
            </a:ln>
            <a:effectLst/>
          </c:spPr>
          <c:invertIfNegative val="0"/>
          <c:dLbls>
            <c:dLbl>
              <c:idx val="0"/>
              <c:tx>
                <c:rich>
                  <a:bodyPr/>
                  <a:lstStyle/>
                  <a:p>
                    <a:fld id="{F491F4D3-BD88-43E8-ACEB-A8AD04EB6F61}" type="VALUE">
                      <a:rPr lang="en-US">
                        <a:latin typeface="Arial" panose="020B0604020202020204" pitchFamily="34" charset="0"/>
                        <a:cs typeface="Arial" panose="020B0604020202020204" pitchFamily="34" charset="0"/>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AD8-4935-B730-8F4210B56596}"/>
                </c:ext>
              </c:extLst>
            </c:dLbl>
            <c:dLbl>
              <c:idx val="1"/>
              <c:tx>
                <c:rich>
                  <a:bodyPr/>
                  <a:lstStyle/>
                  <a:p>
                    <a:fld id="{9F746EE7-2EFD-460D-89CC-96CDA3A6E9B4}" type="VALUE">
                      <a:rPr lang="en-US">
                        <a:latin typeface="Arial" panose="020B0604020202020204" pitchFamily="34" charset="0"/>
                        <a:cs typeface="Arial" panose="020B0604020202020204" pitchFamily="34" charset="0"/>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AD8-4935-B730-8F4210B56596}"/>
                </c:ext>
              </c:extLst>
            </c:dLbl>
            <c:dLbl>
              <c:idx val="2"/>
              <c:tx>
                <c:rich>
                  <a:bodyPr/>
                  <a:lstStyle/>
                  <a:p>
                    <a:fld id="{B4466245-1751-457D-AF7D-97B5DB99417D}" type="VALUE">
                      <a:rPr lang="en-US">
                        <a:latin typeface="Arial" panose="020B0604020202020204" pitchFamily="34" charset="0"/>
                        <a:cs typeface="Arial" panose="020B0604020202020204" pitchFamily="34" charset="0"/>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AD8-4935-B730-8F4210B56596}"/>
                </c:ext>
              </c:extLst>
            </c:dLbl>
            <c:dLbl>
              <c:idx val="3"/>
              <c:tx>
                <c:rich>
                  <a:bodyPr/>
                  <a:lstStyle/>
                  <a:p>
                    <a:fld id="{15CA3E62-3BD7-4389-8FB0-F68F46CCF92D}" type="VALUE">
                      <a:rPr lang="en-US">
                        <a:latin typeface="Arial" panose="020B0604020202020204" pitchFamily="34" charset="0"/>
                        <a:cs typeface="Arial" panose="020B0604020202020204" pitchFamily="34" charset="0"/>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AD8-4935-B730-8F4210B56596}"/>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Demographics!$A$39:$A$42</c:f>
              <c:strCache>
                <c:ptCount val="4"/>
                <c:pt idx="0">
                  <c:v>White</c:v>
                </c:pt>
                <c:pt idx="1">
                  <c:v>Other</c:v>
                </c:pt>
                <c:pt idx="2">
                  <c:v>AI/AN</c:v>
                </c:pt>
                <c:pt idx="3">
                  <c:v>Unknown/Missing</c:v>
                </c:pt>
              </c:strCache>
            </c:strRef>
          </c:cat>
          <c:val>
            <c:numRef>
              <c:f>Demographics!$C$39:$C$42</c:f>
              <c:numCache>
                <c:formatCode>0.0</c:formatCode>
                <c:ptCount val="4"/>
                <c:pt idx="0">
                  <c:v>88.63636363636364</c:v>
                </c:pt>
                <c:pt idx="1">
                  <c:v>6.0606060606060606</c:v>
                </c:pt>
                <c:pt idx="2">
                  <c:v>2.2727272727272725</c:v>
                </c:pt>
                <c:pt idx="3">
                  <c:v>2.2727272727272725</c:v>
                </c:pt>
              </c:numCache>
            </c:numRef>
          </c:val>
          <c:extLst>
            <c:ext xmlns:c16="http://schemas.microsoft.com/office/drawing/2014/chart" uri="{C3380CC4-5D6E-409C-BE32-E72D297353CC}">
              <c16:uniqueId val="{00000004-DAD8-4935-B730-8F4210B56596}"/>
            </c:ext>
          </c:extLst>
        </c:ser>
        <c:dLbls>
          <c:dLblPos val="outEnd"/>
          <c:showLegendKey val="0"/>
          <c:showVal val="1"/>
          <c:showCatName val="0"/>
          <c:showSerName val="0"/>
          <c:showPercent val="0"/>
          <c:showBubbleSize val="0"/>
        </c:dLbls>
        <c:gapWidth val="182"/>
        <c:axId val="795944120"/>
        <c:axId val="795944840"/>
      </c:barChart>
      <c:catAx>
        <c:axId val="795944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Calibri" panose="020F0502020204030204" pitchFamily="34" charset="0"/>
              </a:defRPr>
            </a:pPr>
            <a:endParaRPr lang="en-US"/>
          </a:p>
        </c:txPr>
        <c:crossAx val="795944840"/>
        <c:crosses val="autoZero"/>
        <c:auto val="1"/>
        <c:lblAlgn val="ctr"/>
        <c:lblOffset val="100"/>
        <c:noMultiLvlLbl val="0"/>
      </c:catAx>
      <c:valAx>
        <c:axId val="795944840"/>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Calibri" panose="020F0502020204030204" pitchFamily="34" charset="0"/>
              </a:defRPr>
            </a:pPr>
            <a:endParaRPr lang="en-US"/>
          </a:p>
        </c:txPr>
        <c:crossAx val="795944120"/>
        <c:crosses val="autoZero"/>
        <c:crossBetween val="between"/>
      </c:valAx>
      <c:spPr>
        <a:noFill/>
        <a:ln>
          <a:noFill/>
        </a:ln>
        <a:effectLst/>
      </c:spPr>
    </c:plotArea>
    <c:plotVisOnly val="1"/>
    <c:dispBlanksAs val="gap"/>
    <c:showDLblsOverMax val="0"/>
  </c:chart>
  <c:spPr>
    <a:noFill/>
    <a:ln>
      <a:noFill/>
    </a:ln>
    <a:effectLst/>
  </c:spPr>
  <c:txPr>
    <a:bodyPr/>
    <a:lstStyle/>
    <a:p>
      <a:pPr>
        <a:defRPr sz="8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1" i="0" u="none" strike="noStrike" kern="1200" spc="0" baseline="0">
                <a:solidFill>
                  <a:schemeClr val="accent1"/>
                </a:solidFill>
                <a:latin typeface="Calibri" panose="020F0502020204030204" pitchFamily="34" charset="0"/>
                <a:ea typeface="+mn-ea"/>
                <a:cs typeface="Calibri" panose="020F0502020204030204" pitchFamily="34" charset="0"/>
              </a:defRPr>
            </a:pPr>
            <a:r>
              <a:rPr lang="en-US" sz="3600" b="1" dirty="0">
                <a:solidFill>
                  <a:schemeClr val="accent1"/>
                </a:solidFill>
                <a:latin typeface="Arial" panose="020B0604020202020204" pitchFamily="34" charset="0"/>
                <a:cs typeface="Arial" panose="020B0604020202020204" pitchFamily="34" charset="0"/>
              </a:rPr>
              <a:t>Sex Distribution (%)</a:t>
            </a:r>
          </a:p>
        </c:rich>
      </c:tx>
      <c:layout>
        <c:manualLayout>
          <c:xMode val="edge"/>
          <c:yMode val="edge"/>
          <c:x val="0.35207499768494732"/>
          <c:y val="1.6211398442750734E-2"/>
        </c:manualLayout>
      </c:layout>
      <c:overlay val="0"/>
      <c:spPr>
        <a:noFill/>
        <a:ln>
          <a:noFill/>
        </a:ln>
        <a:effectLst/>
      </c:spPr>
      <c:txPr>
        <a:bodyPr rot="0" spcFirstLastPara="1" vertOverflow="ellipsis" vert="horz" wrap="square" anchor="ctr" anchorCtr="1"/>
        <a:lstStyle/>
        <a:p>
          <a:pPr>
            <a:defRPr sz="3600" b="1" i="0" u="none" strike="noStrike" kern="1200" spc="0" baseline="0">
              <a:solidFill>
                <a:schemeClr val="accent1"/>
              </a:solidFill>
              <a:latin typeface="Calibri" panose="020F0502020204030204" pitchFamily="34" charset="0"/>
              <a:ea typeface="+mn-ea"/>
              <a:cs typeface="Calibri" panose="020F0502020204030204" pitchFamily="34" charset="0"/>
            </a:defRPr>
          </a:pPr>
          <a:endParaRPr lang="en-US"/>
        </a:p>
      </c:txPr>
    </c:title>
    <c:autoTitleDeleted val="0"/>
    <c:plotArea>
      <c:layout/>
      <c:pieChart>
        <c:varyColors val="1"/>
        <c:ser>
          <c:idx val="0"/>
          <c:order val="0"/>
          <c:spPr>
            <a:solidFill>
              <a:srgbClr val="7FBFBD"/>
            </a:solidFill>
            <a:ln>
              <a:noFill/>
            </a:ln>
          </c:spPr>
          <c:dPt>
            <c:idx val="0"/>
            <c:bubble3D val="0"/>
            <c:explosion val="2"/>
            <c:spPr>
              <a:solidFill>
                <a:srgbClr val="7FBFBD"/>
              </a:solidFill>
              <a:ln w="19050">
                <a:noFill/>
              </a:ln>
              <a:effectLst/>
            </c:spPr>
            <c:extLst>
              <c:ext xmlns:c16="http://schemas.microsoft.com/office/drawing/2014/chart" uri="{C3380CC4-5D6E-409C-BE32-E72D297353CC}">
                <c16:uniqueId val="{00000001-99A4-47B8-ADA7-27EAC7971C96}"/>
              </c:ext>
            </c:extLst>
          </c:dPt>
          <c:dPt>
            <c:idx val="1"/>
            <c:bubble3D val="0"/>
            <c:spPr>
              <a:solidFill>
                <a:schemeClr val="accent1"/>
              </a:solidFill>
              <a:ln w="19050">
                <a:noFill/>
              </a:ln>
              <a:effectLst/>
            </c:spPr>
            <c:extLst>
              <c:ext xmlns:c16="http://schemas.microsoft.com/office/drawing/2014/chart" uri="{C3380CC4-5D6E-409C-BE32-E72D297353CC}">
                <c16:uniqueId val="{00000003-99A4-47B8-ADA7-27EAC7971C96}"/>
              </c:ext>
            </c:extLst>
          </c:dPt>
          <c:dLbls>
            <c:dLbl>
              <c:idx val="0"/>
              <c:tx>
                <c:rich>
                  <a:bodyPr/>
                  <a:lstStyle/>
                  <a:p>
                    <a:fld id="{914A6289-3C5A-4FF4-A740-06C64B1C527A}" type="VALUE">
                      <a:rPr lang="en-US" b="1">
                        <a:solidFill>
                          <a:schemeClr val="tx1"/>
                        </a:solidFill>
                        <a:latin typeface="Arial" panose="020B0604020202020204" pitchFamily="34" charset="0"/>
                        <a:cs typeface="Arial" panose="020B0604020202020204" pitchFamily="34" charset="0"/>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9A4-47B8-ADA7-27EAC7971C96}"/>
                </c:ext>
              </c:extLst>
            </c:dLbl>
            <c:dLbl>
              <c:idx val="1"/>
              <c:tx>
                <c:rich>
                  <a:bodyPr/>
                  <a:lstStyle/>
                  <a:p>
                    <a:fld id="{56E577F0-8963-4CD0-BE58-7E0161E244BA}" type="VALUE">
                      <a:rPr lang="en-US" b="1">
                        <a:solidFill>
                          <a:schemeClr val="tx1"/>
                        </a:solidFill>
                        <a:latin typeface="Arial" panose="020B0604020202020204" pitchFamily="34" charset="0"/>
                        <a:cs typeface="Arial" panose="020B0604020202020204" pitchFamily="34" charset="0"/>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9A4-47B8-ADA7-27EAC7971C96}"/>
                </c:ext>
              </c:extLst>
            </c:dLbl>
            <c:spPr>
              <a:noFill/>
              <a:ln>
                <a:noFill/>
              </a:ln>
              <a:effectLst/>
            </c:spPr>
            <c:txPr>
              <a:bodyPr rot="0" spcFirstLastPara="1" vertOverflow="ellipsis" vert="horz" wrap="square" lIns="38100" tIns="19050" rIns="38100" bIns="19050" anchor="ctr" anchorCtr="1">
                <a:spAutoFit/>
              </a:bodyPr>
              <a:lstStyle/>
              <a:p>
                <a:pPr>
                  <a:defRPr sz="36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Demographics!$A$3:$A$4</c:f>
              <c:strCache>
                <c:ptCount val="2"/>
                <c:pt idx="0">
                  <c:v>Male</c:v>
                </c:pt>
                <c:pt idx="1">
                  <c:v>Female</c:v>
                </c:pt>
              </c:strCache>
            </c:strRef>
          </c:cat>
          <c:val>
            <c:numRef>
              <c:f>Demographics!$C$3:$C$4</c:f>
              <c:numCache>
                <c:formatCode>0.0</c:formatCode>
                <c:ptCount val="2"/>
                <c:pt idx="0">
                  <c:v>84.848484848484844</c:v>
                </c:pt>
                <c:pt idx="1">
                  <c:v>15.151515151515152</c:v>
                </c:pt>
              </c:numCache>
            </c:numRef>
          </c:val>
          <c:extLst>
            <c:ext xmlns:c16="http://schemas.microsoft.com/office/drawing/2014/chart" uri="{C3380CC4-5D6E-409C-BE32-E72D297353CC}">
              <c16:uniqueId val="{00000004-99A4-47B8-ADA7-27EAC7971C9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Arial" panose="020B060402020202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1" i="0" u="none" strike="noStrike" kern="1200" spc="0" baseline="0">
                <a:solidFill>
                  <a:schemeClr val="accent1"/>
                </a:solidFill>
                <a:latin typeface="Calibri" panose="020F0502020204030204" pitchFamily="34" charset="0"/>
                <a:ea typeface="+mn-ea"/>
                <a:cs typeface="Calibri" panose="020F0502020204030204" pitchFamily="34" charset="0"/>
              </a:defRPr>
            </a:pPr>
            <a:r>
              <a:rPr lang="en-US" sz="3600" b="1" dirty="0">
                <a:solidFill>
                  <a:schemeClr val="accent1"/>
                </a:solidFill>
                <a:latin typeface="Arial" panose="020B0604020202020204" pitchFamily="34" charset="0"/>
                <a:cs typeface="Arial" panose="020B0604020202020204" pitchFamily="34" charset="0"/>
              </a:rPr>
              <a:t>Ethnicity</a:t>
            </a:r>
            <a:r>
              <a:rPr lang="en-US" sz="3600" b="1" baseline="0" dirty="0">
                <a:solidFill>
                  <a:schemeClr val="accent1"/>
                </a:solidFill>
                <a:latin typeface="Arial" panose="020B0604020202020204" pitchFamily="34" charset="0"/>
                <a:cs typeface="Arial" panose="020B0604020202020204" pitchFamily="34" charset="0"/>
              </a:rPr>
              <a:t> Distribution (%)</a:t>
            </a:r>
          </a:p>
        </c:rich>
      </c:tx>
      <c:layout>
        <c:manualLayout>
          <c:xMode val="edge"/>
          <c:yMode val="edge"/>
          <c:x val="0.3656487293804459"/>
          <c:y val="1.6964620617651114E-2"/>
        </c:manualLayout>
      </c:layout>
      <c:overlay val="0"/>
      <c:spPr>
        <a:noFill/>
        <a:ln>
          <a:noFill/>
        </a:ln>
        <a:effectLst/>
      </c:spPr>
      <c:txPr>
        <a:bodyPr rot="0" spcFirstLastPara="1" vertOverflow="ellipsis" vert="horz" wrap="square" anchor="ctr" anchorCtr="1"/>
        <a:lstStyle/>
        <a:p>
          <a:pPr>
            <a:defRPr sz="3600" b="1" i="0" u="none" strike="noStrike" kern="1200" spc="0" baseline="0">
              <a:solidFill>
                <a:schemeClr val="accent1"/>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9.990258319181676E-2"/>
          <c:y val="3.5812314123861502E-2"/>
          <c:w val="0.95703821151101953"/>
          <c:h val="0.87887569534372723"/>
        </c:manualLayout>
      </c:layout>
      <c:barChart>
        <c:barDir val="col"/>
        <c:grouping val="clustered"/>
        <c:varyColors val="0"/>
        <c:ser>
          <c:idx val="0"/>
          <c:order val="0"/>
          <c:spPr>
            <a:solidFill>
              <a:srgbClr val="7FBFBD"/>
            </a:solidFill>
            <a:ln>
              <a:solidFill>
                <a:srgbClr val="7FBFBD"/>
              </a:solidFill>
            </a:ln>
            <a:effectLst/>
          </c:spPr>
          <c:invertIfNegative val="0"/>
          <c:dPt>
            <c:idx val="0"/>
            <c:invertIfNegative val="0"/>
            <c:bubble3D val="0"/>
            <c:extLst>
              <c:ext xmlns:c16="http://schemas.microsoft.com/office/drawing/2014/chart" uri="{C3380CC4-5D6E-409C-BE32-E72D297353CC}">
                <c16:uniqueId val="{00000001-4416-401F-8E34-2FDCC31E06EC}"/>
              </c:ext>
            </c:extLst>
          </c:dPt>
          <c:dPt>
            <c:idx val="1"/>
            <c:invertIfNegative val="0"/>
            <c:bubble3D val="0"/>
            <c:extLst>
              <c:ext xmlns:c16="http://schemas.microsoft.com/office/drawing/2014/chart" uri="{C3380CC4-5D6E-409C-BE32-E72D297353CC}">
                <c16:uniqueId val="{00000003-4416-401F-8E34-2FDCC31E06EC}"/>
              </c:ext>
            </c:extLst>
          </c:dPt>
          <c:dPt>
            <c:idx val="2"/>
            <c:invertIfNegative val="0"/>
            <c:bubble3D val="0"/>
            <c:extLst>
              <c:ext xmlns:c16="http://schemas.microsoft.com/office/drawing/2014/chart" uri="{C3380CC4-5D6E-409C-BE32-E72D297353CC}">
                <c16:uniqueId val="{00000005-4416-401F-8E34-2FDCC31E06EC}"/>
              </c:ext>
            </c:extLst>
          </c:dPt>
          <c:dLbls>
            <c:spPr>
              <a:noFill/>
              <a:ln>
                <a:noFill/>
              </a:ln>
              <a:effectLst/>
            </c:spPr>
            <c:txPr>
              <a:bodyPr rot="0" spcFirstLastPara="1" vertOverflow="ellipsis" vert="horz" wrap="square" lIns="38100" tIns="19050" rIns="38100" bIns="19050" anchor="ctr" anchorCtr="1">
                <a:spAutoFit/>
              </a:bodyPr>
              <a:lstStyle/>
              <a:p>
                <a:pPr>
                  <a:defRPr sz="3600" b="1"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Demographics!$A$22:$A$24</c:f>
              <c:strCache>
                <c:ptCount val="3"/>
                <c:pt idx="0">
                  <c:v>Non-Hispanic</c:v>
                </c:pt>
                <c:pt idx="1">
                  <c:v>Hispanic</c:v>
                </c:pt>
                <c:pt idx="2">
                  <c:v>Unknown/Missing</c:v>
                </c:pt>
              </c:strCache>
            </c:strRef>
          </c:cat>
          <c:val>
            <c:numRef>
              <c:f>Demographics!$C$22:$C$24</c:f>
              <c:numCache>
                <c:formatCode>0.0</c:formatCode>
                <c:ptCount val="3"/>
                <c:pt idx="0">
                  <c:v>87.121212121212125</c:v>
                </c:pt>
                <c:pt idx="1">
                  <c:v>9.8484848484848477</c:v>
                </c:pt>
                <c:pt idx="2">
                  <c:v>3.0303030303030303</c:v>
                </c:pt>
              </c:numCache>
            </c:numRef>
          </c:val>
          <c:extLst>
            <c:ext xmlns:c16="http://schemas.microsoft.com/office/drawing/2014/chart" uri="{C3380CC4-5D6E-409C-BE32-E72D297353CC}">
              <c16:uniqueId val="{00000006-4416-401F-8E34-2FDCC31E06EC}"/>
            </c:ext>
          </c:extLst>
        </c:ser>
        <c:dLbls>
          <c:showLegendKey val="0"/>
          <c:showVal val="0"/>
          <c:showCatName val="0"/>
          <c:showSerName val="0"/>
          <c:showPercent val="0"/>
          <c:showBubbleSize val="0"/>
        </c:dLbls>
        <c:gapWidth val="100"/>
        <c:axId val="835226880"/>
        <c:axId val="629301800"/>
      </c:barChart>
      <c:catAx>
        <c:axId val="83522688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1" i="0" u="none" strike="noStrike" kern="1200" baseline="0">
                <a:solidFill>
                  <a:schemeClr val="tx1"/>
                </a:solidFill>
                <a:latin typeface="Arial" panose="020B0604020202020204" pitchFamily="34" charset="0"/>
                <a:ea typeface="+mn-ea"/>
                <a:cs typeface="Calibri" panose="020F0502020204030204" pitchFamily="34" charset="0"/>
              </a:defRPr>
            </a:pPr>
            <a:endParaRPr lang="en-US"/>
          </a:p>
        </c:txPr>
        <c:crossAx val="629301800"/>
        <c:crosses val="autoZero"/>
        <c:auto val="1"/>
        <c:lblAlgn val="ctr"/>
        <c:lblOffset val="100"/>
        <c:noMultiLvlLbl val="0"/>
      </c:catAx>
      <c:valAx>
        <c:axId val="629301800"/>
        <c:scaling>
          <c:orientation val="minMax"/>
        </c:scaling>
        <c:delete val="0"/>
        <c:axPos val="l"/>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3600" b="0" i="0" u="none" strike="noStrike" kern="1200" baseline="0">
                <a:solidFill>
                  <a:schemeClr val="tx1"/>
                </a:solidFill>
                <a:latin typeface="Arial" panose="020B0604020202020204" pitchFamily="34" charset="0"/>
                <a:ea typeface="+mn-ea"/>
                <a:cs typeface="Calibri" panose="020F0502020204030204" pitchFamily="34" charset="0"/>
              </a:defRPr>
            </a:pPr>
            <a:endParaRPr lang="en-US"/>
          </a:p>
        </c:txPr>
        <c:crossAx val="8352268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1" i="0" u="none" strike="noStrike" kern="1200" spc="0" baseline="0">
                <a:solidFill>
                  <a:schemeClr val="accent1"/>
                </a:solidFill>
                <a:latin typeface="Calibri" panose="020F0502020204030204" pitchFamily="34" charset="0"/>
                <a:ea typeface="+mn-ea"/>
                <a:cs typeface="Calibri" panose="020F0502020204030204" pitchFamily="34" charset="0"/>
              </a:defRPr>
            </a:pPr>
            <a:r>
              <a:rPr lang="en-US" sz="3600" b="1" dirty="0">
                <a:solidFill>
                  <a:schemeClr val="accent1"/>
                </a:solidFill>
                <a:latin typeface="Arial" panose="020B0604020202020204" pitchFamily="34" charset="0"/>
                <a:cs typeface="Arial" panose="020B0604020202020204" pitchFamily="34" charset="0"/>
              </a:rPr>
              <a:t>Race Distribution (%)</a:t>
            </a:r>
          </a:p>
        </c:rich>
      </c:tx>
      <c:layout>
        <c:manualLayout>
          <c:xMode val="edge"/>
          <c:yMode val="edge"/>
          <c:x val="0.36003749041926836"/>
          <c:y val="4.1365422181251506E-2"/>
        </c:manualLayout>
      </c:layout>
      <c:overlay val="0"/>
      <c:spPr>
        <a:noFill/>
        <a:ln>
          <a:noFill/>
        </a:ln>
        <a:effectLst/>
      </c:spPr>
      <c:txPr>
        <a:bodyPr rot="0" spcFirstLastPara="1" vertOverflow="ellipsis" vert="horz" wrap="square" anchor="ctr" anchorCtr="1"/>
        <a:lstStyle/>
        <a:p>
          <a:pPr>
            <a:defRPr sz="3600" b="1" i="0" u="none" strike="noStrike" kern="1200" spc="0" baseline="0">
              <a:solidFill>
                <a:schemeClr val="accent1"/>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0.13334650514466034"/>
          <c:y val="0.11349358690024321"/>
          <c:w val="0.70270756780402455"/>
          <c:h val="0.7264863573113487"/>
        </c:manualLayout>
      </c:layout>
      <c:barChart>
        <c:barDir val="col"/>
        <c:grouping val="clustered"/>
        <c:varyColors val="0"/>
        <c:ser>
          <c:idx val="0"/>
          <c:order val="0"/>
          <c:spPr>
            <a:solidFill>
              <a:schemeClr val="accent1"/>
            </a:solidFill>
            <a:ln>
              <a:noFill/>
            </a:ln>
            <a:effectLst/>
          </c:spPr>
          <c:invertIfNegative val="0"/>
          <c:dLbls>
            <c:dLbl>
              <c:idx val="0"/>
              <c:tx>
                <c:rich>
                  <a:bodyPr/>
                  <a:lstStyle/>
                  <a:p>
                    <a:fld id="{F491F4D3-BD88-43E8-ACEB-A8AD04EB6F61}" type="VALUE">
                      <a:rPr lang="en-US">
                        <a:latin typeface="Arial" panose="020B0604020202020204" pitchFamily="34" charset="0"/>
                        <a:cs typeface="Arial" panose="020B0604020202020204" pitchFamily="34" charset="0"/>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84A-4BF3-8FDF-232A73E01486}"/>
                </c:ext>
              </c:extLst>
            </c:dLbl>
            <c:dLbl>
              <c:idx val="1"/>
              <c:tx>
                <c:rich>
                  <a:bodyPr/>
                  <a:lstStyle/>
                  <a:p>
                    <a:fld id="{9F746EE7-2EFD-460D-89CC-96CDA3A6E9B4}" type="VALUE">
                      <a:rPr lang="en-US">
                        <a:latin typeface="Arial" panose="020B0604020202020204" pitchFamily="34" charset="0"/>
                        <a:cs typeface="Arial" panose="020B0604020202020204" pitchFamily="34" charset="0"/>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84A-4BF3-8FDF-232A73E01486}"/>
                </c:ext>
              </c:extLst>
            </c:dLbl>
            <c:dLbl>
              <c:idx val="2"/>
              <c:tx>
                <c:rich>
                  <a:bodyPr/>
                  <a:lstStyle/>
                  <a:p>
                    <a:fld id="{B4466245-1751-457D-AF7D-97B5DB99417D}" type="VALUE">
                      <a:rPr lang="en-US">
                        <a:latin typeface="Arial" panose="020B0604020202020204" pitchFamily="34" charset="0"/>
                        <a:cs typeface="Arial" panose="020B0604020202020204" pitchFamily="34" charset="0"/>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84A-4BF3-8FDF-232A73E01486}"/>
                </c:ext>
              </c:extLst>
            </c:dLbl>
            <c:dLbl>
              <c:idx val="3"/>
              <c:tx>
                <c:rich>
                  <a:bodyPr/>
                  <a:lstStyle/>
                  <a:p>
                    <a:fld id="{15CA3E62-3BD7-4389-8FB0-F68F46CCF92D}" type="VALUE">
                      <a:rPr lang="en-US">
                        <a:latin typeface="Arial" panose="020B0604020202020204" pitchFamily="34" charset="0"/>
                        <a:cs typeface="Arial" panose="020B0604020202020204" pitchFamily="34" charset="0"/>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84A-4BF3-8FDF-232A73E01486}"/>
                </c:ext>
              </c:extLst>
            </c:dLbl>
            <c:spPr>
              <a:noFill/>
              <a:ln>
                <a:noFill/>
              </a:ln>
              <a:effectLst/>
            </c:spPr>
            <c:txPr>
              <a:bodyPr rot="0" spcFirstLastPara="1" vertOverflow="ellipsis" vert="horz" wrap="square" anchor="ctr" anchorCtr="1"/>
              <a:lstStyle/>
              <a:p>
                <a:pPr>
                  <a:defRPr sz="36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Demographics!$A$39:$A$42</c:f>
              <c:strCache>
                <c:ptCount val="4"/>
                <c:pt idx="0">
                  <c:v>White</c:v>
                </c:pt>
                <c:pt idx="1">
                  <c:v>Other</c:v>
                </c:pt>
                <c:pt idx="2">
                  <c:v>AI/AN</c:v>
                </c:pt>
                <c:pt idx="3">
                  <c:v>Unknown/Missing</c:v>
                </c:pt>
              </c:strCache>
            </c:strRef>
          </c:cat>
          <c:val>
            <c:numRef>
              <c:f>Demographics!$C$39:$C$42</c:f>
              <c:numCache>
                <c:formatCode>0.0</c:formatCode>
                <c:ptCount val="4"/>
                <c:pt idx="0">
                  <c:v>88.63636363636364</c:v>
                </c:pt>
                <c:pt idx="1">
                  <c:v>6.0606060606060606</c:v>
                </c:pt>
                <c:pt idx="2">
                  <c:v>2.2727272727272725</c:v>
                </c:pt>
                <c:pt idx="3">
                  <c:v>2.2727272727272725</c:v>
                </c:pt>
              </c:numCache>
            </c:numRef>
          </c:val>
          <c:extLst>
            <c:ext xmlns:c16="http://schemas.microsoft.com/office/drawing/2014/chart" uri="{C3380CC4-5D6E-409C-BE32-E72D297353CC}">
              <c16:uniqueId val="{00000000-6AD7-49E3-8585-D79BAD0ABFE5}"/>
            </c:ext>
          </c:extLst>
        </c:ser>
        <c:dLbls>
          <c:dLblPos val="outEnd"/>
          <c:showLegendKey val="0"/>
          <c:showVal val="1"/>
          <c:showCatName val="0"/>
          <c:showSerName val="0"/>
          <c:showPercent val="0"/>
          <c:showBubbleSize val="0"/>
        </c:dLbls>
        <c:gapWidth val="182"/>
        <c:axId val="795944120"/>
        <c:axId val="795944840"/>
      </c:barChart>
      <c:catAx>
        <c:axId val="795944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Arial" panose="020B0604020202020204" pitchFamily="34" charset="0"/>
                <a:ea typeface="+mn-ea"/>
                <a:cs typeface="Calibri" panose="020F0502020204030204" pitchFamily="34" charset="0"/>
              </a:defRPr>
            </a:pPr>
            <a:endParaRPr lang="en-US"/>
          </a:p>
        </c:txPr>
        <c:crossAx val="795944840"/>
        <c:crosses val="autoZero"/>
        <c:auto val="1"/>
        <c:lblAlgn val="ctr"/>
        <c:lblOffset val="100"/>
        <c:noMultiLvlLbl val="0"/>
      </c:catAx>
      <c:valAx>
        <c:axId val="795944840"/>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3600" b="0" i="0" u="none" strike="noStrike" kern="1200" baseline="0">
                <a:solidFill>
                  <a:schemeClr val="tx1"/>
                </a:solidFill>
                <a:latin typeface="Arial" panose="020B0604020202020204" pitchFamily="34" charset="0"/>
                <a:ea typeface="+mn-ea"/>
                <a:cs typeface="Calibri" panose="020F0502020204030204" pitchFamily="34" charset="0"/>
              </a:defRPr>
            </a:pPr>
            <a:endParaRPr lang="en-US"/>
          </a:p>
        </c:txPr>
        <c:crossAx val="795944120"/>
        <c:crosses val="autoZero"/>
        <c:crossBetween val="between"/>
      </c:valAx>
      <c:spPr>
        <a:noFill/>
        <a:ln>
          <a:noFill/>
        </a:ln>
        <a:effectLst/>
      </c:spPr>
    </c:plotArea>
    <c:plotVisOnly val="1"/>
    <c:dispBlanksAs val="gap"/>
    <c:showDLblsOverMax val="0"/>
  </c:chart>
  <c:spPr>
    <a:noFill/>
    <a:ln>
      <a:noFill/>
    </a:ln>
    <a:effectLst/>
  </c:spPr>
  <c:txPr>
    <a:bodyPr/>
    <a:lstStyle/>
    <a:p>
      <a:pPr>
        <a:defRPr sz="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0.66856</cdr:x>
      <cdr:y>0.19201</cdr:y>
    </cdr:from>
    <cdr:to>
      <cdr:x>0.86069</cdr:x>
      <cdr:y>0.29042</cdr:y>
    </cdr:to>
    <cdr:sp macro="" textlink="">
      <cdr:nvSpPr>
        <cdr:cNvPr id="3" name="TextBox 2">
          <a:extLst xmlns:a="http://schemas.openxmlformats.org/drawingml/2006/main">
            <a:ext uri="{FF2B5EF4-FFF2-40B4-BE49-F238E27FC236}">
              <a16:creationId xmlns:a16="http://schemas.microsoft.com/office/drawing/2014/main" id="{89F89E80-178C-2085-21D1-4EFA71B98F1F}"/>
            </a:ext>
          </a:extLst>
        </cdr:cNvPr>
        <cdr:cNvSpPr txBox="1"/>
      </cdr:nvSpPr>
      <cdr:spPr>
        <a:xfrm xmlns:a="http://schemas.openxmlformats.org/drawingml/2006/main">
          <a:off x="8313934" y="780651"/>
          <a:ext cx="2389289" cy="40011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kern="1200" dirty="0"/>
        </a:p>
      </cdr:txBody>
    </cdr:sp>
  </cdr:relSizeAnchor>
  <cdr:relSizeAnchor xmlns:cdr="http://schemas.openxmlformats.org/drawingml/2006/chartDrawing">
    <cdr:from>
      <cdr:x>0.65242</cdr:x>
      <cdr:y>0.15911</cdr:y>
    </cdr:from>
    <cdr:to>
      <cdr:x>0.90222</cdr:x>
      <cdr:y>0.25725</cdr:y>
    </cdr:to>
    <cdr:sp macro="" textlink="">
      <cdr:nvSpPr>
        <cdr:cNvPr id="4" name="TextBox 3">
          <a:extLst xmlns:a="http://schemas.openxmlformats.org/drawingml/2006/main">
            <a:ext uri="{FF2B5EF4-FFF2-40B4-BE49-F238E27FC236}">
              <a16:creationId xmlns:a16="http://schemas.microsoft.com/office/drawing/2014/main" id="{642D958E-A174-CEB8-A820-AF082F1AD6F5}"/>
            </a:ext>
          </a:extLst>
        </cdr:cNvPr>
        <cdr:cNvSpPr txBox="1"/>
      </cdr:nvSpPr>
      <cdr:spPr>
        <a:xfrm xmlns:a="http://schemas.openxmlformats.org/drawingml/2006/main">
          <a:off x="8113302" y="646892"/>
          <a:ext cx="3106431" cy="39900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b="1" dirty="0">
              <a:solidFill>
                <a:schemeClr val="accent1"/>
              </a:solidFill>
            </a:rPr>
            <a:t>2024: 155 visits</a:t>
          </a:r>
        </a:p>
      </cdr:txBody>
    </cdr:sp>
  </cdr:relSizeAnchor>
</c:userShapes>
</file>

<file path=ppt/drawings/drawing2.xml><?xml version="1.0" encoding="utf-8"?>
<c:userShapes xmlns:c="http://schemas.openxmlformats.org/drawingml/2006/chart">
  <cdr:relSizeAnchor xmlns:cdr="http://schemas.openxmlformats.org/drawingml/2006/chartDrawing">
    <cdr:from>
      <cdr:x>0.29521</cdr:x>
      <cdr:y>0.17784</cdr:y>
    </cdr:from>
    <cdr:to>
      <cdr:x>0.49998</cdr:x>
      <cdr:y>0.25266</cdr:y>
    </cdr:to>
    <cdr:sp macro="" textlink="">
      <cdr:nvSpPr>
        <cdr:cNvPr id="2" name="TextBox 8">
          <a:extLst xmlns:a="http://schemas.openxmlformats.org/drawingml/2006/main">
            <a:ext uri="{FF2B5EF4-FFF2-40B4-BE49-F238E27FC236}">
              <a16:creationId xmlns:a16="http://schemas.microsoft.com/office/drawing/2014/main" id="{0BAFA7F7-93FC-E1C0-5C09-2A0E096CC2A4}"/>
            </a:ext>
          </a:extLst>
        </cdr:cNvPr>
        <cdr:cNvSpPr txBox="1"/>
      </cdr:nvSpPr>
      <cdr:spPr>
        <a:xfrm xmlns:a="http://schemas.openxmlformats.org/drawingml/2006/main">
          <a:off x="4599276" y="1536447"/>
          <a:ext cx="3190117" cy="64633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3600" b="1" dirty="0">
              <a:solidFill>
                <a:srgbClr val="7FBFBD"/>
              </a:solidFill>
            </a:rPr>
            <a:t>2023:  35 visits</a:t>
          </a:r>
        </a:p>
      </cdr:txBody>
    </cdr:sp>
  </cdr:relSizeAnchor>
  <cdr:relSizeAnchor xmlns:cdr="http://schemas.openxmlformats.org/drawingml/2006/chartDrawing">
    <cdr:from>
      <cdr:x>0.59057</cdr:x>
      <cdr:y>0.16278</cdr:y>
    </cdr:from>
    <cdr:to>
      <cdr:x>0.83225</cdr:x>
      <cdr:y>0.23759</cdr:y>
    </cdr:to>
    <cdr:sp macro="" textlink="">
      <cdr:nvSpPr>
        <cdr:cNvPr id="3" name="TextBox 9">
          <a:extLst xmlns:a="http://schemas.openxmlformats.org/drawingml/2006/main">
            <a:ext uri="{FF2B5EF4-FFF2-40B4-BE49-F238E27FC236}">
              <a16:creationId xmlns:a16="http://schemas.microsoft.com/office/drawing/2014/main" id="{2EE54DBC-D512-918F-7544-1BCBFDDD1D3D}"/>
            </a:ext>
          </a:extLst>
        </cdr:cNvPr>
        <cdr:cNvSpPr txBox="1"/>
      </cdr:nvSpPr>
      <cdr:spPr>
        <a:xfrm xmlns:a="http://schemas.openxmlformats.org/drawingml/2006/main">
          <a:off x="9200721" y="1406274"/>
          <a:ext cx="3765240" cy="64633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3600" b="1" dirty="0">
              <a:solidFill>
                <a:schemeClr val="accent1"/>
              </a:solidFill>
            </a:rPr>
            <a:t>2024:  155 visits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ED58C6-002C-41BA-A9B1-52B15E8DA9DC}" type="datetimeFigureOut">
              <a:rPr lang="en-US" smtClean="0"/>
              <a:t>3/19/2025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0045CD-5B19-4E2A-971A-0F65CBFDFD7D}" type="slidenum">
              <a:rPr lang="en-US" smtClean="0"/>
              <a:t>‹#›</a:t>
            </a:fld>
            <a:endParaRPr lang="en-US" dirty="0"/>
          </a:p>
        </p:txBody>
      </p:sp>
    </p:spTree>
    <p:extLst>
      <p:ext uri="{BB962C8B-B14F-4D97-AF65-F5344CB8AC3E}">
        <p14:creationId xmlns:p14="http://schemas.microsoft.com/office/powerpoint/2010/main" val="1189621475"/>
      </p:ext>
    </p:extLst>
  </p:cSld>
  <p:clrMap bg1="lt1" tx1="dk1" bg2="lt2" tx2="dk2" accent1="accent1" accent2="accent2" accent3="accent3" accent4="accent4" accent5="accent5" accent6="accent6" hlink="hlink" folHlink="folHlink"/>
  <p:notesStyle>
    <a:lvl1pPr marL="0" algn="l" defTabSz="2809494" rtl="0" eaLnBrk="1" latinLnBrk="0" hangingPunct="1">
      <a:defRPr sz="3687" kern="1200">
        <a:solidFill>
          <a:schemeClr val="tx1"/>
        </a:solidFill>
        <a:latin typeface="+mn-lt"/>
        <a:ea typeface="+mn-ea"/>
        <a:cs typeface="+mn-cs"/>
      </a:defRPr>
    </a:lvl1pPr>
    <a:lvl2pPr marL="1404747" algn="l" defTabSz="2809494" rtl="0" eaLnBrk="1" latinLnBrk="0" hangingPunct="1">
      <a:defRPr sz="3687" kern="1200">
        <a:solidFill>
          <a:schemeClr val="tx1"/>
        </a:solidFill>
        <a:latin typeface="+mn-lt"/>
        <a:ea typeface="+mn-ea"/>
        <a:cs typeface="+mn-cs"/>
      </a:defRPr>
    </a:lvl2pPr>
    <a:lvl3pPr marL="2809494" algn="l" defTabSz="2809494" rtl="0" eaLnBrk="1" latinLnBrk="0" hangingPunct="1">
      <a:defRPr sz="3687" kern="1200">
        <a:solidFill>
          <a:schemeClr val="tx1"/>
        </a:solidFill>
        <a:latin typeface="+mn-lt"/>
        <a:ea typeface="+mn-ea"/>
        <a:cs typeface="+mn-cs"/>
      </a:defRPr>
    </a:lvl3pPr>
    <a:lvl4pPr marL="4214241" algn="l" defTabSz="2809494" rtl="0" eaLnBrk="1" latinLnBrk="0" hangingPunct="1">
      <a:defRPr sz="3687" kern="1200">
        <a:solidFill>
          <a:schemeClr val="tx1"/>
        </a:solidFill>
        <a:latin typeface="+mn-lt"/>
        <a:ea typeface="+mn-ea"/>
        <a:cs typeface="+mn-cs"/>
      </a:defRPr>
    </a:lvl4pPr>
    <a:lvl5pPr marL="5618988" algn="l" defTabSz="2809494" rtl="0" eaLnBrk="1" latinLnBrk="0" hangingPunct="1">
      <a:defRPr sz="3687" kern="1200">
        <a:solidFill>
          <a:schemeClr val="tx1"/>
        </a:solidFill>
        <a:latin typeface="+mn-lt"/>
        <a:ea typeface="+mn-ea"/>
        <a:cs typeface="+mn-cs"/>
      </a:defRPr>
    </a:lvl5pPr>
    <a:lvl6pPr marL="7023735" algn="l" defTabSz="2809494" rtl="0" eaLnBrk="1" latinLnBrk="0" hangingPunct="1">
      <a:defRPr sz="3687" kern="1200">
        <a:solidFill>
          <a:schemeClr val="tx1"/>
        </a:solidFill>
        <a:latin typeface="+mn-lt"/>
        <a:ea typeface="+mn-ea"/>
        <a:cs typeface="+mn-cs"/>
      </a:defRPr>
    </a:lvl6pPr>
    <a:lvl7pPr marL="8428482" algn="l" defTabSz="2809494" rtl="0" eaLnBrk="1" latinLnBrk="0" hangingPunct="1">
      <a:defRPr sz="3687" kern="1200">
        <a:solidFill>
          <a:schemeClr val="tx1"/>
        </a:solidFill>
        <a:latin typeface="+mn-lt"/>
        <a:ea typeface="+mn-ea"/>
        <a:cs typeface="+mn-cs"/>
      </a:defRPr>
    </a:lvl7pPr>
    <a:lvl8pPr marL="9833229" algn="l" defTabSz="2809494" rtl="0" eaLnBrk="1" latinLnBrk="0" hangingPunct="1">
      <a:defRPr sz="3687" kern="1200">
        <a:solidFill>
          <a:schemeClr val="tx1"/>
        </a:solidFill>
        <a:latin typeface="+mn-lt"/>
        <a:ea typeface="+mn-ea"/>
        <a:cs typeface="+mn-cs"/>
      </a:defRPr>
    </a:lvl8pPr>
    <a:lvl9pPr marL="11237976" algn="l" defTabSz="2809494" rtl="0" eaLnBrk="1" latinLnBrk="0" hangingPunct="1">
      <a:defRPr sz="368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C7D24-0DC9-4E9C-89C0-35D79A09D3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1891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3</a:t>
            </a:fld>
            <a:endParaRPr lang="en-US" dirty="0"/>
          </a:p>
        </p:txBody>
      </p:sp>
    </p:spTree>
    <p:extLst>
      <p:ext uri="{BB962C8B-B14F-4D97-AF65-F5344CB8AC3E}">
        <p14:creationId xmlns:p14="http://schemas.microsoft.com/office/powerpoint/2010/main" val="4186607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0045CD-5B19-4E2A-971A-0F65CBFDFD7D}" type="slidenum">
              <a:rPr lang="en-US" smtClean="0"/>
              <a:t>5</a:t>
            </a:fld>
            <a:endParaRPr lang="en-US" dirty="0"/>
          </a:p>
        </p:txBody>
      </p:sp>
    </p:spTree>
    <p:extLst>
      <p:ext uri="{BB962C8B-B14F-4D97-AF65-F5344CB8AC3E}">
        <p14:creationId xmlns:p14="http://schemas.microsoft.com/office/powerpoint/2010/main" val="3237780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82927" y="3447889"/>
            <a:ext cx="28097560" cy="7334685"/>
          </a:xfrm>
        </p:spPr>
        <p:txBody>
          <a:bodyPr anchor="b"/>
          <a:lstStyle>
            <a:lvl1pPr algn="ctr">
              <a:defRPr sz="18432"/>
            </a:lvl1pPr>
          </a:lstStyle>
          <a:p>
            <a:r>
              <a:rPr lang="en-US"/>
              <a:t>Click to edit Master title style</a:t>
            </a:r>
            <a:endParaRPr lang="en-US" dirty="0"/>
          </a:p>
        </p:txBody>
      </p:sp>
      <p:sp>
        <p:nvSpPr>
          <p:cNvPr id="3" name="Subtitle 2"/>
          <p:cNvSpPr>
            <a:spLocks noGrp="1"/>
          </p:cNvSpPr>
          <p:nvPr>
            <p:ph type="subTitle" idx="1"/>
          </p:nvPr>
        </p:nvSpPr>
        <p:spPr>
          <a:xfrm>
            <a:off x="4682927" y="11065427"/>
            <a:ext cx="28097560" cy="5086486"/>
          </a:xfrm>
        </p:spPr>
        <p:txBody>
          <a:bodyPr/>
          <a:lstStyle>
            <a:lvl1pPr marL="0" indent="0" algn="ctr">
              <a:buNone/>
              <a:defRPr sz="7373"/>
            </a:lvl1pPr>
            <a:lvl2pPr marL="1404518" indent="0" algn="ctr">
              <a:buNone/>
              <a:defRPr sz="6144"/>
            </a:lvl2pPr>
            <a:lvl3pPr marL="2809037" indent="0" algn="ctr">
              <a:buNone/>
              <a:defRPr sz="5530"/>
            </a:lvl3pPr>
            <a:lvl4pPr marL="4213555" indent="0" algn="ctr">
              <a:buNone/>
              <a:defRPr sz="4915"/>
            </a:lvl4pPr>
            <a:lvl5pPr marL="5618074" indent="0" algn="ctr">
              <a:buNone/>
              <a:defRPr sz="4915"/>
            </a:lvl5pPr>
            <a:lvl6pPr marL="7022592" indent="0" algn="ctr">
              <a:buNone/>
              <a:defRPr sz="4915"/>
            </a:lvl6pPr>
            <a:lvl7pPr marL="8427110" indent="0" algn="ctr">
              <a:buNone/>
              <a:defRPr sz="4915"/>
            </a:lvl7pPr>
            <a:lvl8pPr marL="9831629" indent="0" algn="ctr">
              <a:buNone/>
              <a:defRPr sz="4915"/>
            </a:lvl8pPr>
            <a:lvl9pPr marL="11236147" indent="0" algn="ctr">
              <a:buNone/>
              <a:defRPr sz="4915"/>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5E0004C-5494-4647-898B-7DB900F1CDA0}" type="datetimeFigureOut">
              <a:rPr lang="en-US" smtClean="0"/>
              <a:t>3/19/2025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1E8D0C-0748-438D-9256-0426D5FD8FB2}" type="slidenum">
              <a:rPr lang="en-US" smtClean="0"/>
              <a:t>‹#›</a:t>
            </a:fld>
            <a:endParaRPr lang="en-US" dirty="0"/>
          </a:p>
        </p:txBody>
      </p:sp>
    </p:spTree>
    <p:extLst>
      <p:ext uri="{BB962C8B-B14F-4D97-AF65-F5344CB8AC3E}">
        <p14:creationId xmlns:p14="http://schemas.microsoft.com/office/powerpoint/2010/main" val="2712905391"/>
      </p:ext>
    </p:extLst>
  </p:cSld>
  <p:clrMapOvr>
    <a:masterClrMapping/>
  </p:clrMapOvr>
  <p:transition spd="slow" advClick="0" advTm="10000">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E0004C-5494-4647-898B-7DB900F1CDA0}" type="datetimeFigureOut">
              <a:rPr lang="en-US" smtClean="0"/>
              <a:t>3/19/2025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1E8D0C-0748-438D-9256-0426D5FD8FB2}" type="slidenum">
              <a:rPr lang="en-US" smtClean="0"/>
              <a:t>‹#›</a:t>
            </a:fld>
            <a:endParaRPr lang="en-US" dirty="0"/>
          </a:p>
        </p:txBody>
      </p:sp>
    </p:spTree>
    <p:extLst>
      <p:ext uri="{BB962C8B-B14F-4D97-AF65-F5344CB8AC3E}">
        <p14:creationId xmlns:p14="http://schemas.microsoft.com/office/powerpoint/2010/main" val="3474037162"/>
      </p:ext>
    </p:extLst>
  </p:cSld>
  <p:clrMapOvr>
    <a:masterClrMapping/>
  </p:clrMapOvr>
  <p:transition spd="slow" advClick="0" advTm="10000">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809755" y="1121661"/>
            <a:ext cx="8078048" cy="1785391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575609" y="1121661"/>
            <a:ext cx="23765853" cy="178539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E0004C-5494-4647-898B-7DB900F1CDA0}" type="datetimeFigureOut">
              <a:rPr lang="en-US" smtClean="0"/>
              <a:t>3/19/2025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1E8D0C-0748-438D-9256-0426D5FD8FB2}" type="slidenum">
              <a:rPr lang="en-US" smtClean="0"/>
              <a:t>‹#›</a:t>
            </a:fld>
            <a:endParaRPr lang="en-US" dirty="0"/>
          </a:p>
        </p:txBody>
      </p:sp>
    </p:spTree>
    <p:extLst>
      <p:ext uri="{BB962C8B-B14F-4D97-AF65-F5344CB8AC3E}">
        <p14:creationId xmlns:p14="http://schemas.microsoft.com/office/powerpoint/2010/main" val="2748919209"/>
      </p:ext>
    </p:extLst>
  </p:cSld>
  <p:clrMapOvr>
    <a:masterClrMapping/>
  </p:clrMapOvr>
  <p:transition spd="slow" advClick="0" advTm="10000">
    <p:cov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 Black Seal">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15CBE63-B4CC-ED46-B111-3AC6924C3A1B}"/>
              </a:ext>
            </a:extLst>
          </p:cNvPr>
          <p:cNvGrpSpPr/>
          <p:nvPr userDrawn="1"/>
        </p:nvGrpSpPr>
        <p:grpSpPr>
          <a:xfrm flipV="1">
            <a:off x="-3" y="3"/>
            <a:ext cx="7707188" cy="21067713"/>
            <a:chOff x="6734366" y="0"/>
            <a:chExt cx="1881156" cy="6858000"/>
          </a:xfrm>
        </p:grpSpPr>
        <p:pic>
          <p:nvPicPr>
            <p:cNvPr id="11" name="Picture 10">
              <a:extLst>
                <a:ext uri="{FF2B5EF4-FFF2-40B4-BE49-F238E27FC236}">
                  <a16:creationId xmlns:a16="http://schemas.microsoft.com/office/drawing/2014/main" id="{29453380-305C-084E-84AA-89398B79CA06}"/>
                </a:ext>
              </a:extLst>
            </p:cNvPr>
            <p:cNvPicPr>
              <a:picLocks noChangeAspect="1"/>
            </p:cNvPicPr>
            <p:nvPr userDrawn="1"/>
          </p:nvPicPr>
          <p:blipFill>
            <a:blip r:embed="rId2"/>
            <a:stretch>
              <a:fillRect/>
            </a:stretch>
          </p:blipFill>
          <p:spPr>
            <a:xfrm>
              <a:off x="7392203" y="0"/>
              <a:ext cx="1223319" cy="6858000"/>
            </a:xfrm>
            <a:prstGeom prst="rect">
              <a:avLst/>
            </a:prstGeom>
          </p:spPr>
        </p:pic>
        <p:pic>
          <p:nvPicPr>
            <p:cNvPr id="14" name="Picture 13">
              <a:extLst>
                <a:ext uri="{FF2B5EF4-FFF2-40B4-BE49-F238E27FC236}">
                  <a16:creationId xmlns:a16="http://schemas.microsoft.com/office/drawing/2014/main" id="{02EC5402-E111-7F4F-B797-62B1ADAA11EB}"/>
                </a:ext>
              </a:extLst>
            </p:cNvPr>
            <p:cNvPicPr>
              <a:picLocks noChangeAspect="1"/>
            </p:cNvPicPr>
            <p:nvPr userDrawn="1"/>
          </p:nvPicPr>
          <p:blipFill>
            <a:blip r:embed="rId3"/>
            <a:stretch>
              <a:fillRect/>
            </a:stretch>
          </p:blipFill>
          <p:spPr>
            <a:xfrm>
              <a:off x="6734366" y="0"/>
              <a:ext cx="1189765" cy="6858000"/>
            </a:xfrm>
            <a:prstGeom prst="rect">
              <a:avLst/>
            </a:prstGeom>
          </p:spPr>
        </p:pic>
      </p:grpSp>
      <p:sp>
        <p:nvSpPr>
          <p:cNvPr id="15" name="Text Placeholder 13"/>
          <p:cNvSpPr>
            <a:spLocks noGrp="1"/>
          </p:cNvSpPr>
          <p:nvPr userDrawn="1">
            <p:ph type="body" sz="quarter" idx="10" hasCustomPrompt="1"/>
          </p:nvPr>
        </p:nvSpPr>
        <p:spPr>
          <a:xfrm>
            <a:off x="11343101" y="6300687"/>
            <a:ext cx="23657454" cy="6207953"/>
          </a:xfrm>
        </p:spPr>
        <p:txBody>
          <a:bodyPr anchor="ctr">
            <a:noAutofit/>
          </a:bodyPr>
          <a:lstStyle>
            <a:lvl1pPr marL="0" indent="0">
              <a:buNone/>
              <a:defRPr sz="7373" b="1" i="0" baseline="0">
                <a:solidFill>
                  <a:schemeClr val="accent3">
                    <a:lumMod val="75000"/>
                  </a:schemeClr>
                </a:solidFill>
                <a:latin typeface="Arial" panose="020B0604020202020204" pitchFamily="34" charset="0"/>
                <a:ea typeface="Arial" panose="020B0604020202020204" pitchFamily="34" charset="0"/>
                <a:cs typeface="Arial" panose="020B0604020202020204" pitchFamily="34" charset="0"/>
              </a:defRPr>
            </a:lvl1pPr>
            <a:lvl2pPr marL="790226" indent="0">
              <a:buNone/>
              <a:defRPr sz="6451">
                <a:latin typeface="Franklin Gothic Demi Cond" panose="020B0706030402020204" pitchFamily="34" charset="0"/>
              </a:defRPr>
            </a:lvl2pPr>
            <a:lvl3pPr marL="1580452" indent="0">
              <a:buNone/>
              <a:defRPr sz="6451">
                <a:latin typeface="Franklin Gothic Demi Cond" panose="020B0706030402020204" pitchFamily="34" charset="0"/>
              </a:defRPr>
            </a:lvl3pPr>
            <a:lvl4pPr marL="2370678" indent="0">
              <a:buNone/>
              <a:defRPr sz="6451">
                <a:latin typeface="Franklin Gothic Demi Cond" panose="020B0706030402020204" pitchFamily="34" charset="0"/>
              </a:defRPr>
            </a:lvl4pPr>
            <a:lvl5pPr marL="3160904" indent="0">
              <a:buNone/>
              <a:defRPr sz="6451">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userDrawn="1">
            <p:ph type="body" sz="quarter" idx="11" hasCustomPrompt="1"/>
          </p:nvPr>
        </p:nvSpPr>
        <p:spPr>
          <a:xfrm>
            <a:off x="11343101" y="12508640"/>
            <a:ext cx="23657454" cy="2914557"/>
          </a:xfrm>
        </p:spPr>
        <p:txBody>
          <a:bodyPr anchor="ctr">
            <a:noAutofit/>
          </a:bodyPr>
          <a:lstStyle>
            <a:lvl1pPr marL="0" indent="0">
              <a:lnSpc>
                <a:spcPct val="100000"/>
              </a:lnSpc>
              <a:spcBef>
                <a:spcPts val="0"/>
              </a:spcBef>
              <a:buNone/>
              <a:defRPr sz="5530" b="1" i="0" baseline="0">
                <a:solidFill>
                  <a:schemeClr val="accent3">
                    <a:lumMod val="75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userDrawn="1">
            <p:ph type="body" sz="quarter" idx="12" hasCustomPrompt="1"/>
          </p:nvPr>
        </p:nvSpPr>
        <p:spPr>
          <a:xfrm>
            <a:off x="11343101" y="15423191"/>
            <a:ext cx="23657454" cy="1499826"/>
          </a:xfrm>
        </p:spPr>
        <p:txBody>
          <a:bodyPr anchor="ctr">
            <a:noAutofit/>
          </a:bodyPr>
          <a:lstStyle>
            <a:lvl1pPr marL="0" indent="0">
              <a:buNone/>
              <a:defRPr sz="4608" b="1" i="0" baseline="0">
                <a:solidFill>
                  <a:schemeClr val="accent3">
                    <a:lumMod val="75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
        <p:nvSpPr>
          <p:cNvPr id="4" name="TextBox 3"/>
          <p:cNvSpPr txBox="1"/>
          <p:nvPr userDrawn="1"/>
        </p:nvSpPr>
        <p:spPr>
          <a:xfrm>
            <a:off x="11343079" y="4315161"/>
            <a:ext cx="23917602" cy="730521"/>
          </a:xfrm>
          <a:prstGeom prst="rect">
            <a:avLst/>
          </a:prstGeom>
          <a:noFill/>
        </p:spPr>
        <p:txBody>
          <a:bodyPr wrap="square" rtlCol="0">
            <a:spAutoFit/>
          </a:bodyPr>
          <a:lstStyle/>
          <a:p>
            <a:pPr lvl="0"/>
            <a:r>
              <a:rPr lang="en-US" sz="4147" b="0" i="0" dirty="0">
                <a:solidFill>
                  <a:schemeClr val="accent3">
                    <a:lumMod val="75000"/>
                  </a:schemeClr>
                </a:solidFill>
                <a:latin typeface="Arial" panose="020B0604020202020204" pitchFamily="34" charset="0"/>
                <a:ea typeface="Gotham Book" charset="0"/>
                <a:cs typeface="Arial" panose="020B0604020202020204" pitchFamily="34" charset="0"/>
              </a:rPr>
              <a:t>NC DEPARTMENT OF HEALTH AND HUMAN SERVICES</a:t>
            </a:r>
          </a:p>
        </p:txBody>
      </p:sp>
      <p:pic>
        <p:nvPicPr>
          <p:cNvPr id="2" name="Picture 1">
            <a:extLst>
              <a:ext uri="{FF2B5EF4-FFF2-40B4-BE49-F238E27FC236}">
                <a16:creationId xmlns:a16="http://schemas.microsoft.com/office/drawing/2014/main" id="{1047EF5E-9C37-0F66-ADEC-8485DCD764D2}"/>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2395478" y="1485320"/>
            <a:ext cx="7790752" cy="5659676"/>
          </a:xfrm>
          <a:prstGeom prst="rect">
            <a:avLst/>
          </a:prstGeom>
        </p:spPr>
      </p:pic>
    </p:spTree>
    <p:extLst>
      <p:ext uri="{BB962C8B-B14F-4D97-AF65-F5344CB8AC3E}">
        <p14:creationId xmlns:p14="http://schemas.microsoft.com/office/powerpoint/2010/main" val="401742251"/>
      </p:ext>
    </p:extLst>
  </p:cSld>
  <p:clrMapOvr>
    <a:masterClrMapping/>
  </p:clrMapOvr>
  <p:transition spd="slow" advClick="0" advTm="10000">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237923" y="5879307"/>
            <a:ext cx="35085297" cy="12726118"/>
          </a:xfrm>
        </p:spPr>
        <p:txBody>
          <a:bodyPr>
            <a:noAutofit/>
          </a:bodyPr>
          <a:lstStyle>
            <a:lvl1pPr marL="526814" indent="-526814">
              <a:lnSpc>
                <a:spcPct val="100000"/>
              </a:lnSpc>
              <a:spcBef>
                <a:spcPts val="2765"/>
              </a:spcBef>
              <a:defRPr sz="6451"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1328019" indent="-537794">
              <a:lnSpc>
                <a:spcPct val="100000"/>
              </a:lnSpc>
              <a:buFont typeface="Franklin Gothic Medium" panose="020B0603020102020204" pitchFamily="34" charset="0"/>
              <a:buChar char="−"/>
              <a:defRPr sz="553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2242637" indent="-526814">
              <a:lnSpc>
                <a:spcPct val="100000"/>
              </a:lnSpc>
              <a:defRPr sz="4608"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1237923" y="18910082"/>
            <a:ext cx="33079530" cy="1014371"/>
          </a:xfrm>
        </p:spPr>
        <p:txBody>
          <a:bodyPr anchor="b">
            <a:noAutofit/>
          </a:bodyPr>
          <a:lstStyle>
            <a:lvl1pPr marL="0" indent="0">
              <a:lnSpc>
                <a:spcPct val="100000"/>
              </a:lnSpc>
              <a:spcBef>
                <a:spcPts val="0"/>
              </a:spcBef>
              <a:buNone/>
              <a:defRPr sz="2765"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22" name="Slide Number Placeholder 21"/>
          <p:cNvSpPr>
            <a:spLocks noGrp="1"/>
          </p:cNvSpPr>
          <p:nvPr>
            <p:ph type="sldNum" sz="quarter" idx="14"/>
          </p:nvPr>
        </p:nvSpPr>
        <p:spPr>
          <a:xfrm>
            <a:off x="34029271" y="20286779"/>
            <a:ext cx="2311137" cy="874571"/>
          </a:xfrm>
          <a:prstGeom prst="rect">
            <a:avLst/>
          </a:prstGeom>
        </p:spPr>
        <p:txBody>
          <a:bodyPr/>
          <a:lstStyle>
            <a:lvl1pPr algn="r">
              <a:defRPr sz="2074"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1237923" y="3912976"/>
            <a:ext cx="35085297" cy="1685417"/>
          </a:xfrm>
        </p:spPr>
        <p:txBody>
          <a:bodyPr anchor="t">
            <a:noAutofit/>
          </a:bodyPr>
          <a:lstStyle>
            <a:lvl1pPr algn="l">
              <a:defRPr sz="7373"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3" name="Picture 2">
            <a:extLst>
              <a:ext uri="{FF2B5EF4-FFF2-40B4-BE49-F238E27FC236}">
                <a16:creationId xmlns:a16="http://schemas.microsoft.com/office/drawing/2014/main" id="{6DF221BC-4C4B-F888-1C4B-FDB6CC66828D}"/>
              </a:ext>
            </a:extLst>
          </p:cNvPr>
          <p:cNvPicPr>
            <a:picLocks noChangeAspect="1"/>
          </p:cNvPicPr>
          <p:nvPr userDrawn="1"/>
        </p:nvPicPr>
        <p:blipFill rotWithShape="1">
          <a:blip r:embed="rId2"/>
          <a:srcRect t="26307"/>
          <a:stretch/>
        </p:blipFill>
        <p:spPr>
          <a:xfrm>
            <a:off x="0" y="6"/>
            <a:ext cx="37463413" cy="3437853"/>
          </a:xfrm>
          <a:prstGeom prst="rect">
            <a:avLst/>
          </a:prstGeom>
        </p:spPr>
      </p:pic>
      <p:sp>
        <p:nvSpPr>
          <p:cNvPr id="2" name="Text Placeholder 8">
            <a:extLst>
              <a:ext uri="{FF2B5EF4-FFF2-40B4-BE49-F238E27FC236}">
                <a16:creationId xmlns:a16="http://schemas.microsoft.com/office/drawing/2014/main" id="{2ABF15AA-B3DD-091B-25ED-C3EF3C420C8C}"/>
              </a:ext>
            </a:extLst>
          </p:cNvPr>
          <p:cNvSpPr txBox="1">
            <a:spLocks/>
          </p:cNvSpPr>
          <p:nvPr userDrawn="1"/>
        </p:nvSpPr>
        <p:spPr>
          <a:xfrm>
            <a:off x="1463040" y="20299680"/>
            <a:ext cx="30921082" cy="43728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3000" b="1" i="0" dirty="0">
                <a:latin typeface="Arial" panose="020B0604020202020204" pitchFamily="34" charset="0"/>
                <a:cs typeface="Arial" panose="020B0604020202020204" pitchFamily="34" charset="0"/>
              </a:rPr>
              <a:t>NCDHHS, Division of Public Health | North Carolina Public Health Leader’s Conference | March 13, 2025</a:t>
            </a:r>
          </a:p>
        </p:txBody>
      </p:sp>
    </p:spTree>
    <p:extLst>
      <p:ext uri="{BB962C8B-B14F-4D97-AF65-F5344CB8AC3E}">
        <p14:creationId xmlns:p14="http://schemas.microsoft.com/office/powerpoint/2010/main" val="759564429"/>
      </p:ext>
    </p:extLst>
  </p:cSld>
  <p:clrMapOvr>
    <a:masterClrMapping/>
  </p:clrMapOvr>
  <p:transition spd="slow" advClick="0" advTm="10000">
    <p:cove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440340" y="3370837"/>
            <a:ext cx="30882881" cy="15168753"/>
          </a:xfrm>
        </p:spPr>
        <p:txBody>
          <a:bodyPr>
            <a:noAutofit/>
          </a:bodyPr>
          <a:lstStyle>
            <a:lvl1pPr marL="526814" indent="-526814">
              <a:lnSpc>
                <a:spcPct val="100000"/>
              </a:lnSpc>
              <a:spcBef>
                <a:spcPts val="2765"/>
              </a:spcBef>
              <a:defRPr sz="6451"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1328019" indent="-537794">
              <a:lnSpc>
                <a:spcPct val="100000"/>
              </a:lnSpc>
              <a:buFont typeface="Franklin Gothic Medium" panose="020B0603020102020204" pitchFamily="34" charset="0"/>
              <a:buChar char="−"/>
              <a:defRPr sz="553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2242637" indent="-526814">
              <a:lnSpc>
                <a:spcPct val="100000"/>
              </a:lnSpc>
              <a:defRPr sz="4608"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5440346" y="18910082"/>
            <a:ext cx="29117360" cy="1014371"/>
          </a:xfrm>
        </p:spPr>
        <p:txBody>
          <a:bodyPr anchor="b">
            <a:noAutofit/>
          </a:bodyPr>
          <a:lstStyle>
            <a:lvl1pPr marL="0" indent="0">
              <a:lnSpc>
                <a:spcPct val="100000"/>
              </a:lnSpc>
              <a:spcBef>
                <a:spcPts val="0"/>
              </a:spcBef>
              <a:buNone/>
              <a:defRPr sz="2765"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22" name="Slide Number Placeholder 21"/>
          <p:cNvSpPr>
            <a:spLocks noGrp="1"/>
          </p:cNvSpPr>
          <p:nvPr>
            <p:ph type="sldNum" sz="quarter" idx="14"/>
          </p:nvPr>
        </p:nvSpPr>
        <p:spPr>
          <a:xfrm>
            <a:off x="34029271" y="20286779"/>
            <a:ext cx="2311137" cy="874571"/>
          </a:xfrm>
          <a:prstGeom prst="rect">
            <a:avLst/>
          </a:prstGeom>
        </p:spPr>
        <p:txBody>
          <a:bodyPr/>
          <a:lstStyle>
            <a:lvl1pPr algn="r">
              <a:defRPr sz="2074"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5440344" y="1404517"/>
            <a:ext cx="30882881" cy="1685417"/>
          </a:xfrm>
        </p:spPr>
        <p:txBody>
          <a:bodyPr anchor="t">
            <a:noAutofit/>
          </a:bodyPr>
          <a:lstStyle>
            <a:lvl1pPr algn="l">
              <a:defRPr sz="7373"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6" name="Picture 5">
            <a:extLst>
              <a:ext uri="{FF2B5EF4-FFF2-40B4-BE49-F238E27FC236}">
                <a16:creationId xmlns:a16="http://schemas.microsoft.com/office/drawing/2014/main" id="{6EF3BE3B-675C-6430-630F-9168279D8447}"/>
              </a:ext>
            </a:extLst>
          </p:cNvPr>
          <p:cNvPicPr>
            <a:picLocks noChangeAspect="1"/>
          </p:cNvPicPr>
          <p:nvPr userDrawn="1"/>
        </p:nvPicPr>
        <p:blipFill rotWithShape="1">
          <a:blip r:embed="rId2"/>
          <a:srcRect l="13568"/>
          <a:stretch/>
        </p:blipFill>
        <p:spPr>
          <a:xfrm>
            <a:off x="0" y="3"/>
            <a:ext cx="5012002" cy="21067713"/>
          </a:xfrm>
          <a:prstGeom prst="rect">
            <a:avLst/>
          </a:prstGeom>
        </p:spPr>
      </p:pic>
      <p:sp>
        <p:nvSpPr>
          <p:cNvPr id="2" name="Text Placeholder 8">
            <a:extLst>
              <a:ext uri="{FF2B5EF4-FFF2-40B4-BE49-F238E27FC236}">
                <a16:creationId xmlns:a16="http://schemas.microsoft.com/office/drawing/2014/main" id="{D963BCCA-ABB8-D3E4-1E75-A2DCB2390492}"/>
              </a:ext>
            </a:extLst>
          </p:cNvPr>
          <p:cNvSpPr txBox="1">
            <a:spLocks/>
          </p:cNvSpPr>
          <p:nvPr userDrawn="1"/>
        </p:nvSpPr>
        <p:spPr>
          <a:xfrm>
            <a:off x="5212080" y="20299680"/>
            <a:ext cx="30921082" cy="43728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3000" b="1" i="0" dirty="0">
                <a:latin typeface="Arial" panose="020B0604020202020204" pitchFamily="34" charset="0"/>
                <a:cs typeface="Arial" panose="020B0604020202020204" pitchFamily="34" charset="0"/>
              </a:rPr>
              <a:t>NCDHHS, Division of Public Health | North Carolina Public Health Leader’s Conference | March 13, 2025</a:t>
            </a:r>
          </a:p>
        </p:txBody>
      </p:sp>
    </p:spTree>
    <p:extLst>
      <p:ext uri="{BB962C8B-B14F-4D97-AF65-F5344CB8AC3E}">
        <p14:creationId xmlns:p14="http://schemas.microsoft.com/office/powerpoint/2010/main" val="4221569215"/>
      </p:ext>
    </p:extLst>
  </p:cSld>
  <p:clrMapOvr>
    <a:masterClrMapping/>
  </p:clrMapOvr>
  <p:transition spd="slow" advClick="0" advTm="10000">
    <p:cove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tent Slide - Title, Short Text, Logo, Bar">
    <p:spTree>
      <p:nvGrpSpPr>
        <p:cNvPr id="1" name=""/>
        <p:cNvGrpSpPr/>
        <p:nvPr/>
      </p:nvGrpSpPr>
      <p:grpSpPr>
        <a:xfrm>
          <a:off x="0" y="0"/>
          <a:ext cx="0" cy="0"/>
          <a:chOff x="0" y="0"/>
          <a:chExt cx="0" cy="0"/>
        </a:xfrm>
      </p:grpSpPr>
      <p:sp>
        <p:nvSpPr>
          <p:cNvPr id="7" name="Rectangle 6"/>
          <p:cNvSpPr/>
          <p:nvPr userDrawn="1"/>
        </p:nvSpPr>
        <p:spPr>
          <a:xfrm>
            <a:off x="1" y="20246428"/>
            <a:ext cx="37463413" cy="848561"/>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2458"/>
          </a:p>
        </p:txBody>
      </p:sp>
      <p:sp>
        <p:nvSpPr>
          <p:cNvPr id="2" name="Title 1"/>
          <p:cNvSpPr>
            <a:spLocks noGrp="1"/>
          </p:cNvSpPr>
          <p:nvPr>
            <p:ph type="title" hasCustomPrompt="1"/>
          </p:nvPr>
        </p:nvSpPr>
        <p:spPr>
          <a:xfrm>
            <a:off x="2762923" y="1966320"/>
            <a:ext cx="32134246" cy="1685417"/>
          </a:xfrm>
        </p:spPr>
        <p:txBody>
          <a:bodyPr>
            <a:noAutofit/>
          </a:bodyPr>
          <a:lstStyle>
            <a:lvl1pPr algn="l">
              <a:defRPr sz="1106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a:t>Click to add Title of Item</a:t>
            </a:r>
          </a:p>
        </p:txBody>
      </p:sp>
      <p:sp>
        <p:nvSpPr>
          <p:cNvPr id="8" name="Rectangle 7"/>
          <p:cNvSpPr/>
          <p:nvPr userDrawn="1"/>
        </p:nvSpPr>
        <p:spPr>
          <a:xfrm>
            <a:off x="1" y="11861"/>
            <a:ext cx="37463413" cy="1404871"/>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4301">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2552376" y="1"/>
            <a:ext cx="210547" cy="331402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648"/>
          </a:p>
        </p:txBody>
      </p:sp>
      <p:sp>
        <p:nvSpPr>
          <p:cNvPr id="4" name="Text Placeholder 3"/>
          <p:cNvSpPr>
            <a:spLocks noGrp="1"/>
          </p:cNvSpPr>
          <p:nvPr>
            <p:ph type="body" sz="quarter" idx="10"/>
          </p:nvPr>
        </p:nvSpPr>
        <p:spPr>
          <a:xfrm>
            <a:off x="2575610" y="4671963"/>
            <a:ext cx="32318700" cy="13884209"/>
          </a:xfrm>
        </p:spPr>
        <p:txBody>
          <a:bodyPr/>
          <a:lstStyle>
            <a:lvl1pPr>
              <a:lnSpc>
                <a:spcPct val="100000"/>
              </a:lnSpc>
              <a:spcBef>
                <a:spcPts val="3686"/>
              </a:spcBef>
              <a:defRPr sz="8602">
                <a:latin typeface="Franklin Gothic Medium" panose="020B0603020102020204" pitchFamily="34" charset="0"/>
              </a:defRPr>
            </a:lvl1pPr>
            <a:lvl2pPr marL="1580202" indent="-526734">
              <a:lnSpc>
                <a:spcPct val="100000"/>
              </a:lnSpc>
              <a:buFont typeface="Franklin Gothic Medium" panose="020B0603020102020204" pitchFamily="34" charset="0"/>
              <a:buChar char="−"/>
              <a:defRPr sz="7373">
                <a:latin typeface="Franklin Gothic Medium" panose="020B0603020102020204" pitchFamily="34" charset="0"/>
              </a:defRPr>
            </a:lvl2pPr>
            <a:lvl3pPr>
              <a:lnSpc>
                <a:spcPct val="100000"/>
              </a:lnSpc>
              <a:defRPr sz="6144">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Edit Master text styles</a:t>
            </a:r>
          </a:p>
          <a:p>
            <a:pPr lvl="1"/>
            <a:r>
              <a:rPr lang="en-US"/>
              <a:t> Second level</a:t>
            </a:r>
          </a:p>
          <a:p>
            <a:pPr lvl="2"/>
            <a:r>
              <a:rPr lang="en-US"/>
              <a:t>Third level</a:t>
            </a:r>
          </a:p>
        </p:txBody>
      </p:sp>
    </p:spTree>
    <p:extLst>
      <p:ext uri="{BB962C8B-B14F-4D97-AF65-F5344CB8AC3E}">
        <p14:creationId xmlns:p14="http://schemas.microsoft.com/office/powerpoint/2010/main" val="623956262"/>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E0004C-5494-4647-898B-7DB900F1CDA0}" type="datetimeFigureOut">
              <a:rPr lang="en-US" smtClean="0"/>
              <a:t>3/19/2025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1E8D0C-0748-438D-9256-0426D5FD8FB2}" type="slidenum">
              <a:rPr lang="en-US" smtClean="0"/>
              <a:t>‹#›</a:t>
            </a:fld>
            <a:endParaRPr lang="en-US" dirty="0"/>
          </a:p>
        </p:txBody>
      </p:sp>
    </p:spTree>
    <p:extLst>
      <p:ext uri="{BB962C8B-B14F-4D97-AF65-F5344CB8AC3E}">
        <p14:creationId xmlns:p14="http://schemas.microsoft.com/office/powerpoint/2010/main" val="1077310723"/>
      </p:ext>
    </p:extLst>
  </p:cSld>
  <p:clrMapOvr>
    <a:masterClrMapping/>
  </p:clrMapOvr>
  <p:transition spd="slow" advClick="0" advTm="10000">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56097" y="5252301"/>
            <a:ext cx="32312194" cy="8763582"/>
          </a:xfrm>
        </p:spPr>
        <p:txBody>
          <a:bodyPr anchor="b"/>
          <a:lstStyle>
            <a:lvl1pPr>
              <a:defRPr sz="18432"/>
            </a:lvl1pPr>
          </a:lstStyle>
          <a:p>
            <a:r>
              <a:rPr lang="en-US"/>
              <a:t>Click to edit Master title style</a:t>
            </a:r>
            <a:endParaRPr lang="en-US" dirty="0"/>
          </a:p>
        </p:txBody>
      </p:sp>
      <p:sp>
        <p:nvSpPr>
          <p:cNvPr id="3" name="Text Placeholder 2"/>
          <p:cNvSpPr>
            <a:spLocks noGrp="1"/>
          </p:cNvSpPr>
          <p:nvPr>
            <p:ph type="body" idx="1"/>
          </p:nvPr>
        </p:nvSpPr>
        <p:spPr>
          <a:xfrm>
            <a:off x="2556097" y="14098790"/>
            <a:ext cx="32312194" cy="4608561"/>
          </a:xfrm>
        </p:spPr>
        <p:txBody>
          <a:bodyPr/>
          <a:lstStyle>
            <a:lvl1pPr marL="0" indent="0">
              <a:buNone/>
              <a:defRPr sz="7373">
                <a:solidFill>
                  <a:schemeClr val="tx1">
                    <a:tint val="82000"/>
                  </a:schemeClr>
                </a:solidFill>
              </a:defRPr>
            </a:lvl1pPr>
            <a:lvl2pPr marL="1404518" indent="0">
              <a:buNone/>
              <a:defRPr sz="6144">
                <a:solidFill>
                  <a:schemeClr val="tx1">
                    <a:tint val="82000"/>
                  </a:schemeClr>
                </a:solidFill>
              </a:defRPr>
            </a:lvl2pPr>
            <a:lvl3pPr marL="2809037" indent="0">
              <a:buNone/>
              <a:defRPr sz="5530">
                <a:solidFill>
                  <a:schemeClr val="tx1">
                    <a:tint val="82000"/>
                  </a:schemeClr>
                </a:solidFill>
              </a:defRPr>
            </a:lvl3pPr>
            <a:lvl4pPr marL="4213555" indent="0">
              <a:buNone/>
              <a:defRPr sz="4915">
                <a:solidFill>
                  <a:schemeClr val="tx1">
                    <a:tint val="82000"/>
                  </a:schemeClr>
                </a:solidFill>
              </a:defRPr>
            </a:lvl4pPr>
            <a:lvl5pPr marL="5618074" indent="0">
              <a:buNone/>
              <a:defRPr sz="4915">
                <a:solidFill>
                  <a:schemeClr val="tx1">
                    <a:tint val="82000"/>
                  </a:schemeClr>
                </a:solidFill>
              </a:defRPr>
            </a:lvl5pPr>
            <a:lvl6pPr marL="7022592" indent="0">
              <a:buNone/>
              <a:defRPr sz="4915">
                <a:solidFill>
                  <a:schemeClr val="tx1">
                    <a:tint val="82000"/>
                  </a:schemeClr>
                </a:solidFill>
              </a:defRPr>
            </a:lvl6pPr>
            <a:lvl7pPr marL="8427110" indent="0">
              <a:buNone/>
              <a:defRPr sz="4915">
                <a:solidFill>
                  <a:schemeClr val="tx1">
                    <a:tint val="82000"/>
                  </a:schemeClr>
                </a:solidFill>
              </a:defRPr>
            </a:lvl7pPr>
            <a:lvl8pPr marL="9831629" indent="0">
              <a:buNone/>
              <a:defRPr sz="4915">
                <a:solidFill>
                  <a:schemeClr val="tx1">
                    <a:tint val="82000"/>
                  </a:schemeClr>
                </a:solidFill>
              </a:defRPr>
            </a:lvl8pPr>
            <a:lvl9pPr marL="11236147" indent="0">
              <a:buNone/>
              <a:defRPr sz="4915">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E0004C-5494-4647-898B-7DB900F1CDA0}" type="datetimeFigureOut">
              <a:rPr lang="en-US" smtClean="0"/>
              <a:t>3/19/2025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1E8D0C-0748-438D-9256-0426D5FD8FB2}" type="slidenum">
              <a:rPr lang="en-US" smtClean="0"/>
              <a:t>‹#›</a:t>
            </a:fld>
            <a:endParaRPr lang="en-US" dirty="0"/>
          </a:p>
        </p:txBody>
      </p:sp>
    </p:spTree>
    <p:extLst>
      <p:ext uri="{BB962C8B-B14F-4D97-AF65-F5344CB8AC3E}">
        <p14:creationId xmlns:p14="http://schemas.microsoft.com/office/powerpoint/2010/main" val="2972535491"/>
      </p:ext>
    </p:extLst>
  </p:cSld>
  <p:clrMapOvr>
    <a:masterClrMapping/>
  </p:clrMapOvr>
  <p:transition spd="slow" advClick="0" advTm="10000">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75609" y="5608303"/>
            <a:ext cx="15921951" cy="1336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8965853" y="5608303"/>
            <a:ext cx="15921951" cy="1336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5E0004C-5494-4647-898B-7DB900F1CDA0}" type="datetimeFigureOut">
              <a:rPr lang="en-US" smtClean="0"/>
              <a:t>3/19/2025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F1E8D0C-0748-438D-9256-0426D5FD8FB2}" type="slidenum">
              <a:rPr lang="en-US" smtClean="0"/>
              <a:t>‹#›</a:t>
            </a:fld>
            <a:endParaRPr lang="en-US" dirty="0"/>
          </a:p>
        </p:txBody>
      </p:sp>
    </p:spTree>
    <p:extLst>
      <p:ext uri="{BB962C8B-B14F-4D97-AF65-F5344CB8AC3E}">
        <p14:creationId xmlns:p14="http://schemas.microsoft.com/office/powerpoint/2010/main" val="3460444884"/>
      </p:ext>
    </p:extLst>
  </p:cSld>
  <p:clrMapOvr>
    <a:masterClrMapping/>
  </p:clrMapOvr>
  <p:transition spd="slow" advClick="0" advTm="10000">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80489" y="1121662"/>
            <a:ext cx="32312194" cy="40721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2580491" y="5164517"/>
            <a:ext cx="15848778" cy="2531050"/>
          </a:xfrm>
        </p:spPr>
        <p:txBody>
          <a:bodyPr anchor="b"/>
          <a:lstStyle>
            <a:lvl1pPr marL="0" indent="0">
              <a:buNone/>
              <a:defRPr sz="7373" b="1"/>
            </a:lvl1pPr>
            <a:lvl2pPr marL="1404518" indent="0">
              <a:buNone/>
              <a:defRPr sz="6144" b="1"/>
            </a:lvl2pPr>
            <a:lvl3pPr marL="2809037" indent="0">
              <a:buNone/>
              <a:defRPr sz="5530" b="1"/>
            </a:lvl3pPr>
            <a:lvl4pPr marL="4213555" indent="0">
              <a:buNone/>
              <a:defRPr sz="4915" b="1"/>
            </a:lvl4pPr>
            <a:lvl5pPr marL="5618074" indent="0">
              <a:buNone/>
              <a:defRPr sz="4915" b="1"/>
            </a:lvl5pPr>
            <a:lvl6pPr marL="7022592" indent="0">
              <a:buNone/>
              <a:defRPr sz="4915" b="1"/>
            </a:lvl6pPr>
            <a:lvl7pPr marL="8427110" indent="0">
              <a:buNone/>
              <a:defRPr sz="4915" b="1"/>
            </a:lvl7pPr>
            <a:lvl8pPr marL="9831629" indent="0">
              <a:buNone/>
              <a:defRPr sz="4915" b="1"/>
            </a:lvl8pPr>
            <a:lvl9pPr marL="11236147" indent="0">
              <a:buNone/>
              <a:defRPr sz="4915" b="1"/>
            </a:lvl9pPr>
          </a:lstStyle>
          <a:p>
            <a:pPr lvl="0"/>
            <a:r>
              <a:rPr lang="en-US"/>
              <a:t>Click to edit Master text styles</a:t>
            </a:r>
          </a:p>
        </p:txBody>
      </p:sp>
      <p:sp>
        <p:nvSpPr>
          <p:cNvPr id="4" name="Content Placeholder 3"/>
          <p:cNvSpPr>
            <a:spLocks noGrp="1"/>
          </p:cNvSpPr>
          <p:nvPr>
            <p:ph sz="half" idx="2"/>
          </p:nvPr>
        </p:nvSpPr>
        <p:spPr>
          <a:xfrm>
            <a:off x="2580491" y="7695568"/>
            <a:ext cx="15848778" cy="113190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8965853" y="5164517"/>
            <a:ext cx="15926830" cy="2531050"/>
          </a:xfrm>
        </p:spPr>
        <p:txBody>
          <a:bodyPr anchor="b"/>
          <a:lstStyle>
            <a:lvl1pPr marL="0" indent="0">
              <a:buNone/>
              <a:defRPr sz="7373" b="1"/>
            </a:lvl1pPr>
            <a:lvl2pPr marL="1404518" indent="0">
              <a:buNone/>
              <a:defRPr sz="6144" b="1"/>
            </a:lvl2pPr>
            <a:lvl3pPr marL="2809037" indent="0">
              <a:buNone/>
              <a:defRPr sz="5530" b="1"/>
            </a:lvl3pPr>
            <a:lvl4pPr marL="4213555" indent="0">
              <a:buNone/>
              <a:defRPr sz="4915" b="1"/>
            </a:lvl4pPr>
            <a:lvl5pPr marL="5618074" indent="0">
              <a:buNone/>
              <a:defRPr sz="4915" b="1"/>
            </a:lvl5pPr>
            <a:lvl6pPr marL="7022592" indent="0">
              <a:buNone/>
              <a:defRPr sz="4915" b="1"/>
            </a:lvl6pPr>
            <a:lvl7pPr marL="8427110" indent="0">
              <a:buNone/>
              <a:defRPr sz="4915" b="1"/>
            </a:lvl7pPr>
            <a:lvl8pPr marL="9831629" indent="0">
              <a:buNone/>
              <a:defRPr sz="4915" b="1"/>
            </a:lvl8pPr>
            <a:lvl9pPr marL="11236147" indent="0">
              <a:buNone/>
              <a:defRPr sz="4915" b="1"/>
            </a:lvl9pPr>
          </a:lstStyle>
          <a:p>
            <a:pPr lvl="0"/>
            <a:r>
              <a:rPr lang="en-US"/>
              <a:t>Click to edit Master text styles</a:t>
            </a:r>
          </a:p>
        </p:txBody>
      </p:sp>
      <p:sp>
        <p:nvSpPr>
          <p:cNvPr id="6" name="Content Placeholder 5"/>
          <p:cNvSpPr>
            <a:spLocks noGrp="1"/>
          </p:cNvSpPr>
          <p:nvPr>
            <p:ph sz="quarter" idx="4"/>
          </p:nvPr>
        </p:nvSpPr>
        <p:spPr>
          <a:xfrm>
            <a:off x="18965853" y="7695568"/>
            <a:ext cx="15926830" cy="113190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5E0004C-5494-4647-898B-7DB900F1CDA0}" type="datetimeFigureOut">
              <a:rPr lang="en-US" smtClean="0"/>
              <a:t>3/19/2025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F1E8D0C-0748-438D-9256-0426D5FD8FB2}" type="slidenum">
              <a:rPr lang="en-US" smtClean="0"/>
              <a:t>‹#›</a:t>
            </a:fld>
            <a:endParaRPr lang="en-US" dirty="0"/>
          </a:p>
        </p:txBody>
      </p:sp>
    </p:spTree>
    <p:extLst>
      <p:ext uri="{BB962C8B-B14F-4D97-AF65-F5344CB8AC3E}">
        <p14:creationId xmlns:p14="http://schemas.microsoft.com/office/powerpoint/2010/main" val="4037599360"/>
      </p:ext>
    </p:extLst>
  </p:cSld>
  <p:clrMapOvr>
    <a:masterClrMapping/>
  </p:clrMapOvr>
  <p:transition spd="slow" advClick="0" advTm="10000">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5E0004C-5494-4647-898B-7DB900F1CDA0}" type="datetimeFigureOut">
              <a:rPr lang="en-US" smtClean="0"/>
              <a:t>3/19/2025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F1E8D0C-0748-438D-9256-0426D5FD8FB2}" type="slidenum">
              <a:rPr lang="en-US" smtClean="0"/>
              <a:t>‹#›</a:t>
            </a:fld>
            <a:endParaRPr lang="en-US" dirty="0"/>
          </a:p>
        </p:txBody>
      </p:sp>
    </p:spTree>
    <p:extLst>
      <p:ext uri="{BB962C8B-B14F-4D97-AF65-F5344CB8AC3E}">
        <p14:creationId xmlns:p14="http://schemas.microsoft.com/office/powerpoint/2010/main" val="1975110268"/>
      </p:ext>
    </p:extLst>
  </p:cSld>
  <p:clrMapOvr>
    <a:masterClrMapping/>
  </p:clrMapOvr>
  <p:transition spd="slow" advClick="0" advTm="10000">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E0004C-5494-4647-898B-7DB900F1CDA0}" type="datetimeFigureOut">
              <a:rPr lang="en-US" smtClean="0"/>
              <a:t>3/19/2025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F1E8D0C-0748-438D-9256-0426D5FD8FB2}" type="slidenum">
              <a:rPr lang="en-US" smtClean="0"/>
              <a:t>‹#›</a:t>
            </a:fld>
            <a:endParaRPr lang="en-US" dirty="0"/>
          </a:p>
        </p:txBody>
      </p:sp>
    </p:spTree>
    <p:extLst>
      <p:ext uri="{BB962C8B-B14F-4D97-AF65-F5344CB8AC3E}">
        <p14:creationId xmlns:p14="http://schemas.microsoft.com/office/powerpoint/2010/main" val="161645327"/>
      </p:ext>
    </p:extLst>
  </p:cSld>
  <p:clrMapOvr>
    <a:masterClrMapping/>
  </p:clrMapOvr>
  <p:transition spd="slow" advClick="0" advTm="10000">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0491" y="1404514"/>
            <a:ext cx="12082925" cy="4915800"/>
          </a:xfrm>
        </p:spPr>
        <p:txBody>
          <a:bodyPr anchor="b"/>
          <a:lstStyle>
            <a:lvl1pPr>
              <a:defRPr sz="9830"/>
            </a:lvl1pPr>
          </a:lstStyle>
          <a:p>
            <a:r>
              <a:rPr lang="en-US"/>
              <a:t>Click to edit Master title style</a:t>
            </a:r>
            <a:endParaRPr lang="en-US" dirty="0"/>
          </a:p>
        </p:txBody>
      </p:sp>
      <p:sp>
        <p:nvSpPr>
          <p:cNvPr id="3" name="Content Placeholder 2"/>
          <p:cNvSpPr>
            <a:spLocks noGrp="1"/>
          </p:cNvSpPr>
          <p:nvPr>
            <p:ph idx="1"/>
          </p:nvPr>
        </p:nvSpPr>
        <p:spPr>
          <a:xfrm>
            <a:off x="15926830" y="3033362"/>
            <a:ext cx="18965853" cy="14971731"/>
          </a:xfrm>
        </p:spPr>
        <p:txBody>
          <a:bodyPr/>
          <a:lstStyle>
            <a:lvl1pPr>
              <a:defRPr sz="9830"/>
            </a:lvl1pPr>
            <a:lvl2pPr>
              <a:defRPr sz="8602"/>
            </a:lvl2pPr>
            <a:lvl3pPr>
              <a:defRPr sz="7373"/>
            </a:lvl3pPr>
            <a:lvl4pPr>
              <a:defRPr sz="6144"/>
            </a:lvl4pPr>
            <a:lvl5pPr>
              <a:defRPr sz="6144"/>
            </a:lvl5pPr>
            <a:lvl6pPr>
              <a:defRPr sz="6144"/>
            </a:lvl6pPr>
            <a:lvl7pPr>
              <a:defRPr sz="6144"/>
            </a:lvl7pPr>
            <a:lvl8pPr>
              <a:defRPr sz="6144"/>
            </a:lvl8pPr>
            <a:lvl9pPr>
              <a:defRPr sz="61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0491" y="6320314"/>
            <a:ext cx="12082925" cy="11709163"/>
          </a:xfrm>
        </p:spPr>
        <p:txBody>
          <a:bodyPr/>
          <a:lstStyle>
            <a:lvl1pPr marL="0" indent="0">
              <a:buNone/>
              <a:defRPr sz="4915"/>
            </a:lvl1pPr>
            <a:lvl2pPr marL="1404518" indent="0">
              <a:buNone/>
              <a:defRPr sz="4301"/>
            </a:lvl2pPr>
            <a:lvl3pPr marL="2809037" indent="0">
              <a:buNone/>
              <a:defRPr sz="3686"/>
            </a:lvl3pPr>
            <a:lvl4pPr marL="4213555" indent="0">
              <a:buNone/>
              <a:defRPr sz="3072"/>
            </a:lvl4pPr>
            <a:lvl5pPr marL="5618074" indent="0">
              <a:buNone/>
              <a:defRPr sz="3072"/>
            </a:lvl5pPr>
            <a:lvl6pPr marL="7022592" indent="0">
              <a:buNone/>
              <a:defRPr sz="3072"/>
            </a:lvl6pPr>
            <a:lvl7pPr marL="8427110" indent="0">
              <a:buNone/>
              <a:defRPr sz="3072"/>
            </a:lvl7pPr>
            <a:lvl8pPr marL="9831629" indent="0">
              <a:buNone/>
              <a:defRPr sz="3072"/>
            </a:lvl8pPr>
            <a:lvl9pPr marL="11236147" indent="0">
              <a:buNone/>
              <a:defRPr sz="3072"/>
            </a:lvl9pPr>
          </a:lstStyle>
          <a:p>
            <a:pPr lvl="0"/>
            <a:r>
              <a:rPr lang="en-US"/>
              <a:t>Click to edit Master text styles</a:t>
            </a:r>
          </a:p>
        </p:txBody>
      </p:sp>
      <p:sp>
        <p:nvSpPr>
          <p:cNvPr id="5" name="Date Placeholder 4"/>
          <p:cNvSpPr>
            <a:spLocks noGrp="1"/>
          </p:cNvSpPr>
          <p:nvPr>
            <p:ph type="dt" sz="half" idx="10"/>
          </p:nvPr>
        </p:nvSpPr>
        <p:spPr/>
        <p:txBody>
          <a:bodyPr/>
          <a:lstStyle/>
          <a:p>
            <a:fld id="{65E0004C-5494-4647-898B-7DB900F1CDA0}" type="datetimeFigureOut">
              <a:rPr lang="en-US" smtClean="0"/>
              <a:t>3/19/2025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F1E8D0C-0748-438D-9256-0426D5FD8FB2}" type="slidenum">
              <a:rPr lang="en-US" smtClean="0"/>
              <a:t>‹#›</a:t>
            </a:fld>
            <a:endParaRPr lang="en-US" dirty="0"/>
          </a:p>
        </p:txBody>
      </p:sp>
    </p:spTree>
    <p:extLst>
      <p:ext uri="{BB962C8B-B14F-4D97-AF65-F5344CB8AC3E}">
        <p14:creationId xmlns:p14="http://schemas.microsoft.com/office/powerpoint/2010/main" val="2498303859"/>
      </p:ext>
    </p:extLst>
  </p:cSld>
  <p:clrMapOvr>
    <a:masterClrMapping/>
  </p:clrMapOvr>
  <p:transition spd="slow" advClick="0" advTm="10000">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0491" y="1404514"/>
            <a:ext cx="12082925" cy="4915800"/>
          </a:xfrm>
        </p:spPr>
        <p:txBody>
          <a:bodyPr anchor="b"/>
          <a:lstStyle>
            <a:lvl1pPr>
              <a:defRPr sz="9830"/>
            </a:lvl1pPr>
          </a:lstStyle>
          <a:p>
            <a:r>
              <a:rPr lang="en-US"/>
              <a:t>Click to edit Master title style</a:t>
            </a:r>
            <a:endParaRPr lang="en-US" dirty="0"/>
          </a:p>
        </p:txBody>
      </p:sp>
      <p:sp>
        <p:nvSpPr>
          <p:cNvPr id="3" name="Picture Placeholder 2"/>
          <p:cNvSpPr>
            <a:spLocks noGrp="1" noChangeAspect="1"/>
          </p:cNvSpPr>
          <p:nvPr>
            <p:ph type="pic" idx="1"/>
          </p:nvPr>
        </p:nvSpPr>
        <p:spPr>
          <a:xfrm>
            <a:off x="15926830" y="3033362"/>
            <a:ext cx="18965853" cy="14971731"/>
          </a:xfrm>
        </p:spPr>
        <p:txBody>
          <a:bodyPr anchor="t"/>
          <a:lstStyle>
            <a:lvl1pPr marL="0" indent="0">
              <a:buNone/>
              <a:defRPr sz="9830"/>
            </a:lvl1pPr>
            <a:lvl2pPr marL="1404518" indent="0">
              <a:buNone/>
              <a:defRPr sz="8602"/>
            </a:lvl2pPr>
            <a:lvl3pPr marL="2809037" indent="0">
              <a:buNone/>
              <a:defRPr sz="7373"/>
            </a:lvl3pPr>
            <a:lvl4pPr marL="4213555" indent="0">
              <a:buNone/>
              <a:defRPr sz="6144"/>
            </a:lvl4pPr>
            <a:lvl5pPr marL="5618074" indent="0">
              <a:buNone/>
              <a:defRPr sz="6144"/>
            </a:lvl5pPr>
            <a:lvl6pPr marL="7022592" indent="0">
              <a:buNone/>
              <a:defRPr sz="6144"/>
            </a:lvl6pPr>
            <a:lvl7pPr marL="8427110" indent="0">
              <a:buNone/>
              <a:defRPr sz="6144"/>
            </a:lvl7pPr>
            <a:lvl8pPr marL="9831629" indent="0">
              <a:buNone/>
              <a:defRPr sz="6144"/>
            </a:lvl8pPr>
            <a:lvl9pPr marL="11236147" indent="0">
              <a:buNone/>
              <a:defRPr sz="6144"/>
            </a:lvl9pPr>
          </a:lstStyle>
          <a:p>
            <a:r>
              <a:rPr lang="en-US" dirty="0"/>
              <a:t>Click icon to add picture</a:t>
            </a:r>
          </a:p>
        </p:txBody>
      </p:sp>
      <p:sp>
        <p:nvSpPr>
          <p:cNvPr id="4" name="Text Placeholder 3"/>
          <p:cNvSpPr>
            <a:spLocks noGrp="1"/>
          </p:cNvSpPr>
          <p:nvPr>
            <p:ph type="body" sz="half" idx="2"/>
          </p:nvPr>
        </p:nvSpPr>
        <p:spPr>
          <a:xfrm>
            <a:off x="2580491" y="6320314"/>
            <a:ext cx="12082925" cy="11709163"/>
          </a:xfrm>
        </p:spPr>
        <p:txBody>
          <a:bodyPr/>
          <a:lstStyle>
            <a:lvl1pPr marL="0" indent="0">
              <a:buNone/>
              <a:defRPr sz="4915"/>
            </a:lvl1pPr>
            <a:lvl2pPr marL="1404518" indent="0">
              <a:buNone/>
              <a:defRPr sz="4301"/>
            </a:lvl2pPr>
            <a:lvl3pPr marL="2809037" indent="0">
              <a:buNone/>
              <a:defRPr sz="3686"/>
            </a:lvl3pPr>
            <a:lvl4pPr marL="4213555" indent="0">
              <a:buNone/>
              <a:defRPr sz="3072"/>
            </a:lvl4pPr>
            <a:lvl5pPr marL="5618074" indent="0">
              <a:buNone/>
              <a:defRPr sz="3072"/>
            </a:lvl5pPr>
            <a:lvl6pPr marL="7022592" indent="0">
              <a:buNone/>
              <a:defRPr sz="3072"/>
            </a:lvl6pPr>
            <a:lvl7pPr marL="8427110" indent="0">
              <a:buNone/>
              <a:defRPr sz="3072"/>
            </a:lvl7pPr>
            <a:lvl8pPr marL="9831629" indent="0">
              <a:buNone/>
              <a:defRPr sz="3072"/>
            </a:lvl8pPr>
            <a:lvl9pPr marL="11236147" indent="0">
              <a:buNone/>
              <a:defRPr sz="3072"/>
            </a:lvl9pPr>
          </a:lstStyle>
          <a:p>
            <a:pPr lvl="0"/>
            <a:r>
              <a:rPr lang="en-US"/>
              <a:t>Click to edit Master text styles</a:t>
            </a:r>
          </a:p>
        </p:txBody>
      </p:sp>
      <p:sp>
        <p:nvSpPr>
          <p:cNvPr id="5" name="Date Placeholder 4"/>
          <p:cNvSpPr>
            <a:spLocks noGrp="1"/>
          </p:cNvSpPr>
          <p:nvPr>
            <p:ph type="dt" sz="half" idx="10"/>
          </p:nvPr>
        </p:nvSpPr>
        <p:spPr/>
        <p:txBody>
          <a:bodyPr/>
          <a:lstStyle/>
          <a:p>
            <a:fld id="{65E0004C-5494-4647-898B-7DB900F1CDA0}" type="datetimeFigureOut">
              <a:rPr lang="en-US" smtClean="0"/>
              <a:t>3/19/2025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F1E8D0C-0748-438D-9256-0426D5FD8FB2}" type="slidenum">
              <a:rPr lang="en-US" smtClean="0"/>
              <a:t>‹#›</a:t>
            </a:fld>
            <a:endParaRPr lang="en-US" dirty="0"/>
          </a:p>
        </p:txBody>
      </p:sp>
    </p:spTree>
    <p:extLst>
      <p:ext uri="{BB962C8B-B14F-4D97-AF65-F5344CB8AC3E}">
        <p14:creationId xmlns:p14="http://schemas.microsoft.com/office/powerpoint/2010/main" val="1952912511"/>
      </p:ext>
    </p:extLst>
  </p:cSld>
  <p:clrMapOvr>
    <a:masterClrMapping/>
  </p:clrMapOvr>
  <p:transition spd="slow" advClick="0" advTm="10000">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75610" y="1121662"/>
            <a:ext cx="32312194" cy="40721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575610" y="5608303"/>
            <a:ext cx="32312194" cy="1336727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575610" y="19526650"/>
            <a:ext cx="8429268" cy="1121661"/>
          </a:xfrm>
          <a:prstGeom prst="rect">
            <a:avLst/>
          </a:prstGeom>
        </p:spPr>
        <p:txBody>
          <a:bodyPr vert="horz" lIns="91440" tIns="45720" rIns="91440" bIns="45720" rtlCol="0" anchor="ctr"/>
          <a:lstStyle>
            <a:lvl1pPr algn="l">
              <a:defRPr sz="3686">
                <a:solidFill>
                  <a:schemeClr val="tx1">
                    <a:tint val="82000"/>
                  </a:schemeClr>
                </a:solidFill>
              </a:defRPr>
            </a:lvl1pPr>
          </a:lstStyle>
          <a:p>
            <a:fld id="{65E0004C-5494-4647-898B-7DB900F1CDA0}" type="datetimeFigureOut">
              <a:rPr lang="en-US" smtClean="0"/>
              <a:t>3/19/2025</a:t>
            </a:fld>
            <a:endParaRPr lang="en-US" dirty="0"/>
          </a:p>
        </p:txBody>
      </p:sp>
      <p:sp>
        <p:nvSpPr>
          <p:cNvPr id="5" name="Footer Placeholder 4"/>
          <p:cNvSpPr>
            <a:spLocks noGrp="1"/>
          </p:cNvSpPr>
          <p:nvPr>
            <p:ph type="ftr" sz="quarter" idx="3"/>
          </p:nvPr>
        </p:nvSpPr>
        <p:spPr>
          <a:xfrm>
            <a:off x="12409756" y="19526650"/>
            <a:ext cx="12643902" cy="1121661"/>
          </a:xfrm>
          <a:prstGeom prst="rect">
            <a:avLst/>
          </a:prstGeom>
        </p:spPr>
        <p:txBody>
          <a:bodyPr vert="horz" lIns="91440" tIns="45720" rIns="91440" bIns="45720" rtlCol="0" anchor="ctr"/>
          <a:lstStyle>
            <a:lvl1pPr algn="ctr">
              <a:defRPr sz="3686">
                <a:solidFill>
                  <a:schemeClr val="tx1">
                    <a:tint val="82000"/>
                  </a:schemeClr>
                </a:solidFill>
              </a:defRPr>
            </a:lvl1pPr>
          </a:lstStyle>
          <a:p>
            <a:endParaRPr lang="en-US" dirty="0"/>
          </a:p>
        </p:txBody>
      </p:sp>
      <p:sp>
        <p:nvSpPr>
          <p:cNvPr id="6" name="Slide Number Placeholder 5"/>
          <p:cNvSpPr>
            <a:spLocks noGrp="1"/>
          </p:cNvSpPr>
          <p:nvPr>
            <p:ph type="sldNum" sz="quarter" idx="4"/>
          </p:nvPr>
        </p:nvSpPr>
        <p:spPr>
          <a:xfrm>
            <a:off x="26458535" y="19526650"/>
            <a:ext cx="8429268" cy="1121661"/>
          </a:xfrm>
          <a:prstGeom prst="rect">
            <a:avLst/>
          </a:prstGeom>
        </p:spPr>
        <p:txBody>
          <a:bodyPr vert="horz" lIns="91440" tIns="45720" rIns="91440" bIns="45720" rtlCol="0" anchor="ctr"/>
          <a:lstStyle>
            <a:lvl1pPr algn="r">
              <a:defRPr sz="3686">
                <a:solidFill>
                  <a:schemeClr val="tx1">
                    <a:tint val="82000"/>
                  </a:schemeClr>
                </a:solidFill>
              </a:defRPr>
            </a:lvl1pPr>
          </a:lstStyle>
          <a:p>
            <a:fld id="{3F1E8D0C-0748-438D-9256-0426D5FD8FB2}" type="slidenum">
              <a:rPr lang="en-US" smtClean="0"/>
              <a:t>‹#›</a:t>
            </a:fld>
            <a:endParaRPr lang="en-US" dirty="0"/>
          </a:p>
        </p:txBody>
      </p:sp>
    </p:spTree>
    <p:extLst>
      <p:ext uri="{BB962C8B-B14F-4D97-AF65-F5344CB8AC3E}">
        <p14:creationId xmlns:p14="http://schemas.microsoft.com/office/powerpoint/2010/main" val="113610357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Lst>
  <p:transition spd="slow" advClick="0" advTm="10000">
    <p:cover/>
  </p:transition>
  <p:txStyles>
    <p:titleStyle>
      <a:lvl1pPr algn="l" defTabSz="2809037" rtl="0" eaLnBrk="1" latinLnBrk="0" hangingPunct="1">
        <a:lnSpc>
          <a:spcPct val="90000"/>
        </a:lnSpc>
        <a:spcBef>
          <a:spcPct val="0"/>
        </a:spcBef>
        <a:buNone/>
        <a:defRPr sz="13517" kern="1200">
          <a:solidFill>
            <a:schemeClr val="tx1"/>
          </a:solidFill>
          <a:latin typeface="+mj-lt"/>
          <a:ea typeface="+mj-ea"/>
          <a:cs typeface="+mj-cs"/>
        </a:defRPr>
      </a:lvl1pPr>
    </p:titleStyle>
    <p:bodyStyle>
      <a:lvl1pPr marL="702259" indent="-702259" algn="l" defTabSz="2809037" rtl="0" eaLnBrk="1" latinLnBrk="0" hangingPunct="1">
        <a:lnSpc>
          <a:spcPct val="90000"/>
        </a:lnSpc>
        <a:spcBef>
          <a:spcPts val="3072"/>
        </a:spcBef>
        <a:buFont typeface="Arial" panose="020B0604020202020204" pitchFamily="34" charset="0"/>
        <a:buChar char="•"/>
        <a:defRPr sz="8602" kern="1200">
          <a:solidFill>
            <a:schemeClr val="tx1"/>
          </a:solidFill>
          <a:latin typeface="+mn-lt"/>
          <a:ea typeface="+mn-ea"/>
          <a:cs typeface="+mn-cs"/>
        </a:defRPr>
      </a:lvl1pPr>
      <a:lvl2pPr marL="2106778" indent="-702259" algn="l" defTabSz="2809037" rtl="0" eaLnBrk="1" latinLnBrk="0" hangingPunct="1">
        <a:lnSpc>
          <a:spcPct val="90000"/>
        </a:lnSpc>
        <a:spcBef>
          <a:spcPts val="1536"/>
        </a:spcBef>
        <a:buFont typeface="Arial" panose="020B0604020202020204" pitchFamily="34" charset="0"/>
        <a:buChar char="•"/>
        <a:defRPr sz="7373" kern="1200">
          <a:solidFill>
            <a:schemeClr val="tx1"/>
          </a:solidFill>
          <a:latin typeface="+mn-lt"/>
          <a:ea typeface="+mn-ea"/>
          <a:cs typeface="+mn-cs"/>
        </a:defRPr>
      </a:lvl2pPr>
      <a:lvl3pPr marL="3511296" indent="-702259" algn="l" defTabSz="2809037" rtl="0" eaLnBrk="1" latinLnBrk="0" hangingPunct="1">
        <a:lnSpc>
          <a:spcPct val="90000"/>
        </a:lnSpc>
        <a:spcBef>
          <a:spcPts val="1536"/>
        </a:spcBef>
        <a:buFont typeface="Arial" panose="020B0604020202020204" pitchFamily="34" charset="0"/>
        <a:buChar char="•"/>
        <a:defRPr sz="6144" kern="1200">
          <a:solidFill>
            <a:schemeClr val="tx1"/>
          </a:solidFill>
          <a:latin typeface="+mn-lt"/>
          <a:ea typeface="+mn-ea"/>
          <a:cs typeface="+mn-cs"/>
        </a:defRPr>
      </a:lvl3pPr>
      <a:lvl4pPr marL="4915814" indent="-702259" algn="l" defTabSz="2809037" rtl="0" eaLnBrk="1" latinLnBrk="0" hangingPunct="1">
        <a:lnSpc>
          <a:spcPct val="90000"/>
        </a:lnSpc>
        <a:spcBef>
          <a:spcPts val="1536"/>
        </a:spcBef>
        <a:buFont typeface="Arial" panose="020B0604020202020204" pitchFamily="34" charset="0"/>
        <a:buChar char="•"/>
        <a:defRPr sz="5530" kern="1200">
          <a:solidFill>
            <a:schemeClr val="tx1"/>
          </a:solidFill>
          <a:latin typeface="+mn-lt"/>
          <a:ea typeface="+mn-ea"/>
          <a:cs typeface="+mn-cs"/>
        </a:defRPr>
      </a:lvl4pPr>
      <a:lvl5pPr marL="6320333" indent="-702259" algn="l" defTabSz="2809037" rtl="0" eaLnBrk="1" latinLnBrk="0" hangingPunct="1">
        <a:lnSpc>
          <a:spcPct val="90000"/>
        </a:lnSpc>
        <a:spcBef>
          <a:spcPts val="1536"/>
        </a:spcBef>
        <a:buFont typeface="Arial" panose="020B0604020202020204" pitchFamily="34" charset="0"/>
        <a:buChar char="•"/>
        <a:defRPr sz="5530" kern="1200">
          <a:solidFill>
            <a:schemeClr val="tx1"/>
          </a:solidFill>
          <a:latin typeface="+mn-lt"/>
          <a:ea typeface="+mn-ea"/>
          <a:cs typeface="+mn-cs"/>
        </a:defRPr>
      </a:lvl5pPr>
      <a:lvl6pPr marL="7724851" indent="-702259" algn="l" defTabSz="2809037" rtl="0" eaLnBrk="1" latinLnBrk="0" hangingPunct="1">
        <a:lnSpc>
          <a:spcPct val="90000"/>
        </a:lnSpc>
        <a:spcBef>
          <a:spcPts val="1536"/>
        </a:spcBef>
        <a:buFont typeface="Arial" panose="020B0604020202020204" pitchFamily="34" charset="0"/>
        <a:buChar char="•"/>
        <a:defRPr sz="5530" kern="1200">
          <a:solidFill>
            <a:schemeClr val="tx1"/>
          </a:solidFill>
          <a:latin typeface="+mn-lt"/>
          <a:ea typeface="+mn-ea"/>
          <a:cs typeface="+mn-cs"/>
        </a:defRPr>
      </a:lvl6pPr>
      <a:lvl7pPr marL="9129370" indent="-702259" algn="l" defTabSz="2809037" rtl="0" eaLnBrk="1" latinLnBrk="0" hangingPunct="1">
        <a:lnSpc>
          <a:spcPct val="90000"/>
        </a:lnSpc>
        <a:spcBef>
          <a:spcPts val="1536"/>
        </a:spcBef>
        <a:buFont typeface="Arial" panose="020B0604020202020204" pitchFamily="34" charset="0"/>
        <a:buChar char="•"/>
        <a:defRPr sz="5530" kern="1200">
          <a:solidFill>
            <a:schemeClr val="tx1"/>
          </a:solidFill>
          <a:latin typeface="+mn-lt"/>
          <a:ea typeface="+mn-ea"/>
          <a:cs typeface="+mn-cs"/>
        </a:defRPr>
      </a:lvl7pPr>
      <a:lvl8pPr marL="10533888" indent="-702259" algn="l" defTabSz="2809037" rtl="0" eaLnBrk="1" latinLnBrk="0" hangingPunct="1">
        <a:lnSpc>
          <a:spcPct val="90000"/>
        </a:lnSpc>
        <a:spcBef>
          <a:spcPts val="1536"/>
        </a:spcBef>
        <a:buFont typeface="Arial" panose="020B0604020202020204" pitchFamily="34" charset="0"/>
        <a:buChar char="•"/>
        <a:defRPr sz="5530" kern="1200">
          <a:solidFill>
            <a:schemeClr val="tx1"/>
          </a:solidFill>
          <a:latin typeface="+mn-lt"/>
          <a:ea typeface="+mn-ea"/>
          <a:cs typeface="+mn-cs"/>
        </a:defRPr>
      </a:lvl8pPr>
      <a:lvl9pPr marL="11938406" indent="-702259" algn="l" defTabSz="2809037" rtl="0" eaLnBrk="1" latinLnBrk="0" hangingPunct="1">
        <a:lnSpc>
          <a:spcPct val="90000"/>
        </a:lnSpc>
        <a:spcBef>
          <a:spcPts val="1536"/>
        </a:spcBef>
        <a:buFont typeface="Arial" panose="020B0604020202020204" pitchFamily="34" charset="0"/>
        <a:buChar char="•"/>
        <a:defRPr sz="5530" kern="1200">
          <a:solidFill>
            <a:schemeClr val="tx1"/>
          </a:solidFill>
          <a:latin typeface="+mn-lt"/>
          <a:ea typeface="+mn-ea"/>
          <a:cs typeface="+mn-cs"/>
        </a:defRPr>
      </a:lvl9pPr>
    </p:bodyStyle>
    <p:otherStyle>
      <a:defPPr>
        <a:defRPr lang="en-US"/>
      </a:defPPr>
      <a:lvl1pPr marL="0" algn="l" defTabSz="2809037" rtl="0" eaLnBrk="1" latinLnBrk="0" hangingPunct="1">
        <a:defRPr sz="5530" kern="1200">
          <a:solidFill>
            <a:schemeClr val="tx1"/>
          </a:solidFill>
          <a:latin typeface="+mn-lt"/>
          <a:ea typeface="+mn-ea"/>
          <a:cs typeface="+mn-cs"/>
        </a:defRPr>
      </a:lvl1pPr>
      <a:lvl2pPr marL="1404518" algn="l" defTabSz="2809037" rtl="0" eaLnBrk="1" latinLnBrk="0" hangingPunct="1">
        <a:defRPr sz="5530" kern="1200">
          <a:solidFill>
            <a:schemeClr val="tx1"/>
          </a:solidFill>
          <a:latin typeface="+mn-lt"/>
          <a:ea typeface="+mn-ea"/>
          <a:cs typeface="+mn-cs"/>
        </a:defRPr>
      </a:lvl2pPr>
      <a:lvl3pPr marL="2809037" algn="l" defTabSz="2809037" rtl="0" eaLnBrk="1" latinLnBrk="0" hangingPunct="1">
        <a:defRPr sz="5530" kern="1200">
          <a:solidFill>
            <a:schemeClr val="tx1"/>
          </a:solidFill>
          <a:latin typeface="+mn-lt"/>
          <a:ea typeface="+mn-ea"/>
          <a:cs typeface="+mn-cs"/>
        </a:defRPr>
      </a:lvl3pPr>
      <a:lvl4pPr marL="4213555" algn="l" defTabSz="2809037" rtl="0" eaLnBrk="1" latinLnBrk="0" hangingPunct="1">
        <a:defRPr sz="5530" kern="1200">
          <a:solidFill>
            <a:schemeClr val="tx1"/>
          </a:solidFill>
          <a:latin typeface="+mn-lt"/>
          <a:ea typeface="+mn-ea"/>
          <a:cs typeface="+mn-cs"/>
        </a:defRPr>
      </a:lvl4pPr>
      <a:lvl5pPr marL="5618074" algn="l" defTabSz="2809037" rtl="0" eaLnBrk="1" latinLnBrk="0" hangingPunct="1">
        <a:defRPr sz="5530" kern="1200">
          <a:solidFill>
            <a:schemeClr val="tx1"/>
          </a:solidFill>
          <a:latin typeface="+mn-lt"/>
          <a:ea typeface="+mn-ea"/>
          <a:cs typeface="+mn-cs"/>
        </a:defRPr>
      </a:lvl5pPr>
      <a:lvl6pPr marL="7022592" algn="l" defTabSz="2809037" rtl="0" eaLnBrk="1" latinLnBrk="0" hangingPunct="1">
        <a:defRPr sz="5530" kern="1200">
          <a:solidFill>
            <a:schemeClr val="tx1"/>
          </a:solidFill>
          <a:latin typeface="+mn-lt"/>
          <a:ea typeface="+mn-ea"/>
          <a:cs typeface="+mn-cs"/>
        </a:defRPr>
      </a:lvl6pPr>
      <a:lvl7pPr marL="8427110" algn="l" defTabSz="2809037" rtl="0" eaLnBrk="1" latinLnBrk="0" hangingPunct="1">
        <a:defRPr sz="5530" kern="1200">
          <a:solidFill>
            <a:schemeClr val="tx1"/>
          </a:solidFill>
          <a:latin typeface="+mn-lt"/>
          <a:ea typeface="+mn-ea"/>
          <a:cs typeface="+mn-cs"/>
        </a:defRPr>
      </a:lvl7pPr>
      <a:lvl8pPr marL="9831629" algn="l" defTabSz="2809037" rtl="0" eaLnBrk="1" latinLnBrk="0" hangingPunct="1">
        <a:defRPr sz="5530" kern="1200">
          <a:solidFill>
            <a:schemeClr val="tx1"/>
          </a:solidFill>
          <a:latin typeface="+mn-lt"/>
          <a:ea typeface="+mn-ea"/>
          <a:cs typeface="+mn-cs"/>
        </a:defRPr>
      </a:lvl8pPr>
      <a:lvl9pPr marL="11236147" algn="l" defTabSz="2809037" rtl="0" eaLnBrk="1" latinLnBrk="0" hangingPunct="1">
        <a:defRPr sz="5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image" Target="../media/image7.png"/><Relationship Id="rId7" Type="http://schemas.openxmlformats.org/officeDocument/2006/relationships/chart" Target="../charts/chart3.xml"/><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chart" Target="../charts/chart2.xml"/><Relationship Id="rId11" Type="http://schemas.openxmlformats.org/officeDocument/2006/relationships/chart" Target="../charts/chart6.xml"/><Relationship Id="rId5" Type="http://schemas.openxmlformats.org/officeDocument/2006/relationships/chart" Target="../charts/chart1.xml"/><Relationship Id="rId10" Type="http://schemas.openxmlformats.org/officeDocument/2006/relationships/chart" Target="../charts/chart5.xml"/><Relationship Id="rId4" Type="http://schemas.openxmlformats.org/officeDocument/2006/relationships/image" Target="../media/image8.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www.nps.gov/media/photo/gallery.htm?pg=7881101&amp;id=15C1BFE1-E552-49FB-A38A-E71821BC762C" TargetMode="External"/><Relationship Id="rId7" Type="http://schemas.openxmlformats.org/officeDocument/2006/relationships/image" Target="../media/image6.sv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11.jpeg"/><Relationship Id="rId4" Type="http://schemas.openxmlformats.org/officeDocument/2006/relationships/image" Target="../media/image10.png"/><Relationship Id="rId9" Type="http://schemas.openxmlformats.org/officeDocument/2006/relationships/image" Target="../media/image13.sv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3.svg"/></Relationships>
</file>

<file path=ppt/slides/_rels/slide5.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chart" Target="../charts/chart7.xml"/><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chart" Target="../charts/chart10.xml"/><Relationship Id="rId5" Type="http://schemas.openxmlformats.org/officeDocument/2006/relationships/chart" Target="../charts/chart9.xml"/><Relationship Id="rId10" Type="http://schemas.openxmlformats.org/officeDocument/2006/relationships/image" Target="../media/image13.svg"/><Relationship Id="rId4" Type="http://schemas.openxmlformats.org/officeDocument/2006/relationships/chart" Target="../charts/chart8.xml"/><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chart" Target="../charts/chart12.xml"/><Relationship Id="rId7" Type="http://schemas.openxmlformats.org/officeDocument/2006/relationships/image" Target="../media/image5.png"/><Relationship Id="rId2" Type="http://schemas.openxmlformats.org/officeDocument/2006/relationships/chart" Target="../charts/chart11.xml"/><Relationship Id="rId1" Type="http://schemas.openxmlformats.org/officeDocument/2006/relationships/slideLayout" Target="../slideLayouts/slideLayout14.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hyperlink" Target="https://www.ncdhhs.gov/" TargetMode="External"/><Relationship Id="rId2" Type="http://schemas.openxmlformats.org/officeDocument/2006/relationships/hyperlink" Target="https://www.dph.ncdhhs.gov/programs/chronic-disease-and-injury/injury-and-violence-prevention-branch" TargetMode="External"/><Relationship Id="rId1" Type="http://schemas.openxmlformats.org/officeDocument/2006/relationships/slideLayout" Target="../slideLayouts/slideLayout14.xml"/><Relationship Id="rId5" Type="http://schemas.openxmlformats.org/officeDocument/2006/relationships/image" Target="../media/image13.sv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11521440" y="6300680"/>
            <a:ext cx="18164921" cy="6207953"/>
          </a:xfrm>
        </p:spPr>
        <p:txBody>
          <a:bodyPr/>
          <a:lstStyle/>
          <a:p>
            <a:r>
              <a:rPr lang="en-US" sz="9830" kern="0" dirty="0">
                <a:solidFill>
                  <a:schemeClr val="tx2"/>
                </a:solidFill>
                <a:ea typeface="Times New Roman" panose="02020603050405020304" pitchFamily="18" charset="0"/>
              </a:rPr>
              <a:t>Hurricane Helene: Emergency Department Visits Associated with Clean-Up Injuries in North Carolina, 2024</a:t>
            </a:r>
            <a:endParaRPr lang="en-US" sz="9830" dirty="0">
              <a:solidFill>
                <a:schemeClr val="tx2"/>
              </a:solidFill>
            </a:endParaRPr>
          </a:p>
        </p:txBody>
      </p:sp>
      <p:sp>
        <p:nvSpPr>
          <p:cNvPr id="9" name="Text Placeholder 8"/>
          <p:cNvSpPr>
            <a:spLocks noGrp="1"/>
          </p:cNvSpPr>
          <p:nvPr>
            <p:ph type="body" sz="quarter" idx="11"/>
          </p:nvPr>
        </p:nvSpPr>
        <p:spPr>
          <a:xfrm>
            <a:off x="11521440" y="12955533"/>
            <a:ext cx="17738495" cy="2914557"/>
          </a:xfrm>
        </p:spPr>
        <p:txBody>
          <a:bodyPr anchor="ctr"/>
          <a:lstStyle/>
          <a:p>
            <a:r>
              <a:rPr lang="en-US" sz="4301" dirty="0">
                <a:solidFill>
                  <a:schemeClr val="tx2"/>
                </a:solidFill>
              </a:rPr>
              <a:t>Maria Del Mar Blanes Garcia, MPH; </a:t>
            </a:r>
            <a:r>
              <a:rPr lang="en-US" sz="4301" kern="0" dirty="0">
                <a:solidFill>
                  <a:schemeClr val="tx2"/>
                </a:solidFill>
                <a:ea typeface="Times New Roman" panose="02020603050405020304" pitchFamily="18" charset="0"/>
              </a:rPr>
              <a:t>Meredith D. Luner, MPH; Hyunwoo K. Do, MPH; Katherine M. McDaniel, MPH; Scott </a:t>
            </a:r>
            <a:r>
              <a:rPr lang="en-US" sz="4301" dirty="0">
                <a:solidFill>
                  <a:schemeClr val="tx2"/>
                </a:solidFill>
              </a:rPr>
              <a:t>Proescholdbell, MPH</a:t>
            </a:r>
          </a:p>
          <a:p>
            <a:endParaRPr lang="en-US" dirty="0"/>
          </a:p>
        </p:txBody>
      </p:sp>
      <p:sp>
        <p:nvSpPr>
          <p:cNvPr id="2" name="TextBox 1">
            <a:extLst>
              <a:ext uri="{FF2B5EF4-FFF2-40B4-BE49-F238E27FC236}">
                <a16:creationId xmlns:a16="http://schemas.microsoft.com/office/drawing/2014/main" id="{0CF05C9C-B979-7CCA-20FB-EB97B8C4C6F6}"/>
              </a:ext>
            </a:extLst>
          </p:cNvPr>
          <p:cNvSpPr txBox="1"/>
          <p:nvPr/>
        </p:nvSpPr>
        <p:spPr>
          <a:xfrm>
            <a:off x="11521440" y="16445724"/>
            <a:ext cx="15351669" cy="3401572"/>
          </a:xfrm>
          <a:prstGeom prst="rect">
            <a:avLst/>
          </a:prstGeom>
          <a:noFill/>
        </p:spPr>
        <p:txBody>
          <a:bodyPr wrap="square" rtlCol="0">
            <a:spAutoFit/>
          </a:bodyPr>
          <a:lstStyle/>
          <a:p>
            <a:r>
              <a:rPr lang="en-US" sz="4301" b="1" dirty="0">
                <a:solidFill>
                  <a:schemeClr val="tx2"/>
                </a:solidFill>
                <a:latin typeface="Arial" panose="020B0604020202020204" pitchFamily="34" charset="0"/>
                <a:cs typeface="Arial" panose="020B0604020202020204" pitchFamily="34" charset="0"/>
              </a:rPr>
              <a:t>North Carolina Public Health Leader’s Conference</a:t>
            </a:r>
          </a:p>
          <a:p>
            <a:r>
              <a:rPr lang="en-US" sz="4301" b="1" dirty="0">
                <a:solidFill>
                  <a:schemeClr val="tx2"/>
                </a:solidFill>
                <a:latin typeface="Arial" panose="020B0604020202020204" pitchFamily="34" charset="0"/>
                <a:cs typeface="Arial" panose="020B0604020202020204" pitchFamily="34" charset="0"/>
              </a:rPr>
              <a:t>CSTE Applied Epidemiology Fellow</a:t>
            </a:r>
          </a:p>
          <a:p>
            <a:r>
              <a:rPr lang="en-US" sz="4301" b="1" dirty="0">
                <a:solidFill>
                  <a:schemeClr val="tx2"/>
                </a:solidFill>
                <a:latin typeface="Arial" panose="020B0604020202020204" pitchFamily="34" charset="0"/>
                <a:cs typeface="Arial" panose="020B0604020202020204" pitchFamily="34" charset="0"/>
              </a:rPr>
              <a:t>March 13, 2025</a:t>
            </a:r>
          </a:p>
          <a:p>
            <a:r>
              <a:rPr lang="en-US" sz="4301" b="1" dirty="0">
                <a:solidFill>
                  <a:schemeClr val="tx2"/>
                </a:solidFill>
                <a:latin typeface="Arial" panose="020B0604020202020204" pitchFamily="34" charset="0"/>
                <a:cs typeface="Arial" panose="020B0604020202020204" pitchFamily="34" charset="0"/>
              </a:rPr>
              <a:t>Raleigh, NC</a:t>
            </a:r>
          </a:p>
          <a:p>
            <a:pPr algn="ctr"/>
            <a:endParaRPr lang="en-US" sz="4301" b="1" dirty="0">
              <a:solidFill>
                <a:schemeClr val="tx2"/>
              </a:solidFill>
              <a:latin typeface="Calibri" panose="020F0502020204030204" pitchFamily="34" charset="0"/>
              <a:cs typeface="Calibri" panose="020F0502020204030204" pitchFamily="34" charset="0"/>
            </a:endParaRPr>
          </a:p>
        </p:txBody>
      </p:sp>
      <p:pic>
        <p:nvPicPr>
          <p:cNvPr id="6" name="Graphic 5" descr="End outline">
            <a:extLst>
              <a:ext uri="{FF2B5EF4-FFF2-40B4-BE49-F238E27FC236}">
                <a16:creationId xmlns:a16="http://schemas.microsoft.com/office/drawing/2014/main" id="{4F173C24-15A9-001C-E8C6-1C9771F0E68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176825" y="20038565"/>
            <a:ext cx="1029148" cy="1029148"/>
          </a:xfrm>
          <a:prstGeom prst="rect">
            <a:avLst/>
          </a:prstGeom>
        </p:spPr>
      </p:pic>
    </p:spTree>
    <p:extLst>
      <p:ext uri="{BB962C8B-B14F-4D97-AF65-F5344CB8AC3E}">
        <p14:creationId xmlns:p14="http://schemas.microsoft.com/office/powerpoint/2010/main" val="3502773220"/>
      </p:ext>
    </p:extLst>
  </p:cSld>
  <p:clrMapOvr>
    <a:masterClrMapping/>
  </p:clrMapOvr>
  <p:transition spd="slow" advClick="0" advTm="10000">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91981C8-7736-499B-8931-14CBD9F6BC27}"/>
              </a:ext>
            </a:extLst>
          </p:cNvPr>
          <p:cNvSpPr/>
          <p:nvPr/>
        </p:nvSpPr>
        <p:spPr>
          <a:xfrm>
            <a:off x="0" y="-92229"/>
            <a:ext cx="37463412" cy="342863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7022" b="1" dirty="0">
              <a:solidFill>
                <a:schemeClr val="bg1"/>
              </a:solidFill>
              <a:highlight>
                <a:srgbClr val="FFFF00"/>
              </a:highlight>
              <a:latin typeface="Franklin Gothic Demi Cond" panose="020B0706030402020204" pitchFamily="34" charset="0"/>
            </a:endParaRPr>
          </a:p>
        </p:txBody>
      </p:sp>
      <p:sp>
        <p:nvSpPr>
          <p:cNvPr id="13" name="Title 1">
            <a:extLst>
              <a:ext uri="{FF2B5EF4-FFF2-40B4-BE49-F238E27FC236}">
                <a16:creationId xmlns:a16="http://schemas.microsoft.com/office/drawing/2014/main" id="{7608F315-AC74-4743-9F8D-3C6E333C3D31}"/>
              </a:ext>
            </a:extLst>
          </p:cNvPr>
          <p:cNvSpPr txBox="1">
            <a:spLocks/>
          </p:cNvSpPr>
          <p:nvPr/>
        </p:nvSpPr>
        <p:spPr>
          <a:xfrm>
            <a:off x="5398164" y="-1508733"/>
            <a:ext cx="32138382" cy="2601432"/>
          </a:xfrm>
          <a:prstGeom prst="rect">
            <a:avLst/>
          </a:prstGeom>
        </p:spPr>
        <p:txBody>
          <a:bodyPr vert="horz" lIns="66882" tIns="33441" rIns="66882" bIns="33441" rtlCol="0" anchor="ctr">
            <a:noAutofit/>
          </a:bodyPr>
          <a:lstStyle>
            <a:lvl1pPr algn="l" defTabSz="3841678" rtl="0" eaLnBrk="1" latinLnBrk="0" hangingPunct="1">
              <a:lnSpc>
                <a:spcPct val="90000"/>
              </a:lnSpc>
              <a:spcBef>
                <a:spcPct val="0"/>
              </a:spcBef>
              <a:buNone/>
              <a:defRPr sz="20171" b="0" i="0" kern="1200" baseline="0">
                <a:solidFill>
                  <a:schemeClr val="tx2">
                    <a:lumMod val="75000"/>
                  </a:schemeClr>
                </a:solidFill>
                <a:latin typeface="Franklin Gothic Demi Cond" panose="020B0706030402020204" pitchFamily="34" charset="0"/>
                <a:ea typeface="+mj-ea"/>
                <a:cs typeface="Times New Roman" panose="02020603050405020304" pitchFamily="18" charset="0"/>
              </a:defRPr>
            </a:lvl1pPr>
          </a:lstStyle>
          <a:p>
            <a:endParaRPr lang="en-US" sz="9509">
              <a:ln w="22225">
                <a:noFill/>
                <a:prstDash val="solid"/>
              </a:ln>
              <a:solidFill>
                <a:schemeClr val="bg1"/>
              </a:solidFill>
            </a:endParaRPr>
          </a:p>
        </p:txBody>
      </p:sp>
      <p:sp>
        <p:nvSpPr>
          <p:cNvPr id="14" name="Title 1">
            <a:extLst>
              <a:ext uri="{FF2B5EF4-FFF2-40B4-BE49-F238E27FC236}">
                <a16:creationId xmlns:a16="http://schemas.microsoft.com/office/drawing/2014/main" id="{7C986394-F4FC-4775-AF75-12FFFCB39E89}"/>
              </a:ext>
            </a:extLst>
          </p:cNvPr>
          <p:cNvSpPr txBox="1">
            <a:spLocks/>
          </p:cNvSpPr>
          <p:nvPr/>
        </p:nvSpPr>
        <p:spPr>
          <a:xfrm>
            <a:off x="419603" y="2335349"/>
            <a:ext cx="33944558" cy="743460"/>
          </a:xfrm>
          <a:prstGeom prst="rect">
            <a:avLst/>
          </a:prstGeom>
        </p:spPr>
        <p:txBody>
          <a:bodyPr vert="horz" lIns="66882" tIns="33441" rIns="66882" bIns="33441" rtlCol="0" anchor="ctr">
            <a:noAutofit/>
          </a:bodyPr>
          <a:lstStyle>
            <a:lvl1pPr algn="l" defTabSz="3841678" rtl="0" eaLnBrk="1" latinLnBrk="0" hangingPunct="1">
              <a:lnSpc>
                <a:spcPct val="90000"/>
              </a:lnSpc>
              <a:spcBef>
                <a:spcPct val="0"/>
              </a:spcBef>
              <a:buNone/>
              <a:defRPr sz="20171" b="0" i="0" kern="1200" baseline="0">
                <a:solidFill>
                  <a:schemeClr val="tx2">
                    <a:lumMod val="75000"/>
                  </a:schemeClr>
                </a:solidFill>
                <a:latin typeface="Franklin Gothic Demi Cond" panose="020B0706030402020204" pitchFamily="34" charset="0"/>
                <a:ea typeface="+mj-ea"/>
                <a:cs typeface="Times New Roman" panose="02020603050405020304" pitchFamily="18" charset="0"/>
              </a:defRPr>
            </a:lvl1pPr>
          </a:lstStyle>
          <a:p>
            <a:r>
              <a:rPr lang="en-US" sz="3200" b="1" dirty="0">
                <a:solidFill>
                  <a:schemeClr val="bg1"/>
                </a:solidFill>
                <a:latin typeface="Arial" panose="020B0604020202020204" pitchFamily="34" charset="0"/>
                <a:cs typeface="Arial" panose="020B0604020202020204" pitchFamily="34" charset="0"/>
              </a:rPr>
              <a:t>Maria Del Mar Blanes Garcia, MPH; </a:t>
            </a:r>
            <a:r>
              <a:rPr lang="en-US" sz="3200" b="1" kern="0" dirty="0">
                <a:solidFill>
                  <a:schemeClr val="bg1"/>
                </a:solidFill>
                <a:latin typeface="Arial" panose="020B0604020202020204" pitchFamily="34" charset="0"/>
                <a:ea typeface="Times New Roman" panose="02020603050405020304" pitchFamily="18" charset="0"/>
                <a:cs typeface="Arial" panose="020B0604020202020204" pitchFamily="34" charset="0"/>
              </a:rPr>
              <a:t>Meredith D. Luner, MPH; Hyunwoo K. Do, MPH; Katherine M. McDaniel, Scott </a:t>
            </a:r>
            <a:r>
              <a:rPr lang="en-US" sz="3200" b="1" kern="0" dirty="0" err="1">
                <a:solidFill>
                  <a:schemeClr val="bg1"/>
                </a:solidFill>
                <a:latin typeface="Arial" panose="020B0604020202020204" pitchFamily="34" charset="0"/>
                <a:ea typeface="Times New Roman" panose="02020603050405020304" pitchFamily="18" charset="0"/>
                <a:cs typeface="Arial" panose="020B0604020202020204" pitchFamily="34" charset="0"/>
              </a:rPr>
              <a:t>Poescholdbell,MPH</a:t>
            </a:r>
            <a:endParaRPr lang="en-US" sz="3200" b="1" kern="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r>
              <a:rPr lang="en-US" sz="3200" b="1" dirty="0">
                <a:solidFill>
                  <a:schemeClr val="bg1"/>
                </a:solidFill>
                <a:latin typeface="Arial" panose="020B0604020202020204" pitchFamily="34" charset="0"/>
                <a:cs typeface="Arial" panose="020B0604020202020204" pitchFamily="34" charset="0"/>
              </a:rPr>
              <a:t>NCDHHS, Division of Public Health, Chronic Disease and Injury Section, Injury and Violence Prevention Branch  </a:t>
            </a:r>
          </a:p>
          <a:p>
            <a:endParaRPr lang="en-US" sz="3200" b="1" dirty="0">
              <a:solidFill>
                <a:schemeClr val="bg1"/>
              </a:solidFill>
              <a:latin typeface="Franklin Gothic Book" panose="020B0503020102020204" pitchFamily="34" charset="0"/>
            </a:endParaRPr>
          </a:p>
        </p:txBody>
      </p:sp>
      <p:pic>
        <p:nvPicPr>
          <p:cNvPr id="3" name="Picture 2" descr="A close up of a sign&#10;&#10;Description generated with very high confidence">
            <a:extLst>
              <a:ext uri="{FF2B5EF4-FFF2-40B4-BE49-F238E27FC236}">
                <a16:creationId xmlns:a16="http://schemas.microsoft.com/office/drawing/2014/main" id="{59939C8B-F87C-482A-8EF8-1823DA09F2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616230" y="161199"/>
            <a:ext cx="3303952" cy="3044636"/>
          </a:xfrm>
          <a:prstGeom prst="rect">
            <a:avLst/>
          </a:prstGeom>
        </p:spPr>
      </p:pic>
      <p:sp>
        <p:nvSpPr>
          <p:cNvPr id="15" name="Title 1">
            <a:extLst>
              <a:ext uri="{FF2B5EF4-FFF2-40B4-BE49-F238E27FC236}">
                <a16:creationId xmlns:a16="http://schemas.microsoft.com/office/drawing/2014/main" id="{E4EDB307-C22D-43FB-82FC-E6EF6DC6CE17}"/>
              </a:ext>
            </a:extLst>
          </p:cNvPr>
          <p:cNvSpPr txBox="1">
            <a:spLocks/>
          </p:cNvSpPr>
          <p:nvPr/>
        </p:nvSpPr>
        <p:spPr>
          <a:xfrm>
            <a:off x="30234217" y="20413755"/>
            <a:ext cx="2910314" cy="567286"/>
          </a:xfrm>
          <a:prstGeom prst="rect">
            <a:avLst/>
          </a:prstGeom>
        </p:spPr>
        <p:txBody>
          <a:bodyPr vert="horz" lIns="66882" tIns="33441" rIns="66882" bIns="33441" rtlCol="0" anchor="ctr">
            <a:noAutofit/>
          </a:bodyPr>
          <a:lstStyle>
            <a:lvl1pPr algn="l" defTabSz="3841678" rtl="0" eaLnBrk="1" latinLnBrk="0" hangingPunct="1">
              <a:lnSpc>
                <a:spcPct val="90000"/>
              </a:lnSpc>
              <a:spcBef>
                <a:spcPct val="0"/>
              </a:spcBef>
              <a:buNone/>
              <a:defRPr sz="20171" b="0" i="0" kern="1200" baseline="0">
                <a:solidFill>
                  <a:schemeClr val="tx2">
                    <a:lumMod val="75000"/>
                  </a:schemeClr>
                </a:solidFill>
                <a:latin typeface="Franklin Gothic Demi Cond" panose="020B0706030402020204" pitchFamily="34" charset="0"/>
                <a:ea typeface="+mj-ea"/>
                <a:cs typeface="Times New Roman" panose="02020603050405020304" pitchFamily="18" charset="0"/>
              </a:defRPr>
            </a:lvl1pPr>
          </a:lstStyle>
          <a:p>
            <a:r>
              <a:rPr lang="en-US" sz="2400" dirty="0">
                <a:solidFill>
                  <a:schemeClr val="bg1"/>
                </a:solidFill>
                <a:latin typeface="Arial" panose="020B0604020202020204" pitchFamily="34" charset="0"/>
                <a:ea typeface="Verdana" panose="020B0604030504040204" pitchFamily="34" charset="0"/>
                <a:cs typeface="Arial" panose="020B0604020202020204" pitchFamily="34" charset="0"/>
              </a:rPr>
              <a:t>Contact Information </a:t>
            </a:r>
          </a:p>
        </p:txBody>
      </p:sp>
      <p:sp>
        <p:nvSpPr>
          <p:cNvPr id="17" name="Title 1">
            <a:extLst>
              <a:ext uri="{FF2B5EF4-FFF2-40B4-BE49-F238E27FC236}">
                <a16:creationId xmlns:a16="http://schemas.microsoft.com/office/drawing/2014/main" id="{48F20648-FB26-437C-8AAA-5AE919C7A0C7}"/>
              </a:ext>
            </a:extLst>
          </p:cNvPr>
          <p:cNvSpPr txBox="1">
            <a:spLocks/>
          </p:cNvSpPr>
          <p:nvPr/>
        </p:nvSpPr>
        <p:spPr>
          <a:xfrm>
            <a:off x="33285369" y="20319041"/>
            <a:ext cx="8140013" cy="756714"/>
          </a:xfrm>
          <a:prstGeom prst="rect">
            <a:avLst/>
          </a:prstGeom>
        </p:spPr>
        <p:txBody>
          <a:bodyPr vert="horz" lIns="66882" tIns="33441" rIns="66882" bIns="33441" rtlCol="0" anchor="ctr">
            <a:noAutofit/>
          </a:bodyPr>
          <a:lstStyle>
            <a:lvl1pPr algn="l" defTabSz="3841678" rtl="0" eaLnBrk="1" latinLnBrk="0" hangingPunct="1">
              <a:lnSpc>
                <a:spcPct val="90000"/>
              </a:lnSpc>
              <a:spcBef>
                <a:spcPct val="0"/>
              </a:spcBef>
              <a:buNone/>
              <a:defRPr sz="20171" b="0" i="0" kern="1200" baseline="0">
                <a:solidFill>
                  <a:schemeClr val="tx2">
                    <a:lumMod val="75000"/>
                  </a:schemeClr>
                </a:solidFill>
                <a:latin typeface="Franklin Gothic Demi Cond" panose="020B0706030402020204" pitchFamily="34" charset="0"/>
                <a:ea typeface="+mj-ea"/>
                <a:cs typeface="Times New Roman" panose="02020603050405020304" pitchFamily="18" charset="0"/>
              </a:defRPr>
            </a:lvl1pPr>
          </a:lstStyle>
          <a:p>
            <a:r>
              <a:rPr lang="en-US" sz="2200" dirty="0">
                <a:solidFill>
                  <a:schemeClr val="bg1"/>
                </a:solidFill>
                <a:latin typeface="Arial" panose="020B0604020202020204" pitchFamily="34" charset="0"/>
                <a:ea typeface="Verdana" panose="020B0604030504040204" pitchFamily="34" charset="0"/>
                <a:cs typeface="Arial" panose="020B0604020202020204" pitchFamily="34" charset="0"/>
              </a:rPr>
              <a:t>Maria Del Mar Blanes Garcia	           Maria.Blanes@dhhs.nc.gov              </a:t>
            </a:r>
          </a:p>
        </p:txBody>
      </p:sp>
      <p:cxnSp>
        <p:nvCxnSpPr>
          <p:cNvPr id="18" name="Straight Connector 17">
            <a:extLst>
              <a:ext uri="{FF2B5EF4-FFF2-40B4-BE49-F238E27FC236}">
                <a16:creationId xmlns:a16="http://schemas.microsoft.com/office/drawing/2014/main" id="{C5C5838A-BFAD-420B-9416-EA2B400F2B16}"/>
              </a:ext>
            </a:extLst>
          </p:cNvPr>
          <p:cNvCxnSpPr>
            <a:cxnSpLocks/>
          </p:cNvCxnSpPr>
          <p:nvPr/>
        </p:nvCxnSpPr>
        <p:spPr>
          <a:xfrm>
            <a:off x="33144531" y="20405721"/>
            <a:ext cx="0" cy="56728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descr="A black background with blue text&#10;&#10;Description automatically generated">
            <a:extLst>
              <a:ext uri="{FF2B5EF4-FFF2-40B4-BE49-F238E27FC236}">
                <a16:creationId xmlns:a16="http://schemas.microsoft.com/office/drawing/2014/main" id="{8D6D0304-C0FB-CCA5-4CF7-4B8A44BED8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625525" y="19169807"/>
            <a:ext cx="2729851" cy="951640"/>
          </a:xfrm>
          <a:prstGeom prst="rect">
            <a:avLst/>
          </a:prstGeom>
        </p:spPr>
      </p:pic>
      <p:sp>
        <p:nvSpPr>
          <p:cNvPr id="2" name="TextBox 1">
            <a:extLst>
              <a:ext uri="{FF2B5EF4-FFF2-40B4-BE49-F238E27FC236}">
                <a16:creationId xmlns:a16="http://schemas.microsoft.com/office/drawing/2014/main" id="{F1435D4C-FB83-4734-6D07-51889B2A4203}"/>
              </a:ext>
            </a:extLst>
          </p:cNvPr>
          <p:cNvSpPr txBox="1"/>
          <p:nvPr/>
        </p:nvSpPr>
        <p:spPr>
          <a:xfrm>
            <a:off x="419603" y="162239"/>
            <a:ext cx="33196627" cy="1754326"/>
          </a:xfrm>
          <a:prstGeom prst="rect">
            <a:avLst/>
          </a:prstGeom>
          <a:noFill/>
        </p:spPr>
        <p:txBody>
          <a:bodyPr wrap="square" rtlCol="0">
            <a:spAutoFit/>
          </a:bodyPr>
          <a:lstStyle/>
          <a:p>
            <a:r>
              <a:rPr lang="en-US" sz="5400" b="1" kern="0" dirty="0">
                <a:solidFill>
                  <a:schemeClr val="bg1"/>
                </a:solidFill>
                <a:latin typeface="Arial" panose="020B0604020202020204" pitchFamily="34" charset="0"/>
                <a:ea typeface="Times New Roman" panose="02020603050405020304" pitchFamily="18" charset="0"/>
                <a:cs typeface="Arial" panose="020B0604020202020204" pitchFamily="34" charset="0"/>
              </a:rPr>
              <a:t>Evaluating the Impact of Hurricane Helene: Emergency Department Visits Associated with Clean-Up Injuries in North Carolina, 2024</a:t>
            </a:r>
            <a:endParaRPr lang="en-US" sz="5400" b="1"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CA2E3B75-3A81-21F2-3682-F54D6C9BAC5C}"/>
              </a:ext>
            </a:extLst>
          </p:cNvPr>
          <p:cNvSpPr txBox="1"/>
          <p:nvPr/>
        </p:nvSpPr>
        <p:spPr>
          <a:xfrm>
            <a:off x="236574" y="4721375"/>
            <a:ext cx="11778448" cy="6494085"/>
          </a:xfrm>
          <a:prstGeom prst="rect">
            <a:avLst/>
          </a:prstGeom>
          <a:noFill/>
        </p:spPr>
        <p:txBody>
          <a:bodyPr wrap="square" rtlCol="0">
            <a:spAutoFit/>
          </a:bodyPr>
          <a:lstStyle/>
          <a:p>
            <a:pPr marL="334434" indent="-334434" algn="just">
              <a:buFont typeface="Arial" panose="020B0604020202020204" pitchFamily="34" charset="0"/>
              <a:buChar char="•"/>
            </a:pPr>
            <a:r>
              <a:rPr lang="en-US" sz="2600" dirty="0">
                <a:latin typeface="Arial" panose="020B0604020202020204" pitchFamily="34" charset="0"/>
                <a:ea typeface="Verdana" panose="020B0604030504040204" pitchFamily="34" charset="0"/>
                <a:cs typeface="Arial" panose="020B0604020202020204" pitchFamily="34" charset="0"/>
              </a:rPr>
              <a:t>Hurricane Helene, a Category 4 storm, made landfall in the Big Bend area of the Florida Gulf Coast late on September 26, 2024. </a:t>
            </a:r>
          </a:p>
          <a:p>
            <a:pPr marL="334434" indent="-334434" algn="just">
              <a:buFont typeface="Arial" panose="020B0604020202020204" pitchFamily="34" charset="0"/>
              <a:buChar char="•"/>
            </a:pPr>
            <a:endParaRPr lang="en-US" sz="2600" dirty="0">
              <a:latin typeface="Arial" panose="020B0604020202020204" pitchFamily="34" charset="0"/>
              <a:ea typeface="Verdana" panose="020B0604030504040204" pitchFamily="34" charset="0"/>
              <a:cs typeface="Arial" panose="020B0604020202020204" pitchFamily="34" charset="0"/>
            </a:endParaRPr>
          </a:p>
          <a:p>
            <a:pPr marL="334434" indent="-334434" algn="just">
              <a:buFont typeface="Arial" panose="020B0604020202020204" pitchFamily="34" charset="0"/>
              <a:buChar char="•"/>
            </a:pPr>
            <a:r>
              <a:rPr lang="en-US" sz="2600" dirty="0">
                <a:latin typeface="Arial" panose="020B0604020202020204" pitchFamily="34" charset="0"/>
                <a:ea typeface="Verdana" panose="020B0604030504040204" pitchFamily="34" charset="0"/>
                <a:cs typeface="Arial" panose="020B0604020202020204" pitchFamily="34" charset="0"/>
              </a:rPr>
              <a:t>Helene's impacts were far-reaching, with severe and unprecedented flooding across the southern Appalachians resulting in hundreds of fatalities and billions in property damage (National Weather Service, 2024). </a:t>
            </a:r>
          </a:p>
          <a:p>
            <a:pPr marL="334434" indent="-334434" algn="just">
              <a:buFont typeface="Arial" panose="020B0604020202020204" pitchFamily="34" charset="0"/>
              <a:buChar char="•"/>
            </a:pPr>
            <a:endParaRPr lang="en-US" sz="2600" dirty="0">
              <a:latin typeface="Arial" panose="020B0604020202020204" pitchFamily="34" charset="0"/>
              <a:ea typeface="Verdana" panose="020B0604030504040204" pitchFamily="34" charset="0"/>
              <a:cs typeface="Arial" panose="020B0604020202020204" pitchFamily="34" charset="0"/>
            </a:endParaRPr>
          </a:p>
          <a:p>
            <a:pPr marL="334434" indent="-334434" algn="just">
              <a:buFont typeface="Arial" panose="020B0604020202020204" pitchFamily="34" charset="0"/>
              <a:buChar char="•"/>
            </a:pPr>
            <a:r>
              <a:rPr lang="en-US" sz="2600" dirty="0">
                <a:latin typeface="Arial" panose="020B0604020202020204" pitchFamily="34" charset="0"/>
                <a:ea typeface="Verdana" panose="020B0604030504040204" pitchFamily="34" charset="0"/>
                <a:cs typeface="Arial" panose="020B0604020202020204" pitchFamily="34" charset="0"/>
              </a:rPr>
              <a:t>In North Carolina (NC) alone, the hurricane caused catastrophic damage and at least 102 reported fatalities. The full impact of Hurricane Helene on NC goes beyond immediate mortality and includes increased injuries after the initial landing related to clean-up efforts, as reflected in Emergency Department (ED) visits. </a:t>
            </a:r>
          </a:p>
          <a:p>
            <a:pPr marL="334434" indent="-334434" algn="just">
              <a:buFont typeface="Arial" panose="020B0604020202020204" pitchFamily="34" charset="0"/>
              <a:buChar char="•"/>
            </a:pPr>
            <a:endParaRPr lang="en-US" sz="2600" dirty="0">
              <a:latin typeface="Arial" panose="020B0604020202020204" pitchFamily="34" charset="0"/>
              <a:ea typeface="Verdana" panose="020B0604030504040204" pitchFamily="34" charset="0"/>
              <a:cs typeface="Arial" panose="020B0604020202020204" pitchFamily="34" charset="0"/>
            </a:endParaRPr>
          </a:p>
          <a:p>
            <a:pPr marL="334434" indent="-334434" algn="just">
              <a:buFont typeface="Arial" panose="020B0604020202020204" pitchFamily="34" charset="0"/>
              <a:buChar char="•"/>
            </a:pPr>
            <a:r>
              <a:rPr lang="en-US" sz="2600" dirty="0">
                <a:latin typeface="Arial" panose="020B0604020202020204" pitchFamily="34" charset="0"/>
                <a:ea typeface="Verdana" panose="020B0604030504040204" pitchFamily="34" charset="0"/>
                <a:cs typeface="Arial" panose="020B0604020202020204" pitchFamily="34" charset="0"/>
              </a:rPr>
              <a:t>This study analyzes ED visit patterns and demographic trends associated with hurricane clean-up-related injuries, providing critical insights for disaster preparedness and public health interventions</a:t>
            </a:r>
            <a:r>
              <a:rPr lang="en-US" sz="2487" dirty="0">
                <a:latin typeface="Verdana" panose="020B0604030504040204" pitchFamily="34" charset="0"/>
                <a:ea typeface="Verdana" panose="020B0604030504040204" pitchFamily="34" charset="0"/>
              </a:rPr>
              <a:t>.</a:t>
            </a:r>
            <a:endParaRPr lang="en-US" sz="2487" dirty="0">
              <a:solidFill>
                <a:srgbClr val="000000"/>
              </a:solidFill>
              <a:latin typeface="Verdana" panose="020B0604030504040204" pitchFamily="34" charset="0"/>
              <a:ea typeface="Verdana" panose="020B0604030504040204" pitchFamily="34" charset="0"/>
            </a:endParaRPr>
          </a:p>
        </p:txBody>
      </p:sp>
      <p:sp>
        <p:nvSpPr>
          <p:cNvPr id="8" name="TextBox 7">
            <a:extLst>
              <a:ext uri="{FF2B5EF4-FFF2-40B4-BE49-F238E27FC236}">
                <a16:creationId xmlns:a16="http://schemas.microsoft.com/office/drawing/2014/main" id="{A3D68F1B-8BF7-38EC-A895-E4B15D2BAD11}"/>
              </a:ext>
            </a:extLst>
          </p:cNvPr>
          <p:cNvSpPr txBox="1"/>
          <p:nvPr/>
        </p:nvSpPr>
        <p:spPr>
          <a:xfrm>
            <a:off x="324660" y="12474676"/>
            <a:ext cx="11961824" cy="4596323"/>
          </a:xfrm>
          <a:prstGeom prst="rect">
            <a:avLst/>
          </a:prstGeom>
          <a:noFill/>
        </p:spPr>
        <p:txBody>
          <a:bodyPr wrap="square" rtlCol="0">
            <a:spAutoFit/>
          </a:bodyPr>
          <a:lstStyle/>
          <a:p>
            <a:pPr marL="334434" indent="-334434" algn="just">
              <a:buFont typeface="Arial" panose="020B0604020202020204" pitchFamily="34" charset="0"/>
              <a:buChar char="•"/>
            </a:pPr>
            <a:r>
              <a:rPr lang="en-US" sz="2600" kern="0" dirty="0">
                <a:solidFill>
                  <a:srgbClr val="000000"/>
                </a:solidFill>
                <a:latin typeface="Arial" panose="020B0604020202020204" pitchFamily="34" charset="0"/>
                <a:ea typeface="Verdana" panose="020B0604030504040204" pitchFamily="34" charset="0"/>
                <a:cs typeface="Arial" panose="020B0604020202020204" pitchFamily="34" charset="0"/>
              </a:rPr>
              <a:t>Data were extracted from the NC Disease Event Tracking and Epidemiologic Collection Tool (NC DETECT) from September 26 to November 10, 2024, using 2023 as a referent year. </a:t>
            </a:r>
          </a:p>
          <a:p>
            <a:pPr marL="334434" indent="-334434" algn="just">
              <a:buFont typeface="Arial" panose="020B0604020202020204" pitchFamily="34" charset="0"/>
              <a:buChar char="•"/>
            </a:pPr>
            <a:endParaRPr lang="en-US" sz="2600" kern="0" dirty="0">
              <a:solidFill>
                <a:srgbClr val="000000"/>
              </a:solidFill>
              <a:latin typeface="Arial" panose="020B0604020202020204" pitchFamily="34" charset="0"/>
              <a:ea typeface="Verdana" panose="020B0604030504040204" pitchFamily="34" charset="0"/>
              <a:cs typeface="Arial" panose="020B0604020202020204" pitchFamily="34" charset="0"/>
            </a:endParaRPr>
          </a:p>
          <a:p>
            <a:pPr marL="334434" indent="-334434" algn="just">
              <a:buFont typeface="Arial" panose="020B0604020202020204" pitchFamily="34" charset="0"/>
              <a:buChar char="•"/>
            </a:pPr>
            <a:r>
              <a:rPr lang="en-US" sz="2600" kern="0" dirty="0">
                <a:solidFill>
                  <a:srgbClr val="000000"/>
                </a:solidFill>
                <a:latin typeface="Arial" panose="020B0604020202020204" pitchFamily="34" charset="0"/>
                <a:ea typeface="Verdana" panose="020B0604030504040204" pitchFamily="34" charset="0"/>
                <a:cs typeface="Arial" panose="020B0604020202020204" pitchFamily="34" charset="0"/>
              </a:rPr>
              <a:t>Hurricane-related ED visits for injuries due to clean-up efforts were identified using a custom search of keyword terms in chief complaint and triage note fields in addition to relevant ICD-10-CM diagnosis codes. Comparative analysis was conducted to evaluate ED visit counts and demographics, including age, sex, ethnicity, race, and insurance coverage.</a:t>
            </a:r>
            <a:endParaRPr lang="en-US" sz="2600" dirty="0">
              <a:latin typeface="Arial" panose="020B0604020202020204" pitchFamily="34" charset="0"/>
              <a:ea typeface="Verdana" panose="020B0604030504040204" pitchFamily="34" charset="0"/>
              <a:cs typeface="Arial" panose="020B0604020202020204" pitchFamily="34" charset="0"/>
            </a:endParaRPr>
          </a:p>
          <a:p>
            <a:endParaRPr lang="en-US" sz="5868" dirty="0"/>
          </a:p>
        </p:txBody>
      </p:sp>
      <p:sp>
        <p:nvSpPr>
          <p:cNvPr id="27" name="TextBox 26">
            <a:extLst>
              <a:ext uri="{FF2B5EF4-FFF2-40B4-BE49-F238E27FC236}">
                <a16:creationId xmlns:a16="http://schemas.microsoft.com/office/drawing/2014/main" id="{01F366B4-8CDC-597F-86BF-66A4EE361FAC}"/>
              </a:ext>
            </a:extLst>
          </p:cNvPr>
          <p:cNvSpPr txBox="1"/>
          <p:nvPr/>
        </p:nvSpPr>
        <p:spPr>
          <a:xfrm>
            <a:off x="12779725" y="10441707"/>
            <a:ext cx="11380324" cy="2377702"/>
          </a:xfrm>
          <a:prstGeom prst="rect">
            <a:avLst/>
          </a:prstGeom>
          <a:noFill/>
        </p:spPr>
        <p:txBody>
          <a:bodyPr wrap="square" rtlCol="0">
            <a:spAutoFit/>
          </a:bodyPr>
          <a:lstStyle/>
          <a:p>
            <a:r>
              <a:rPr lang="en-US" sz="2926" b="1" dirty="0">
                <a:solidFill>
                  <a:schemeClr val="accent1"/>
                </a:solidFill>
                <a:latin typeface="Arial" panose="020B0604020202020204" pitchFamily="34" charset="0"/>
                <a:ea typeface="Verdana" panose="020B0604030504040204" pitchFamily="34" charset="0"/>
                <a:cs typeface="Arial" panose="020B0604020202020204" pitchFamily="34" charset="0"/>
              </a:rPr>
              <a:t>Injuries Clean-up ED Visits: by sex, race and ethnicity </a:t>
            </a:r>
          </a:p>
          <a:p>
            <a:r>
              <a:rPr lang="en-US" sz="2926" b="1" dirty="0">
                <a:solidFill>
                  <a:schemeClr val="accent1"/>
                </a:solidFill>
                <a:latin typeface="Arial" panose="020B0604020202020204" pitchFamily="34" charset="0"/>
                <a:ea typeface="Verdana" panose="020B0604030504040204" pitchFamily="34" charset="0"/>
                <a:cs typeface="Arial" panose="020B0604020202020204" pitchFamily="34" charset="0"/>
              </a:rPr>
              <a:t>NC Residents, 2024</a:t>
            </a:r>
          </a:p>
          <a:p>
            <a:endParaRPr lang="en-US" sz="3219" b="1" dirty="0">
              <a:solidFill>
                <a:schemeClr val="tx2"/>
              </a:solidFill>
              <a:latin typeface="Calibri" panose="020F0502020204030204" pitchFamily="34" charset="0"/>
              <a:ea typeface="Verdana" panose="020B0604030504040204" pitchFamily="34" charset="0"/>
              <a:cs typeface="Calibri" panose="020F0502020204030204" pitchFamily="34" charset="0"/>
            </a:endParaRPr>
          </a:p>
          <a:p>
            <a:endParaRPr lang="en-US" sz="3219" b="1" dirty="0">
              <a:solidFill>
                <a:schemeClr val="tx2"/>
              </a:solidFill>
              <a:latin typeface="Calibri" panose="020F0502020204030204" pitchFamily="34" charset="0"/>
              <a:ea typeface="Verdana" panose="020B0604030504040204" pitchFamily="34" charset="0"/>
              <a:cs typeface="Calibri" panose="020F0502020204030204" pitchFamily="34" charset="0"/>
            </a:endParaRPr>
          </a:p>
          <a:p>
            <a:pPr marL="334434" indent="-334434">
              <a:buFont typeface="Arial" panose="020B0604020202020204" pitchFamily="34" charset="0"/>
              <a:buChar char="•"/>
            </a:pPr>
            <a:endParaRPr lang="en-US" sz="2561" dirty="0">
              <a:latin typeface="Verdana" panose="020B0604030504040204" pitchFamily="34" charset="0"/>
              <a:ea typeface="Verdana" panose="020B0604030504040204" pitchFamily="34" charset="0"/>
              <a:cs typeface="Times New Roman" panose="02020603050405020304" pitchFamily="18" charset="0"/>
            </a:endParaRPr>
          </a:p>
        </p:txBody>
      </p:sp>
      <p:sp>
        <p:nvSpPr>
          <p:cNvPr id="31" name="TextBox 30">
            <a:extLst>
              <a:ext uri="{FF2B5EF4-FFF2-40B4-BE49-F238E27FC236}">
                <a16:creationId xmlns:a16="http://schemas.microsoft.com/office/drawing/2014/main" id="{DA7DDDE7-79A5-2256-E66F-C092E007A804}"/>
              </a:ext>
            </a:extLst>
          </p:cNvPr>
          <p:cNvSpPr txBox="1"/>
          <p:nvPr/>
        </p:nvSpPr>
        <p:spPr>
          <a:xfrm>
            <a:off x="12468634" y="17606057"/>
            <a:ext cx="13679030" cy="2677656"/>
          </a:xfrm>
          <a:prstGeom prst="rect">
            <a:avLst/>
          </a:prstGeom>
          <a:noFill/>
        </p:spPr>
        <p:txBody>
          <a:bodyPr wrap="square" rtlCol="0">
            <a:spAutoFit/>
          </a:bodyPr>
          <a:lstStyle/>
          <a:p>
            <a:pPr marL="334434" indent="-334434" algn="just">
              <a:buFont typeface="Arial" panose="020B0604020202020204" pitchFamily="34" charset="0"/>
              <a:buChar char="•"/>
            </a:pPr>
            <a:r>
              <a:rPr lang="en-US" sz="2400" kern="0" dirty="0">
                <a:solidFill>
                  <a:srgbClr val="000000"/>
                </a:solidFill>
                <a:latin typeface="Arial" panose="020B0604020202020204" pitchFamily="34" charset="0"/>
                <a:ea typeface="Verdana" panose="020B0604030504040204" pitchFamily="34" charset="0"/>
                <a:cs typeface="Arial" panose="020B0604020202020204" pitchFamily="34" charset="0"/>
              </a:rPr>
              <a:t>By sex, males accounted for most hurricane-related clean-up injury ED visits (84.5%).</a:t>
            </a:r>
          </a:p>
          <a:p>
            <a:pPr marL="334434" indent="-334434" algn="just">
              <a:buFont typeface="Arial" panose="020B0604020202020204" pitchFamily="34" charset="0"/>
              <a:buChar char="•"/>
            </a:pPr>
            <a:endParaRPr lang="en-US" sz="2400" kern="0" dirty="0">
              <a:solidFill>
                <a:srgbClr val="000000"/>
              </a:solidFill>
              <a:latin typeface="Arial" panose="020B0604020202020204" pitchFamily="34" charset="0"/>
              <a:ea typeface="Verdana" panose="020B0604030504040204" pitchFamily="34" charset="0"/>
              <a:cs typeface="Arial" panose="020B0604020202020204" pitchFamily="34" charset="0"/>
            </a:endParaRPr>
          </a:p>
          <a:p>
            <a:pPr marL="334434" indent="-334434" algn="just">
              <a:buFont typeface="Arial" panose="020B0604020202020204" pitchFamily="34" charset="0"/>
              <a:buChar char="•"/>
            </a:pPr>
            <a:r>
              <a:rPr lang="en-US" sz="2400" kern="0" dirty="0">
                <a:solidFill>
                  <a:srgbClr val="000000"/>
                </a:solidFill>
                <a:latin typeface="Arial" panose="020B0604020202020204" pitchFamily="34" charset="0"/>
                <a:ea typeface="Verdana" panose="020B0604030504040204" pitchFamily="34" charset="0"/>
                <a:cs typeface="Arial" panose="020B0604020202020204" pitchFamily="34" charset="0"/>
              </a:rPr>
              <a:t>By ethnicity, non-Hispanic patients comprised most ED visits (88.5%) compared to Hispanic patients (9.0%). </a:t>
            </a:r>
            <a:endParaRPr lang="en-US" sz="2400" dirty="0">
              <a:latin typeface="Arial" panose="020B0604020202020204" pitchFamily="34" charset="0"/>
              <a:cs typeface="Arial" panose="020B0604020202020204" pitchFamily="34" charset="0"/>
            </a:endParaRPr>
          </a:p>
          <a:p>
            <a:pPr marL="334434" indent="-334434">
              <a:buFont typeface="Arial" panose="020B0604020202020204" pitchFamily="34" charset="0"/>
              <a:buChar char="•"/>
            </a:pPr>
            <a:endParaRPr lang="en-US" sz="2400" kern="0" dirty="0">
              <a:solidFill>
                <a:srgbClr val="000000"/>
              </a:solidFill>
              <a:latin typeface="Arial" panose="020B0604020202020204" pitchFamily="34" charset="0"/>
              <a:ea typeface="Verdana" panose="020B0604030504040204" pitchFamily="34" charset="0"/>
              <a:cs typeface="Arial" panose="020B0604020202020204" pitchFamily="34" charset="0"/>
            </a:endParaRPr>
          </a:p>
          <a:p>
            <a:pPr marL="334434" indent="-334434">
              <a:buFont typeface="Arial" panose="020B0604020202020204" pitchFamily="34" charset="0"/>
              <a:buChar char="•"/>
            </a:pPr>
            <a:r>
              <a:rPr lang="en-US" sz="2400" kern="0" dirty="0">
                <a:solidFill>
                  <a:srgbClr val="000000"/>
                </a:solidFill>
                <a:latin typeface="Arial" panose="020B0604020202020204" pitchFamily="34" charset="0"/>
                <a:ea typeface="Verdana" panose="020B0604030504040204" pitchFamily="34" charset="0"/>
                <a:cs typeface="Arial" panose="020B0604020202020204" pitchFamily="34" charset="0"/>
              </a:rPr>
              <a:t>By race, whites comprised 89.0% of ED visits, with minimal representation from other racial groups.</a:t>
            </a:r>
            <a:endParaRPr lang="en-US" sz="2400" dirty="0">
              <a:latin typeface="Arial" panose="020B0604020202020204" pitchFamily="34" charset="0"/>
              <a:ea typeface="Verdana" panose="020B060403050404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83A62D1C-7FB6-9285-D243-1BC5C22AEEB7}"/>
              </a:ext>
            </a:extLst>
          </p:cNvPr>
          <p:cNvSpPr txBox="1"/>
          <p:nvPr/>
        </p:nvSpPr>
        <p:spPr>
          <a:xfrm>
            <a:off x="12642045" y="8437017"/>
            <a:ext cx="13074897" cy="2092881"/>
          </a:xfrm>
          <a:prstGeom prst="rect">
            <a:avLst/>
          </a:prstGeom>
          <a:noFill/>
        </p:spPr>
        <p:txBody>
          <a:bodyPr wrap="square" rtlCol="0">
            <a:spAutoFit/>
          </a:bodyPr>
          <a:lstStyle/>
          <a:p>
            <a:pPr marL="125413" indent="-125413" algn="just" defTabSz="668868">
              <a:buFont typeface="Arial" panose="020B0604020202020204" pitchFamily="34" charset="0"/>
              <a:buChar char="•"/>
              <a:defRPr/>
            </a:pPr>
            <a:r>
              <a:rPr lang="en-US" sz="2600" kern="0" dirty="0">
                <a:solidFill>
                  <a:srgbClr val="000000"/>
                </a:solidFill>
                <a:latin typeface="Arial" panose="020B0604020202020204" pitchFamily="34" charset="0"/>
                <a:ea typeface="Verdana" panose="020B0604030504040204" pitchFamily="34" charset="0"/>
                <a:cs typeface="Arial" panose="020B0604020202020204" pitchFamily="34" charset="0"/>
              </a:rPr>
              <a:t> From September 26 to November 10, 2024, a total of 155 ED visits meeting the hurricane clean-up-related injury custom definition were recorded in NC.</a:t>
            </a:r>
            <a:endParaRPr lang="en-US" sz="2600" dirty="0">
              <a:latin typeface="Arial" panose="020B0604020202020204" pitchFamily="34" charset="0"/>
              <a:ea typeface="Verdana" panose="020B0604030504040204" pitchFamily="34" charset="0"/>
              <a:cs typeface="Arial" panose="020B0604020202020204" pitchFamily="34" charset="0"/>
            </a:endParaRPr>
          </a:p>
          <a:p>
            <a:pPr marL="125413" indent="-125413" algn="just" defTabSz="668868">
              <a:buFont typeface="Arial" panose="020B0604020202020204" pitchFamily="34" charset="0"/>
              <a:buChar char="•"/>
              <a:defRPr/>
            </a:pPr>
            <a:endParaRPr lang="en-US" sz="2600" kern="0" dirty="0">
              <a:solidFill>
                <a:srgbClr val="000000"/>
              </a:solidFill>
              <a:latin typeface="Arial" panose="020B0604020202020204" pitchFamily="34" charset="0"/>
              <a:ea typeface="Verdana" panose="020B0604030504040204" pitchFamily="34" charset="0"/>
              <a:cs typeface="Arial" panose="020B0604020202020204" pitchFamily="34" charset="0"/>
            </a:endParaRPr>
          </a:p>
          <a:p>
            <a:pPr marL="125413" indent="-125413" algn="just" defTabSz="668868">
              <a:buFont typeface="Arial" panose="020B0604020202020204" pitchFamily="34" charset="0"/>
              <a:buChar char="•"/>
              <a:defRPr/>
            </a:pPr>
            <a:r>
              <a:rPr lang="en-US" sz="2600" kern="0" dirty="0">
                <a:solidFill>
                  <a:srgbClr val="000000"/>
                </a:solidFill>
                <a:latin typeface="Arial" panose="020B0604020202020204" pitchFamily="34" charset="0"/>
                <a:ea typeface="Verdana" panose="020B0604030504040204" pitchFamily="34" charset="0"/>
                <a:cs typeface="Arial" panose="020B0604020202020204" pitchFamily="34" charset="0"/>
              </a:rPr>
              <a:t> During the same period in 2023, a total of 35 ED visits, a substantial increase </a:t>
            </a:r>
            <a:r>
              <a:rPr lang="en-US" sz="2600" dirty="0">
                <a:latin typeface="Arial" panose="020B0604020202020204" pitchFamily="34" charset="0"/>
                <a:ea typeface="Verdana" panose="020B0604030504040204" pitchFamily="34" charset="0"/>
                <a:cs typeface="Arial" panose="020B0604020202020204" pitchFamily="34" charset="0"/>
              </a:rPr>
              <a:t>of 343%.</a:t>
            </a:r>
          </a:p>
        </p:txBody>
      </p:sp>
      <p:sp>
        <p:nvSpPr>
          <p:cNvPr id="41" name="TextBox 40">
            <a:extLst>
              <a:ext uri="{FF2B5EF4-FFF2-40B4-BE49-F238E27FC236}">
                <a16:creationId xmlns:a16="http://schemas.microsoft.com/office/drawing/2014/main" id="{4EE0BCF9-CE23-E17A-5482-292AAFDC226A}"/>
              </a:ext>
            </a:extLst>
          </p:cNvPr>
          <p:cNvSpPr txBox="1"/>
          <p:nvPr/>
        </p:nvSpPr>
        <p:spPr>
          <a:xfrm>
            <a:off x="26147664" y="16269917"/>
            <a:ext cx="11207712" cy="3275833"/>
          </a:xfrm>
          <a:prstGeom prst="rect">
            <a:avLst/>
          </a:prstGeom>
          <a:noFill/>
        </p:spPr>
        <p:txBody>
          <a:bodyPr wrap="square" rtlCol="0">
            <a:spAutoFit/>
          </a:bodyPr>
          <a:lstStyle/>
          <a:p>
            <a:pPr marL="334434" indent="-334434">
              <a:buFont typeface="Arial" panose="020B0604020202020204" pitchFamily="34" charset="0"/>
              <a:buChar char="•"/>
            </a:pPr>
            <a:r>
              <a:rPr lang="en-US" sz="2600" kern="0" dirty="0">
                <a:solidFill>
                  <a:srgbClr val="000000"/>
                </a:solidFill>
                <a:latin typeface="Arial" panose="020B0604020202020204" pitchFamily="34" charset="0"/>
                <a:ea typeface="Verdana" panose="020B0604030504040204" pitchFamily="34" charset="0"/>
                <a:cs typeface="Arial" panose="020B0604020202020204" pitchFamily="34" charset="0"/>
              </a:rPr>
              <a:t>The substantial increase in clean-up injury-related ED visits from 2023 to 2024 attributable to Hurricane Helene highlights the critical impact of Hurricane Helene on public health. </a:t>
            </a:r>
          </a:p>
          <a:p>
            <a:pPr marL="334434" indent="-334434">
              <a:buFont typeface="Arial" panose="020B0604020202020204" pitchFamily="34" charset="0"/>
              <a:buChar char="•"/>
            </a:pPr>
            <a:endParaRPr lang="en-US" sz="2600" kern="0" dirty="0">
              <a:solidFill>
                <a:srgbClr val="000000"/>
              </a:solidFill>
              <a:latin typeface="Arial" panose="020B0604020202020204" pitchFamily="34" charset="0"/>
              <a:ea typeface="Verdana" panose="020B0604030504040204" pitchFamily="34" charset="0"/>
              <a:cs typeface="Arial" panose="020B0604020202020204" pitchFamily="34" charset="0"/>
            </a:endParaRPr>
          </a:p>
          <a:p>
            <a:pPr marL="334434" indent="-334434">
              <a:buFont typeface="Arial" panose="020B0604020202020204" pitchFamily="34" charset="0"/>
              <a:buChar char="•"/>
            </a:pPr>
            <a:r>
              <a:rPr lang="en-US" sz="2600" kern="0" dirty="0">
                <a:solidFill>
                  <a:srgbClr val="000000"/>
                </a:solidFill>
                <a:latin typeface="Arial" panose="020B0604020202020204" pitchFamily="34" charset="0"/>
                <a:ea typeface="Verdana" panose="020B0604030504040204" pitchFamily="34" charset="0"/>
                <a:cs typeface="Arial" panose="020B0604020202020204" pitchFamily="34" charset="0"/>
              </a:rPr>
              <a:t>These findings provide a foundation for enhancing disaster response strategies and identifying potential barriers to equitable healthcare access.</a:t>
            </a:r>
            <a:endParaRPr lang="en-US" sz="2600" kern="0" dirty="0">
              <a:latin typeface="Arial" panose="020B0604020202020204" pitchFamily="34" charset="0"/>
              <a:ea typeface="Verdana" panose="020B0604030504040204" pitchFamily="34" charset="0"/>
              <a:cs typeface="Arial" panose="020B0604020202020204" pitchFamily="34" charset="0"/>
            </a:endParaRPr>
          </a:p>
          <a:p>
            <a:endParaRPr lang="en-US" sz="2487" dirty="0">
              <a:solidFill>
                <a:srgbClr val="000000"/>
              </a:solidFill>
              <a:latin typeface="Verdana" panose="020B0604030504040204" pitchFamily="34" charset="0"/>
              <a:ea typeface="Verdana" panose="020B060403050404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13EC852F-44CA-A84F-FA6C-5D86AF6C2131}"/>
              </a:ext>
            </a:extLst>
          </p:cNvPr>
          <p:cNvSpPr txBox="1"/>
          <p:nvPr/>
        </p:nvSpPr>
        <p:spPr>
          <a:xfrm>
            <a:off x="27874090" y="19142683"/>
            <a:ext cx="13502869" cy="1375761"/>
          </a:xfrm>
          <a:prstGeom prst="rect">
            <a:avLst/>
          </a:prstGeom>
          <a:noFill/>
        </p:spPr>
        <p:txBody>
          <a:bodyPr wrap="square" rtlCol="0">
            <a:spAutoFit/>
          </a:bodyPr>
          <a:lstStyle/>
          <a:p>
            <a:r>
              <a:rPr lang="en-US" sz="2000" dirty="0">
                <a:solidFill>
                  <a:srgbClr val="288DC2"/>
                </a:solidFill>
                <a:latin typeface="Arial" panose="020B0604020202020204" pitchFamily="34" charset="0"/>
                <a:ea typeface="Verdana" panose="020B0604030504040204" pitchFamily="34" charset="0"/>
                <a:cs typeface="Arial" panose="020B0604020202020204" pitchFamily="34" charset="0"/>
              </a:rPr>
              <a:t>Acknowledgements</a:t>
            </a:r>
            <a:r>
              <a:rPr lang="en-US" sz="2000" dirty="0">
                <a:solidFill>
                  <a:schemeClr val="accent5"/>
                </a:solidFill>
                <a:latin typeface="Arial" panose="020B0604020202020204" pitchFamily="34" charset="0"/>
                <a:ea typeface="Verdana" panose="020B0604030504040204" pitchFamily="34" charset="0"/>
                <a:cs typeface="Arial" panose="020B0604020202020204" pitchFamily="34" charset="0"/>
              </a:rPr>
              <a:t>:</a:t>
            </a:r>
            <a:r>
              <a:rPr lang="en-US" sz="2000" dirty="0">
                <a:latin typeface="Arial" panose="020B0604020202020204" pitchFamily="34" charset="0"/>
                <a:ea typeface="Verdana" panose="020B0604030504040204" pitchFamily="34" charset="0"/>
                <a:cs typeface="Arial" panose="020B0604020202020204" pitchFamily="34" charset="0"/>
              </a:rPr>
              <a:t> Thank you to NC DETECT, for </a:t>
            </a:r>
          </a:p>
          <a:p>
            <a:r>
              <a:rPr lang="en-US" sz="2000" dirty="0">
                <a:latin typeface="Arial" panose="020B0604020202020204" pitchFamily="34" charset="0"/>
                <a:ea typeface="Verdana" panose="020B0604030504040204" pitchFamily="34" charset="0"/>
                <a:cs typeface="Arial" panose="020B0604020202020204" pitchFamily="34" charset="0"/>
              </a:rPr>
              <a:t>providing invaluable surveillance data that supports </a:t>
            </a:r>
          </a:p>
          <a:p>
            <a:r>
              <a:rPr lang="en-US" sz="2000" dirty="0">
                <a:latin typeface="Arial" panose="020B0604020202020204" pitchFamily="34" charset="0"/>
                <a:ea typeface="Verdana" panose="020B0604030504040204" pitchFamily="34" charset="0"/>
                <a:cs typeface="Arial" panose="020B0604020202020204" pitchFamily="34" charset="0"/>
              </a:rPr>
              <a:t>our public health efforts across North Carolina.</a:t>
            </a:r>
            <a:br>
              <a:rPr lang="en-US" sz="2340" i="1" dirty="0">
                <a:latin typeface="Verdana" panose="020B0604030504040204" pitchFamily="34" charset="0"/>
                <a:ea typeface="Verdana" panose="020B0604030504040204" pitchFamily="34" charset="0"/>
              </a:rPr>
            </a:br>
            <a:endParaRPr lang="en-US" sz="2340" i="1" dirty="0">
              <a:latin typeface="Verdana" panose="020B0604030504040204" pitchFamily="34" charset="0"/>
              <a:ea typeface="Verdana" panose="020B0604030504040204" pitchFamily="34" charset="0"/>
            </a:endParaRPr>
          </a:p>
        </p:txBody>
      </p:sp>
      <p:sp>
        <p:nvSpPr>
          <p:cNvPr id="4" name="TextBox 3">
            <a:extLst>
              <a:ext uri="{FF2B5EF4-FFF2-40B4-BE49-F238E27FC236}">
                <a16:creationId xmlns:a16="http://schemas.microsoft.com/office/drawing/2014/main" id="{BC540555-C68C-EA28-F4C9-BAA22FBBD147}"/>
              </a:ext>
            </a:extLst>
          </p:cNvPr>
          <p:cNvSpPr txBox="1"/>
          <p:nvPr/>
        </p:nvSpPr>
        <p:spPr>
          <a:xfrm>
            <a:off x="324660" y="20471182"/>
            <a:ext cx="19546200" cy="452432"/>
          </a:xfrm>
          <a:prstGeom prst="rect">
            <a:avLst/>
          </a:prstGeom>
          <a:noFill/>
        </p:spPr>
        <p:txBody>
          <a:bodyPr wrap="square" rtlCol="0">
            <a:spAutoFit/>
          </a:bodyPr>
          <a:lstStyle/>
          <a:p>
            <a:r>
              <a:rPr lang="en-US" sz="2340" dirty="0">
                <a:solidFill>
                  <a:schemeClr val="bg1"/>
                </a:solidFill>
                <a:latin typeface="Arial" panose="020B0604020202020204" pitchFamily="34" charset="0"/>
                <a:cs typeface="Arial" panose="020B0604020202020204" pitchFamily="34" charset="0"/>
              </a:rPr>
              <a:t>This project was supported by additional funds from the Injury and Violence Prevention Branch</a:t>
            </a:r>
            <a:r>
              <a:rPr lang="en-US" sz="2048" dirty="0">
                <a:solidFill>
                  <a:schemeClr val="bg1"/>
                </a:solidFill>
                <a:latin typeface="Arial" panose="020B0604020202020204" pitchFamily="34" charset="0"/>
                <a:cs typeface="Arial" panose="020B0604020202020204" pitchFamily="34" charset="0"/>
              </a:rPr>
              <a:t>.</a:t>
            </a:r>
            <a:endParaRPr lang="en-US" sz="2048"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5D554993-84A1-C354-57E0-498DB2F918ED}"/>
              </a:ext>
            </a:extLst>
          </p:cNvPr>
          <p:cNvSpPr txBox="1"/>
          <p:nvPr/>
        </p:nvSpPr>
        <p:spPr>
          <a:xfrm>
            <a:off x="20721436" y="10232889"/>
            <a:ext cx="668817" cy="995337"/>
          </a:xfrm>
          <a:prstGeom prst="rect">
            <a:avLst/>
          </a:prstGeom>
          <a:noFill/>
        </p:spPr>
        <p:txBody>
          <a:bodyPr wrap="square" rtlCol="0">
            <a:spAutoFit/>
          </a:bodyPr>
          <a:lstStyle/>
          <a:p>
            <a:endParaRPr lang="en-US" sz="5868"/>
          </a:p>
        </p:txBody>
      </p:sp>
      <p:sp>
        <p:nvSpPr>
          <p:cNvPr id="44" name="TextBox 43">
            <a:extLst>
              <a:ext uri="{FF2B5EF4-FFF2-40B4-BE49-F238E27FC236}">
                <a16:creationId xmlns:a16="http://schemas.microsoft.com/office/drawing/2014/main" id="{21EB41C1-32FC-7A68-EE38-BBE0CE7464ED}"/>
              </a:ext>
            </a:extLst>
          </p:cNvPr>
          <p:cNvSpPr txBox="1"/>
          <p:nvPr/>
        </p:nvSpPr>
        <p:spPr>
          <a:xfrm>
            <a:off x="26147664" y="14308248"/>
            <a:ext cx="11841663" cy="892552"/>
          </a:xfrm>
          <a:prstGeom prst="rect">
            <a:avLst/>
          </a:prstGeom>
          <a:noFill/>
        </p:spPr>
        <p:txBody>
          <a:bodyPr wrap="square" rtlCol="0">
            <a:spAutoFit/>
          </a:bodyPr>
          <a:lstStyle/>
          <a:p>
            <a:pPr marL="125413" indent="-125413" defTabSz="668868">
              <a:buFont typeface="Arial" panose="020B0604020202020204" pitchFamily="34" charset="0"/>
              <a:buChar char="•"/>
              <a:defRPr/>
            </a:pPr>
            <a:r>
              <a:rPr lang="en-US" sz="2600" dirty="0">
                <a:latin typeface="Arial" panose="020B0604020202020204" pitchFamily="34" charset="0"/>
                <a:ea typeface="Verdana" panose="020B0604030504040204" pitchFamily="34" charset="0"/>
                <a:cs typeface="Arial" panose="020B0604020202020204" pitchFamily="34" charset="0"/>
              </a:rPr>
              <a:t> </a:t>
            </a:r>
            <a:r>
              <a:rPr lang="en-US" sz="2600" kern="0" dirty="0">
                <a:solidFill>
                  <a:srgbClr val="000000"/>
                </a:solidFill>
                <a:latin typeface="Arial" panose="020B0604020202020204" pitchFamily="34" charset="0"/>
                <a:ea typeface="Verdana" panose="020B0604030504040204" pitchFamily="34" charset="0"/>
                <a:cs typeface="Arial" panose="020B0604020202020204" pitchFamily="34" charset="0"/>
              </a:rPr>
              <a:t>Among insurance types, the most common forms reported were private insurance (24.5%) and uninsured or self-pay (24.5%)</a:t>
            </a:r>
            <a:r>
              <a:rPr lang="en-US" sz="2600" dirty="0">
                <a:latin typeface="Arial" panose="020B0604020202020204" pitchFamily="34" charset="0"/>
                <a:ea typeface="Verdana" panose="020B0604030504040204" pitchFamily="34" charset="0"/>
                <a:cs typeface="Arial" panose="020B0604020202020204" pitchFamily="34" charset="0"/>
              </a:rPr>
              <a:t>.</a:t>
            </a:r>
          </a:p>
        </p:txBody>
      </p:sp>
      <p:sp>
        <p:nvSpPr>
          <p:cNvPr id="45" name="TextBox 44">
            <a:extLst>
              <a:ext uri="{FF2B5EF4-FFF2-40B4-BE49-F238E27FC236}">
                <a16:creationId xmlns:a16="http://schemas.microsoft.com/office/drawing/2014/main" id="{C9FBE83D-D7B6-AED3-2F71-12644835B543}"/>
              </a:ext>
            </a:extLst>
          </p:cNvPr>
          <p:cNvSpPr txBox="1"/>
          <p:nvPr/>
        </p:nvSpPr>
        <p:spPr>
          <a:xfrm>
            <a:off x="12468634" y="3379420"/>
            <a:ext cx="10840984" cy="992836"/>
          </a:xfrm>
          <a:prstGeom prst="rect">
            <a:avLst/>
          </a:prstGeom>
          <a:noFill/>
        </p:spPr>
        <p:txBody>
          <a:bodyPr wrap="square" rtlCol="0">
            <a:spAutoFit/>
          </a:bodyPr>
          <a:lstStyle/>
          <a:p>
            <a:r>
              <a:rPr lang="en-US" sz="2926" b="1" dirty="0">
                <a:solidFill>
                  <a:schemeClr val="accent1"/>
                </a:solidFill>
                <a:latin typeface="Arial" panose="020B0604020202020204" pitchFamily="34" charset="0"/>
                <a:ea typeface="Verdana" panose="020B0604030504040204" pitchFamily="34" charset="0"/>
                <a:cs typeface="Arial" panose="020B0604020202020204" pitchFamily="34" charset="0"/>
              </a:rPr>
              <a:t>Injuries Clean-up ED Visits: 2023 vs 2024, by Counts        </a:t>
            </a:r>
          </a:p>
          <a:p>
            <a:r>
              <a:rPr lang="en-US" sz="2926" b="1" dirty="0">
                <a:solidFill>
                  <a:schemeClr val="accent1"/>
                </a:solidFill>
                <a:latin typeface="Arial" panose="020B0604020202020204" pitchFamily="34" charset="0"/>
                <a:ea typeface="Verdana" panose="020B0604030504040204" pitchFamily="34" charset="0"/>
                <a:cs typeface="Arial" panose="020B0604020202020204" pitchFamily="34" charset="0"/>
              </a:rPr>
              <a:t>NC Residents, 2023-2024</a:t>
            </a:r>
          </a:p>
        </p:txBody>
      </p:sp>
      <p:sp>
        <p:nvSpPr>
          <p:cNvPr id="46" name="TextBox 45">
            <a:extLst>
              <a:ext uri="{FF2B5EF4-FFF2-40B4-BE49-F238E27FC236}">
                <a16:creationId xmlns:a16="http://schemas.microsoft.com/office/drawing/2014/main" id="{D946B108-DB58-6DAD-9B10-A680FE34EC0B}"/>
              </a:ext>
            </a:extLst>
          </p:cNvPr>
          <p:cNvSpPr txBox="1"/>
          <p:nvPr/>
        </p:nvSpPr>
        <p:spPr>
          <a:xfrm>
            <a:off x="26343965" y="9394104"/>
            <a:ext cx="9135317" cy="992836"/>
          </a:xfrm>
          <a:prstGeom prst="rect">
            <a:avLst/>
          </a:prstGeom>
          <a:noFill/>
        </p:spPr>
        <p:txBody>
          <a:bodyPr wrap="square" rtlCol="0">
            <a:spAutoFit/>
          </a:bodyPr>
          <a:lstStyle/>
          <a:p>
            <a:r>
              <a:rPr lang="en-US" sz="2926" b="1" dirty="0">
                <a:solidFill>
                  <a:schemeClr val="accent1"/>
                </a:solidFill>
                <a:latin typeface="Arial" panose="020B0604020202020204" pitchFamily="34" charset="0"/>
                <a:ea typeface="Verdana" panose="020B0604030504040204" pitchFamily="34" charset="0"/>
                <a:cs typeface="Arial" panose="020B0604020202020204" pitchFamily="34" charset="0"/>
              </a:rPr>
              <a:t>Injuries Clean-up ED Visits: by Insurance </a:t>
            </a:r>
          </a:p>
          <a:p>
            <a:r>
              <a:rPr lang="en-US" sz="2926" b="1" dirty="0">
                <a:solidFill>
                  <a:schemeClr val="accent1"/>
                </a:solidFill>
                <a:latin typeface="Arial" panose="020B0604020202020204" pitchFamily="34" charset="0"/>
                <a:ea typeface="Verdana" panose="020B0604030504040204" pitchFamily="34" charset="0"/>
                <a:cs typeface="Arial" panose="020B0604020202020204" pitchFamily="34" charset="0"/>
              </a:rPr>
              <a:t>NC Residents, ages 0+, 2024</a:t>
            </a:r>
          </a:p>
        </p:txBody>
      </p:sp>
      <p:sp>
        <p:nvSpPr>
          <p:cNvPr id="20" name="TextBox 19">
            <a:extLst>
              <a:ext uri="{FF2B5EF4-FFF2-40B4-BE49-F238E27FC236}">
                <a16:creationId xmlns:a16="http://schemas.microsoft.com/office/drawing/2014/main" id="{4BCD316D-A17D-A194-0131-646A0C5858BA}"/>
              </a:ext>
            </a:extLst>
          </p:cNvPr>
          <p:cNvSpPr txBox="1"/>
          <p:nvPr/>
        </p:nvSpPr>
        <p:spPr>
          <a:xfrm>
            <a:off x="26147664" y="3440738"/>
            <a:ext cx="10629195" cy="1488228"/>
          </a:xfrm>
          <a:prstGeom prst="rect">
            <a:avLst/>
          </a:prstGeom>
          <a:noFill/>
        </p:spPr>
        <p:txBody>
          <a:bodyPr wrap="square" rtlCol="0">
            <a:spAutoFit/>
          </a:bodyPr>
          <a:lstStyle/>
          <a:p>
            <a:r>
              <a:rPr lang="en-US" sz="2926" b="1" dirty="0">
                <a:solidFill>
                  <a:schemeClr val="accent1"/>
                </a:solidFill>
                <a:latin typeface="Arial" panose="020B0604020202020204" pitchFamily="34" charset="0"/>
                <a:ea typeface="Verdana" panose="020B0604030504040204" pitchFamily="34" charset="0"/>
                <a:cs typeface="Arial" panose="020B0604020202020204" pitchFamily="34" charset="0"/>
              </a:rPr>
              <a:t>Injuries Clean-up ED Visits: by age</a:t>
            </a:r>
          </a:p>
          <a:p>
            <a:r>
              <a:rPr lang="en-US" sz="2926" b="1" dirty="0">
                <a:solidFill>
                  <a:schemeClr val="accent1"/>
                </a:solidFill>
                <a:latin typeface="Arial" panose="020B0604020202020204" pitchFamily="34" charset="0"/>
                <a:ea typeface="Verdana" panose="020B0604030504040204" pitchFamily="34" charset="0"/>
                <a:cs typeface="Arial" panose="020B0604020202020204" pitchFamily="34" charset="0"/>
              </a:rPr>
              <a:t>NC Residents, ages 0+, 2024</a:t>
            </a:r>
          </a:p>
          <a:p>
            <a:endParaRPr lang="en-US" sz="3219" b="1" dirty="0">
              <a:solidFill>
                <a:schemeClr val="tx2"/>
              </a:solidFill>
              <a:latin typeface="Calibri" panose="020F0502020204030204" pitchFamily="34" charset="0"/>
              <a:ea typeface="Verdana" panose="020B060403050404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7B54DCFD-C0ED-1C7E-B996-26D5E92EF28A}"/>
              </a:ext>
            </a:extLst>
          </p:cNvPr>
          <p:cNvSpPr/>
          <p:nvPr/>
        </p:nvSpPr>
        <p:spPr>
          <a:xfrm>
            <a:off x="516446" y="3875838"/>
            <a:ext cx="8793114" cy="700100"/>
          </a:xfrm>
          <a:prstGeom prst="rect">
            <a:avLst/>
          </a:prstGeom>
          <a:solidFill>
            <a:srgbClr val="288DC2"/>
          </a:solidFill>
          <a:ln>
            <a:solidFill>
              <a:srgbClr val="6D2E7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sz="4096" b="1" dirty="0">
                <a:solidFill>
                  <a:srgbClr val="FFFFFF"/>
                </a:solidFill>
                <a:latin typeface="Arial" panose="020B0604020202020204" pitchFamily="34" charset="0"/>
                <a:ea typeface="Verdana" panose="020B0604030504040204" pitchFamily="34" charset="0"/>
                <a:cs typeface="Arial" panose="020B0604020202020204" pitchFamily="34" charset="0"/>
              </a:rPr>
              <a:t>  </a:t>
            </a:r>
            <a:r>
              <a:rPr lang="en-US" sz="3950" b="1" dirty="0">
                <a:solidFill>
                  <a:srgbClr val="FFFFFF"/>
                </a:solidFill>
                <a:latin typeface="Arial" panose="020B0604020202020204" pitchFamily="34" charset="0"/>
                <a:ea typeface="Verdana" panose="020B0604030504040204" pitchFamily="34" charset="0"/>
                <a:cs typeface="Arial" panose="020B0604020202020204" pitchFamily="34" charset="0"/>
              </a:rPr>
              <a:t>Background</a:t>
            </a:r>
            <a:endParaRPr lang="en-US" sz="5866" dirty="0">
              <a:solidFill>
                <a:schemeClr val="bg1"/>
              </a:solidFill>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0B56FC66-96A4-5119-596D-D42271C2092C}"/>
              </a:ext>
            </a:extLst>
          </p:cNvPr>
          <p:cNvSpPr/>
          <p:nvPr/>
        </p:nvSpPr>
        <p:spPr>
          <a:xfrm>
            <a:off x="543231" y="11554956"/>
            <a:ext cx="8793114" cy="700100"/>
          </a:xfrm>
          <a:prstGeom prst="rect">
            <a:avLst/>
          </a:prstGeom>
          <a:solidFill>
            <a:srgbClr val="288DC2"/>
          </a:solidFill>
          <a:ln>
            <a:solidFill>
              <a:srgbClr val="6D2E7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sz="4096" b="1" dirty="0">
                <a:solidFill>
                  <a:srgbClr val="FFFFFF"/>
                </a:solidFill>
                <a:latin typeface="Verdana" panose="020B0604030504040204" pitchFamily="34" charset="0"/>
                <a:ea typeface="Verdana" panose="020B0604030504040204" pitchFamily="34" charset="0"/>
                <a:cs typeface="Verdana" panose="020B0604030504040204" pitchFamily="34" charset="0"/>
              </a:rPr>
              <a:t>  </a:t>
            </a:r>
            <a:r>
              <a:rPr lang="en-US" sz="3950" b="1" dirty="0">
                <a:solidFill>
                  <a:srgbClr val="FFFFFF"/>
                </a:solidFill>
                <a:latin typeface="Arial" panose="020B0604020202020204" pitchFamily="34" charset="0"/>
                <a:ea typeface="Verdana" panose="020B0604030504040204" pitchFamily="34" charset="0"/>
                <a:cs typeface="Arial" panose="020B0604020202020204" pitchFamily="34" charset="0"/>
              </a:rPr>
              <a:t>Methods</a:t>
            </a:r>
            <a:endParaRPr lang="en-US" sz="5866" dirty="0">
              <a:solidFill>
                <a:schemeClr val="bg1"/>
              </a:solidFill>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0A14A638-661B-DD63-DDE2-858AEB9D21E9}"/>
              </a:ext>
            </a:extLst>
          </p:cNvPr>
          <p:cNvSpPr/>
          <p:nvPr/>
        </p:nvSpPr>
        <p:spPr>
          <a:xfrm>
            <a:off x="516446" y="16621374"/>
            <a:ext cx="8793114" cy="700100"/>
          </a:xfrm>
          <a:prstGeom prst="rect">
            <a:avLst/>
          </a:prstGeom>
          <a:solidFill>
            <a:srgbClr val="288DC2"/>
          </a:solidFill>
          <a:ln>
            <a:solidFill>
              <a:srgbClr val="6D2E7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sz="4096" b="1" dirty="0">
                <a:solidFill>
                  <a:srgbClr val="FFFFFF"/>
                </a:solidFill>
                <a:latin typeface="Verdana" panose="020B0604030504040204" pitchFamily="34" charset="0"/>
                <a:ea typeface="Verdana" panose="020B0604030504040204" pitchFamily="34" charset="0"/>
                <a:cs typeface="Verdana" panose="020B0604030504040204" pitchFamily="34" charset="0"/>
              </a:rPr>
              <a:t>  </a:t>
            </a:r>
            <a:r>
              <a:rPr lang="en-US" sz="3950" b="1" dirty="0">
                <a:solidFill>
                  <a:srgbClr val="FFFFFF"/>
                </a:solidFill>
                <a:latin typeface="Arial" panose="020B0604020202020204" pitchFamily="34" charset="0"/>
                <a:ea typeface="Verdana" panose="020B0604030504040204" pitchFamily="34" charset="0"/>
                <a:cs typeface="Arial" panose="020B0604020202020204" pitchFamily="34" charset="0"/>
              </a:rPr>
              <a:t>Results</a:t>
            </a:r>
            <a:endParaRPr lang="en-US" sz="5866" dirty="0">
              <a:solidFill>
                <a:schemeClr val="bg1"/>
              </a:solidFill>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45F198C7-1660-4AB5-5440-F7F2AB1557A0}"/>
              </a:ext>
            </a:extLst>
          </p:cNvPr>
          <p:cNvSpPr/>
          <p:nvPr/>
        </p:nvSpPr>
        <p:spPr>
          <a:xfrm>
            <a:off x="26343965" y="15432877"/>
            <a:ext cx="8793114" cy="700100"/>
          </a:xfrm>
          <a:prstGeom prst="rect">
            <a:avLst/>
          </a:prstGeom>
          <a:solidFill>
            <a:srgbClr val="288DC2"/>
          </a:solidFill>
          <a:ln>
            <a:solidFill>
              <a:srgbClr val="6D2E7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sz="4096" b="1" dirty="0">
                <a:solidFill>
                  <a:srgbClr val="FFFFFF"/>
                </a:solidFill>
                <a:latin typeface="Verdana" panose="020B0604030504040204" pitchFamily="34" charset="0"/>
                <a:ea typeface="Verdana" panose="020B0604030504040204" pitchFamily="34" charset="0"/>
                <a:cs typeface="Verdana" panose="020B0604030504040204" pitchFamily="34" charset="0"/>
              </a:rPr>
              <a:t>  </a:t>
            </a:r>
            <a:r>
              <a:rPr lang="en-US" sz="3950" b="1" dirty="0">
                <a:solidFill>
                  <a:srgbClr val="FFFFFF"/>
                </a:solidFill>
                <a:latin typeface="Arial" panose="020B0604020202020204" pitchFamily="34" charset="0"/>
                <a:ea typeface="Verdana" panose="020B0604030504040204" pitchFamily="34" charset="0"/>
                <a:cs typeface="Arial" panose="020B0604020202020204" pitchFamily="34" charset="0"/>
              </a:rPr>
              <a:t>Conclusion</a:t>
            </a:r>
            <a:endParaRPr lang="en-US" sz="5866" dirty="0">
              <a:solidFill>
                <a:schemeClr val="bg1"/>
              </a:solidFill>
              <a:latin typeface="Arial" panose="020B0604020202020204" pitchFamily="34" charset="0"/>
              <a:cs typeface="Arial" panose="020B0604020202020204" pitchFamily="34" charset="0"/>
            </a:endParaRPr>
          </a:p>
        </p:txBody>
      </p:sp>
      <p:graphicFrame>
        <p:nvGraphicFramePr>
          <p:cNvPr id="50" name="Chart 49">
            <a:extLst>
              <a:ext uri="{FF2B5EF4-FFF2-40B4-BE49-F238E27FC236}">
                <a16:creationId xmlns:a16="http://schemas.microsoft.com/office/drawing/2014/main" id="{6F22AB5D-27CB-7680-67D4-B1181967D16F}"/>
              </a:ext>
            </a:extLst>
          </p:cNvPr>
          <p:cNvGraphicFramePr>
            <a:graphicFrameLocks/>
          </p:cNvGraphicFramePr>
          <p:nvPr>
            <p:extLst>
              <p:ext uri="{D42A27DB-BD31-4B8C-83A1-F6EECF244321}">
                <p14:modId xmlns:p14="http://schemas.microsoft.com/office/powerpoint/2010/main" val="3307090299"/>
              </p:ext>
            </p:extLst>
          </p:nvPr>
        </p:nvGraphicFramePr>
        <p:xfrm>
          <a:off x="12606721" y="4429214"/>
          <a:ext cx="12435676" cy="406570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1" name="Chart 50">
            <a:extLst>
              <a:ext uri="{FF2B5EF4-FFF2-40B4-BE49-F238E27FC236}">
                <a16:creationId xmlns:a16="http://schemas.microsoft.com/office/drawing/2014/main" id="{AE674717-3178-EF9D-2E36-5E4027AC70C1}"/>
              </a:ext>
            </a:extLst>
          </p:cNvPr>
          <p:cNvGraphicFramePr>
            <a:graphicFrameLocks/>
          </p:cNvGraphicFramePr>
          <p:nvPr>
            <p:extLst>
              <p:ext uri="{D42A27DB-BD31-4B8C-83A1-F6EECF244321}">
                <p14:modId xmlns:p14="http://schemas.microsoft.com/office/powerpoint/2010/main" val="270093888"/>
              </p:ext>
            </p:extLst>
          </p:nvPr>
        </p:nvGraphicFramePr>
        <p:xfrm>
          <a:off x="12568638" y="11554956"/>
          <a:ext cx="6883721" cy="252890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2" name="Chart 51">
            <a:extLst>
              <a:ext uri="{FF2B5EF4-FFF2-40B4-BE49-F238E27FC236}">
                <a16:creationId xmlns:a16="http://schemas.microsoft.com/office/drawing/2014/main" id="{A36A22F3-DA69-E617-8C30-EA4756154F34}"/>
              </a:ext>
            </a:extLst>
          </p:cNvPr>
          <p:cNvGraphicFramePr>
            <a:graphicFrameLocks/>
          </p:cNvGraphicFramePr>
          <p:nvPr>
            <p:extLst>
              <p:ext uri="{D42A27DB-BD31-4B8C-83A1-F6EECF244321}">
                <p14:modId xmlns:p14="http://schemas.microsoft.com/office/powerpoint/2010/main" val="2536385023"/>
              </p:ext>
            </p:extLst>
          </p:nvPr>
        </p:nvGraphicFramePr>
        <p:xfrm>
          <a:off x="18870386" y="11390737"/>
          <a:ext cx="6764897" cy="295685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54" name="Chart 53">
            <a:extLst>
              <a:ext uri="{FF2B5EF4-FFF2-40B4-BE49-F238E27FC236}">
                <a16:creationId xmlns:a16="http://schemas.microsoft.com/office/drawing/2014/main" id="{0F5AF7D3-24C8-69B6-B4B6-AAC79790733B}"/>
              </a:ext>
            </a:extLst>
          </p:cNvPr>
          <p:cNvGraphicFramePr>
            <a:graphicFrameLocks/>
          </p:cNvGraphicFramePr>
          <p:nvPr>
            <p:extLst>
              <p:ext uri="{D42A27DB-BD31-4B8C-83A1-F6EECF244321}">
                <p14:modId xmlns:p14="http://schemas.microsoft.com/office/powerpoint/2010/main" val="3033143113"/>
              </p:ext>
            </p:extLst>
          </p:nvPr>
        </p:nvGraphicFramePr>
        <p:xfrm>
          <a:off x="26023372" y="10447833"/>
          <a:ext cx="10903633" cy="3691434"/>
        </p:xfrm>
        <a:graphic>
          <a:graphicData uri="http://schemas.openxmlformats.org/drawingml/2006/chart">
            <c:chart xmlns:c="http://schemas.openxmlformats.org/drawingml/2006/chart" xmlns:r="http://schemas.openxmlformats.org/officeDocument/2006/relationships" r:id="rId8"/>
          </a:graphicData>
        </a:graphic>
      </p:graphicFrame>
      <p:pic>
        <p:nvPicPr>
          <p:cNvPr id="56" name="Picture 55">
            <a:extLst>
              <a:ext uri="{FF2B5EF4-FFF2-40B4-BE49-F238E27FC236}">
                <a16:creationId xmlns:a16="http://schemas.microsoft.com/office/drawing/2014/main" id="{64E44E4A-834F-2F47-F385-C621C4ECDF8C}"/>
              </a:ext>
            </a:extLst>
          </p:cNvPr>
          <p:cNvPicPr>
            <a:picLocks noChangeAspect="1"/>
          </p:cNvPicPr>
          <p:nvPr/>
        </p:nvPicPr>
        <p:blipFill>
          <a:blip r:embed="rId9"/>
          <a:stretch>
            <a:fillRect/>
          </a:stretch>
        </p:blipFill>
        <p:spPr>
          <a:xfrm>
            <a:off x="589699" y="17907835"/>
            <a:ext cx="11098618" cy="2074556"/>
          </a:xfrm>
          <a:prstGeom prst="rect">
            <a:avLst/>
          </a:prstGeom>
          <a:ln>
            <a:solidFill>
              <a:schemeClr val="tx1"/>
            </a:solidFill>
          </a:ln>
        </p:spPr>
      </p:pic>
      <p:graphicFrame>
        <p:nvGraphicFramePr>
          <p:cNvPr id="57" name="Chart 56">
            <a:extLst>
              <a:ext uri="{FF2B5EF4-FFF2-40B4-BE49-F238E27FC236}">
                <a16:creationId xmlns:a16="http://schemas.microsoft.com/office/drawing/2014/main" id="{E6AD66BC-27AC-354E-C9D9-9F790FC49AAB}"/>
              </a:ext>
            </a:extLst>
          </p:cNvPr>
          <p:cNvGraphicFramePr>
            <a:graphicFrameLocks/>
          </p:cNvGraphicFramePr>
          <p:nvPr>
            <p:extLst>
              <p:ext uri="{D42A27DB-BD31-4B8C-83A1-F6EECF244321}">
                <p14:modId xmlns:p14="http://schemas.microsoft.com/office/powerpoint/2010/main" val="2116451212"/>
              </p:ext>
            </p:extLst>
          </p:nvPr>
        </p:nvGraphicFramePr>
        <p:xfrm>
          <a:off x="26023372" y="4484440"/>
          <a:ext cx="11104369" cy="4174178"/>
        </p:xfrm>
        <a:graphic>
          <a:graphicData uri="http://schemas.openxmlformats.org/drawingml/2006/chart">
            <c:chart xmlns:c="http://schemas.openxmlformats.org/drawingml/2006/chart" xmlns:r="http://schemas.openxmlformats.org/officeDocument/2006/relationships" r:id="rId10"/>
          </a:graphicData>
        </a:graphic>
      </p:graphicFrame>
      <p:sp>
        <p:nvSpPr>
          <p:cNvPr id="58" name="TextBox 57">
            <a:extLst>
              <a:ext uri="{FF2B5EF4-FFF2-40B4-BE49-F238E27FC236}">
                <a16:creationId xmlns:a16="http://schemas.microsoft.com/office/drawing/2014/main" id="{FB7AF375-4304-FA33-E42A-DFBF7A73D03C}"/>
              </a:ext>
            </a:extLst>
          </p:cNvPr>
          <p:cNvSpPr txBox="1"/>
          <p:nvPr/>
        </p:nvSpPr>
        <p:spPr>
          <a:xfrm>
            <a:off x="26023372" y="8268162"/>
            <a:ext cx="11332004" cy="892552"/>
          </a:xfrm>
          <a:prstGeom prst="rect">
            <a:avLst/>
          </a:prstGeom>
          <a:noFill/>
        </p:spPr>
        <p:txBody>
          <a:bodyPr wrap="square" rtlCol="0">
            <a:spAutoFit/>
          </a:bodyPr>
          <a:lstStyle/>
          <a:p>
            <a:pPr marL="334434" indent="-334434">
              <a:buFont typeface="Arial" panose="020B0604020202020204" pitchFamily="34" charset="0"/>
              <a:buChar char="•"/>
            </a:pPr>
            <a:r>
              <a:rPr lang="en-US" sz="2600" kern="0" dirty="0">
                <a:solidFill>
                  <a:srgbClr val="000000"/>
                </a:solidFill>
                <a:latin typeface="Arial" panose="020B0604020202020204" pitchFamily="34" charset="0"/>
                <a:ea typeface="Verdana" panose="020B0604030504040204" pitchFamily="34" charset="0"/>
                <a:cs typeface="Arial" panose="020B0604020202020204" pitchFamily="34" charset="0"/>
              </a:rPr>
              <a:t>By age group, most ED visits consisted of those ages 18–34 years (23.9%), followed by ages 55–64 years (21.3%).</a:t>
            </a:r>
            <a:endParaRPr lang="en-US" sz="2600" dirty="0">
              <a:latin typeface="Arial" panose="020B0604020202020204" pitchFamily="34" charset="0"/>
              <a:cs typeface="Arial" panose="020B0604020202020204" pitchFamily="34" charset="0"/>
            </a:endParaRPr>
          </a:p>
        </p:txBody>
      </p:sp>
      <p:sp>
        <p:nvSpPr>
          <p:cNvPr id="59" name="TextBox 58">
            <a:extLst>
              <a:ext uri="{FF2B5EF4-FFF2-40B4-BE49-F238E27FC236}">
                <a16:creationId xmlns:a16="http://schemas.microsoft.com/office/drawing/2014/main" id="{D3241CA0-ABFE-4DF5-20BD-D32E6315A0EC}"/>
              </a:ext>
            </a:extLst>
          </p:cNvPr>
          <p:cNvSpPr txBox="1"/>
          <p:nvPr/>
        </p:nvSpPr>
        <p:spPr>
          <a:xfrm>
            <a:off x="516446" y="17365250"/>
            <a:ext cx="8309797" cy="542584"/>
          </a:xfrm>
          <a:prstGeom prst="rect">
            <a:avLst/>
          </a:prstGeom>
          <a:noFill/>
        </p:spPr>
        <p:txBody>
          <a:bodyPr wrap="square" rtlCol="0">
            <a:spAutoFit/>
          </a:bodyPr>
          <a:lstStyle/>
          <a:p>
            <a:r>
              <a:rPr lang="en-US" sz="2926" b="1" dirty="0">
                <a:solidFill>
                  <a:schemeClr val="tx2"/>
                </a:solidFill>
                <a:latin typeface="Arial" panose="020B0604020202020204" pitchFamily="34" charset="0"/>
                <a:ea typeface="Verdana" panose="020B0604030504040204" pitchFamily="34" charset="0"/>
                <a:cs typeface="Arial" panose="020B0604020202020204" pitchFamily="34" charset="0"/>
              </a:rPr>
              <a:t>Custom Event Definition</a:t>
            </a:r>
          </a:p>
        </p:txBody>
      </p:sp>
      <p:sp>
        <p:nvSpPr>
          <p:cNvPr id="6" name="TextBox 8">
            <a:extLst>
              <a:ext uri="{FF2B5EF4-FFF2-40B4-BE49-F238E27FC236}">
                <a16:creationId xmlns:a16="http://schemas.microsoft.com/office/drawing/2014/main" id="{0B0AFA3C-5B3D-4535-319D-874FC7C75622}"/>
              </a:ext>
            </a:extLst>
          </p:cNvPr>
          <p:cNvSpPr txBox="1"/>
          <p:nvPr/>
        </p:nvSpPr>
        <p:spPr>
          <a:xfrm>
            <a:off x="16372361" y="5065379"/>
            <a:ext cx="3790400" cy="400110"/>
          </a:xfrm>
          <a:prstGeom prst="rect">
            <a:avLst/>
          </a:prstGeom>
          <a:noFill/>
        </p:spPr>
        <p:txBody>
          <a:bodyPr wrap="square" rtlCol="0">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2000" b="1" dirty="0">
                <a:solidFill>
                  <a:srgbClr val="7FBFBD"/>
                </a:solidFill>
              </a:rPr>
              <a:t>2023:  35 </a:t>
            </a:r>
            <a:r>
              <a:rPr lang="en-US" sz="2000" b="1" dirty="0">
                <a:solidFill>
                  <a:srgbClr val="7FBFBD"/>
                </a:solidFill>
                <a:latin typeface="Arial" panose="020B0604020202020204" pitchFamily="34" charset="0"/>
                <a:cs typeface="Arial" panose="020B0604020202020204" pitchFamily="34" charset="0"/>
              </a:rPr>
              <a:t>visits</a:t>
            </a:r>
          </a:p>
        </p:txBody>
      </p:sp>
      <p:graphicFrame>
        <p:nvGraphicFramePr>
          <p:cNvPr id="16" name="Chart 15">
            <a:extLst>
              <a:ext uri="{FF2B5EF4-FFF2-40B4-BE49-F238E27FC236}">
                <a16:creationId xmlns:a16="http://schemas.microsoft.com/office/drawing/2014/main" id="{465C154F-140C-07EB-D6F3-F7AD53AE0A8E}"/>
              </a:ext>
            </a:extLst>
          </p:cNvPr>
          <p:cNvGraphicFramePr>
            <a:graphicFrameLocks/>
          </p:cNvGraphicFramePr>
          <p:nvPr>
            <p:extLst>
              <p:ext uri="{D42A27DB-BD31-4B8C-83A1-F6EECF244321}">
                <p14:modId xmlns:p14="http://schemas.microsoft.com/office/powerpoint/2010/main" val="1488093863"/>
              </p:ext>
            </p:extLst>
          </p:nvPr>
        </p:nvGraphicFramePr>
        <p:xfrm>
          <a:off x="12091341" y="13934782"/>
          <a:ext cx="13280732" cy="3768026"/>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476198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F066A8-8880-FEAA-27A9-BB7036733734}"/>
              </a:ext>
            </a:extLst>
          </p:cNvPr>
          <p:cNvSpPr>
            <a:spLocks noGrp="1"/>
          </p:cNvSpPr>
          <p:nvPr>
            <p:ph type="body" sz="quarter" idx="10"/>
          </p:nvPr>
        </p:nvSpPr>
        <p:spPr>
          <a:xfrm>
            <a:off x="5486400" y="4839573"/>
            <a:ext cx="26307159" cy="13534881"/>
          </a:xfrm>
        </p:spPr>
        <p:txBody>
          <a:bodyPr/>
          <a:lstStyle/>
          <a:p>
            <a:r>
              <a:rPr lang="en-US" sz="4915" b="0" dirty="0">
                <a:ea typeface="Verdana" panose="020B0604030504040204" pitchFamily="34" charset="0"/>
              </a:rPr>
              <a:t>Hurricane Helene, a Category 4 storm, made landfall in the Big Bend area of the Florida Gulf Coast late on September 26, 2024. </a:t>
            </a:r>
          </a:p>
          <a:p>
            <a:r>
              <a:rPr lang="en-US" sz="4915" b="0" dirty="0">
                <a:ea typeface="Verdana" panose="020B0604030504040204" pitchFamily="34" charset="0"/>
              </a:rPr>
              <a:t>In North Carolina (NC) alone, the hurricane caused catastrophic damage and at least 102 reported fatalities. The full impact of Hurricane Helene on NC goes beyond immediate mortality and includes increased injuries after the initial landing related to clean-up efforts, as reflected in Emergency Department (ED) visits. </a:t>
            </a:r>
          </a:p>
          <a:p>
            <a:endParaRPr lang="en-US" sz="4915" b="0" dirty="0">
              <a:latin typeface="Calibri" panose="020F0502020204030204" pitchFamily="34" charset="0"/>
              <a:ea typeface="Verdana" panose="020B0604030504040204" pitchFamily="34" charset="0"/>
              <a:cs typeface="Calibri" panose="020F0502020204030204" pitchFamily="34" charset="0"/>
            </a:endParaRPr>
          </a:p>
          <a:p>
            <a:endParaRPr lang="en-US" sz="7373" dirty="0">
              <a:latin typeface="Calibri" panose="020F0502020204030204" pitchFamily="34" charset="0"/>
              <a:ea typeface="Verdana" panose="020B0604030504040204" pitchFamily="34" charset="0"/>
              <a:cs typeface="Calibri" panose="020F0502020204030204" pitchFamily="34" charset="0"/>
            </a:endParaRPr>
          </a:p>
          <a:p>
            <a:endParaRPr lang="en-US" sz="7373" dirty="0">
              <a:latin typeface="Calibri" panose="020F0502020204030204" pitchFamily="34" charset="0"/>
              <a:ea typeface="Verdana" panose="020B0604030504040204" pitchFamily="34" charset="0"/>
              <a:cs typeface="Calibri" panose="020F0502020204030204" pitchFamily="34" charset="0"/>
            </a:endParaRPr>
          </a:p>
          <a:p>
            <a:pPr marL="0" indent="0">
              <a:buNone/>
            </a:pPr>
            <a:endParaRPr lang="en-US" sz="5530" dirty="0">
              <a:latin typeface="Calibri" panose="020F0502020204030204" pitchFamily="34" charset="0"/>
              <a:ea typeface="Verdana" panose="020B0604030504040204" pitchFamily="34" charset="0"/>
              <a:cs typeface="Calibri" panose="020F0502020204030204" pitchFamily="34" charset="0"/>
            </a:endParaRPr>
          </a:p>
          <a:p>
            <a:endParaRPr lang="en-US" dirty="0"/>
          </a:p>
        </p:txBody>
      </p:sp>
      <p:sp>
        <p:nvSpPr>
          <p:cNvPr id="3" name="Text Placeholder 2">
            <a:extLst>
              <a:ext uri="{FF2B5EF4-FFF2-40B4-BE49-F238E27FC236}">
                <a16:creationId xmlns:a16="http://schemas.microsoft.com/office/drawing/2014/main" id="{A1FA8C2B-ADDB-C428-8C66-134AF3084351}"/>
              </a:ext>
            </a:extLst>
          </p:cNvPr>
          <p:cNvSpPr>
            <a:spLocks noGrp="1"/>
          </p:cNvSpPr>
          <p:nvPr>
            <p:ph type="body" sz="quarter" idx="11"/>
          </p:nvPr>
        </p:nvSpPr>
        <p:spPr>
          <a:xfrm>
            <a:off x="6238367" y="19412208"/>
            <a:ext cx="24803223" cy="874571"/>
          </a:xfrm>
        </p:spPr>
        <p:txBody>
          <a:bodyPr/>
          <a:lstStyle/>
          <a:p>
            <a:r>
              <a:rPr lang="en-US" sz="2800" dirty="0"/>
              <a:t>SOURCE: National Park Service. </a:t>
            </a:r>
            <a:r>
              <a:rPr lang="en-US" sz="2800" dirty="0">
                <a:hlinkClick r:id="rId3"/>
              </a:rPr>
              <a:t>https://www.nps.gov/media/photo/gallery.htm?pg=7881101&amp;id=15C1BFE1-E552-49FB-A38A-E71821BC762C</a:t>
            </a:r>
            <a:r>
              <a:rPr lang="en-US" sz="2800" dirty="0"/>
              <a:t> </a:t>
            </a:r>
          </a:p>
          <a:p>
            <a:endParaRPr lang="en-US" sz="2458" dirty="0"/>
          </a:p>
        </p:txBody>
      </p:sp>
      <p:sp>
        <p:nvSpPr>
          <p:cNvPr id="4" name="Slide Number Placeholder 3">
            <a:extLst>
              <a:ext uri="{FF2B5EF4-FFF2-40B4-BE49-F238E27FC236}">
                <a16:creationId xmlns:a16="http://schemas.microsoft.com/office/drawing/2014/main" id="{5B3380A7-9CB4-6E7B-D19C-810F6A658FCD}"/>
              </a:ext>
            </a:extLst>
          </p:cNvPr>
          <p:cNvSpPr>
            <a:spLocks noGrp="1"/>
          </p:cNvSpPr>
          <p:nvPr>
            <p:ph type="sldNum" sz="quarter" idx="14"/>
          </p:nvPr>
        </p:nvSpPr>
        <p:spPr/>
        <p:txBody>
          <a:bodyPr/>
          <a:lstStyle/>
          <a:p>
            <a:fld id="{11F27F3A-B3E9-41ED-AF8F-A365F10BB65F}" type="slidenum">
              <a:rPr lang="en-US" smtClean="0"/>
              <a:pPr/>
              <a:t>3</a:t>
            </a:fld>
            <a:endParaRPr lang="en-US" dirty="0"/>
          </a:p>
        </p:txBody>
      </p:sp>
      <p:sp>
        <p:nvSpPr>
          <p:cNvPr id="5" name="Title 4">
            <a:extLst>
              <a:ext uri="{FF2B5EF4-FFF2-40B4-BE49-F238E27FC236}">
                <a16:creationId xmlns:a16="http://schemas.microsoft.com/office/drawing/2014/main" id="{C0058FAB-16D4-F74B-92CC-B93E8026BA64}"/>
              </a:ext>
            </a:extLst>
          </p:cNvPr>
          <p:cNvSpPr>
            <a:spLocks noGrp="1"/>
          </p:cNvSpPr>
          <p:nvPr>
            <p:ph type="title"/>
          </p:nvPr>
        </p:nvSpPr>
        <p:spPr>
          <a:xfrm>
            <a:off x="-5365138" y="3352978"/>
            <a:ext cx="26307159" cy="1685417"/>
          </a:xfrm>
        </p:spPr>
        <p:txBody>
          <a:bodyPr/>
          <a:lstStyle/>
          <a:p>
            <a:pPr algn="ctr"/>
            <a:r>
              <a:rPr lang="en-US" dirty="0"/>
              <a:t>Background</a:t>
            </a:r>
          </a:p>
        </p:txBody>
      </p:sp>
      <p:pic>
        <p:nvPicPr>
          <p:cNvPr id="6" name="Picture 5" descr="A group of people in a forest&#10;&#10;Description automatically generated with low confidence">
            <a:extLst>
              <a:ext uri="{FF2B5EF4-FFF2-40B4-BE49-F238E27FC236}">
                <a16:creationId xmlns:a16="http://schemas.microsoft.com/office/drawing/2014/main" id="{93B68810-66BA-7070-6F82-036E5A9D0F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9949" y="10227519"/>
            <a:ext cx="11959380" cy="8790821"/>
          </a:xfrm>
          <a:prstGeom prst="rect">
            <a:avLst/>
          </a:prstGeom>
        </p:spPr>
      </p:pic>
      <p:pic>
        <p:nvPicPr>
          <p:cNvPr id="7" name="Picture 6" descr="A car driving on a road&#10;&#10;Description automatically generated with low confidence">
            <a:extLst>
              <a:ext uri="{FF2B5EF4-FFF2-40B4-BE49-F238E27FC236}">
                <a16:creationId xmlns:a16="http://schemas.microsoft.com/office/drawing/2014/main" id="{06B642CB-7D5D-16BC-6A38-9DF178A66A0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292878" y="10227522"/>
            <a:ext cx="11959380" cy="8790818"/>
          </a:xfrm>
          <a:prstGeom prst="rect">
            <a:avLst/>
          </a:prstGeom>
        </p:spPr>
      </p:pic>
      <p:pic>
        <p:nvPicPr>
          <p:cNvPr id="10" name="Graphic 9" descr="End outline">
            <a:extLst>
              <a:ext uri="{FF2B5EF4-FFF2-40B4-BE49-F238E27FC236}">
                <a16:creationId xmlns:a16="http://schemas.microsoft.com/office/drawing/2014/main" id="{9ACCEEA9-8665-2936-BF7D-79D6F83E6A5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6340408" y="20218798"/>
            <a:ext cx="891243" cy="874571"/>
          </a:xfrm>
          <a:prstGeom prst="rect">
            <a:avLst/>
          </a:prstGeom>
        </p:spPr>
      </p:pic>
      <p:pic>
        <p:nvPicPr>
          <p:cNvPr id="12" name="Graphic 11" descr="Rewind outline">
            <a:extLst>
              <a:ext uri="{FF2B5EF4-FFF2-40B4-BE49-F238E27FC236}">
                <a16:creationId xmlns:a16="http://schemas.microsoft.com/office/drawing/2014/main" id="{DE3BAD22-76F0-D089-C24C-EAB919BDAB2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07334" y="20218798"/>
            <a:ext cx="915671" cy="915671"/>
          </a:xfrm>
          <a:prstGeom prst="rect">
            <a:avLst/>
          </a:prstGeom>
        </p:spPr>
      </p:pic>
    </p:spTree>
    <p:extLst>
      <p:ext uri="{BB962C8B-B14F-4D97-AF65-F5344CB8AC3E}">
        <p14:creationId xmlns:p14="http://schemas.microsoft.com/office/powerpoint/2010/main" val="3382789416"/>
      </p:ext>
    </p:extLst>
  </p:cSld>
  <p:clrMapOvr>
    <a:masterClrMapping/>
  </p:clrMapOvr>
  <p:transition spd="slow" advClick="0" advTm="10000">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9E1C12-B2FC-163D-1067-206BC925D749}"/>
              </a:ext>
            </a:extLst>
          </p:cNvPr>
          <p:cNvSpPr>
            <a:spLocks noGrp="1"/>
          </p:cNvSpPr>
          <p:nvPr>
            <p:ph type="body" sz="quarter" idx="10"/>
          </p:nvPr>
        </p:nvSpPr>
        <p:spPr>
          <a:xfrm>
            <a:off x="5614766" y="4822222"/>
            <a:ext cx="26307159" cy="13249217"/>
          </a:xfrm>
        </p:spPr>
        <p:txBody>
          <a:bodyPr/>
          <a:lstStyle/>
          <a:p>
            <a:pPr marL="530352" indent="-530352">
              <a:spcBef>
                <a:spcPts val="0"/>
              </a:spcBef>
            </a:pPr>
            <a:r>
              <a:rPr lang="en-US" sz="4915" b="0" dirty="0">
                <a:ea typeface="Verdana" panose="020B0604030504040204" pitchFamily="34" charset="0"/>
              </a:rPr>
              <a:t>This study analyzes ED visit patterns and demographic trends associated with hurricane clean-up-related injuries, providing critical insights for disaster preparedness and public health interventions.</a:t>
            </a:r>
          </a:p>
          <a:p>
            <a:pPr marL="530352" indent="-530352">
              <a:spcBef>
                <a:spcPts val="0"/>
              </a:spcBef>
            </a:pPr>
            <a:endParaRPr lang="en-US" sz="4915" b="0" kern="0" dirty="0">
              <a:ea typeface="Verdana" panose="020B0604030504040204" pitchFamily="34" charset="0"/>
            </a:endParaRPr>
          </a:p>
          <a:p>
            <a:pPr marL="530352" indent="-530352">
              <a:spcBef>
                <a:spcPts val="0"/>
              </a:spcBef>
            </a:pPr>
            <a:r>
              <a:rPr lang="en-US" sz="4915" b="0" kern="0" dirty="0">
                <a:ea typeface="Verdana" panose="020B0604030504040204" pitchFamily="34" charset="0"/>
              </a:rPr>
              <a:t>Data were extracted from the NC Disease Event Tracking and Epidemiologic Collection Tool (NC DETECT) from September 26 to November 10, 2024, using 2023 as a referent year. </a:t>
            </a:r>
          </a:p>
          <a:p>
            <a:pPr marL="530352" indent="-530352">
              <a:spcBef>
                <a:spcPts val="0"/>
              </a:spcBef>
            </a:pPr>
            <a:endParaRPr lang="en-US" sz="4915" b="0" kern="0" dirty="0">
              <a:ea typeface="Verdana" panose="020B0604030504040204" pitchFamily="34" charset="0"/>
            </a:endParaRPr>
          </a:p>
          <a:p>
            <a:pPr marL="530352" indent="-530352">
              <a:spcBef>
                <a:spcPts val="0"/>
              </a:spcBef>
            </a:pPr>
            <a:r>
              <a:rPr lang="en-US" sz="4915" b="0" kern="0" dirty="0">
                <a:ea typeface="Verdana" panose="020B0604030504040204" pitchFamily="34" charset="0"/>
              </a:rPr>
              <a:t>Hurricane-related ED visits for injuries due to clean-up efforts were identified using a custom search of keyword terms in chief complaint and triage note fields in addition to relevant ICD-10-CM diagnosis codes. Comparative analysis was conducted to evaluate ED visit counts and demographics, including age, sex, ethnicity, race, and insurance coverage.</a:t>
            </a:r>
            <a:endParaRPr lang="en-US" sz="4915" b="0" dirty="0">
              <a:ea typeface="Verdana" panose="020B0604030504040204" pitchFamily="34" charset="0"/>
            </a:endParaRPr>
          </a:p>
          <a:p>
            <a:endParaRPr lang="en-US" dirty="0"/>
          </a:p>
        </p:txBody>
      </p:sp>
      <p:sp>
        <p:nvSpPr>
          <p:cNvPr id="4" name="Slide Number Placeholder 3">
            <a:extLst>
              <a:ext uri="{FF2B5EF4-FFF2-40B4-BE49-F238E27FC236}">
                <a16:creationId xmlns:a16="http://schemas.microsoft.com/office/drawing/2014/main" id="{BD04C30B-1823-92F2-BF02-12FEB485E49A}"/>
              </a:ext>
            </a:extLst>
          </p:cNvPr>
          <p:cNvSpPr>
            <a:spLocks noGrp="1"/>
          </p:cNvSpPr>
          <p:nvPr>
            <p:ph type="sldNum" sz="quarter" idx="14"/>
          </p:nvPr>
        </p:nvSpPr>
        <p:spPr/>
        <p:txBody>
          <a:bodyPr/>
          <a:lstStyle/>
          <a:p>
            <a:fld id="{11F27F3A-B3E9-41ED-AF8F-A365F10BB65F}" type="slidenum">
              <a:rPr lang="en-US" smtClean="0"/>
              <a:pPr/>
              <a:t>4</a:t>
            </a:fld>
            <a:endParaRPr lang="en-US" dirty="0"/>
          </a:p>
        </p:txBody>
      </p:sp>
      <p:sp>
        <p:nvSpPr>
          <p:cNvPr id="5" name="Title 4">
            <a:extLst>
              <a:ext uri="{FF2B5EF4-FFF2-40B4-BE49-F238E27FC236}">
                <a16:creationId xmlns:a16="http://schemas.microsoft.com/office/drawing/2014/main" id="{8F9236C7-11F3-6A8A-1CFA-3D09E6140287}"/>
              </a:ext>
            </a:extLst>
          </p:cNvPr>
          <p:cNvSpPr>
            <a:spLocks noGrp="1"/>
          </p:cNvSpPr>
          <p:nvPr>
            <p:ph type="title"/>
          </p:nvPr>
        </p:nvSpPr>
        <p:spPr>
          <a:xfrm>
            <a:off x="5577840" y="3674835"/>
            <a:ext cx="26307159" cy="1685417"/>
          </a:xfrm>
        </p:spPr>
        <p:txBody>
          <a:bodyPr/>
          <a:lstStyle/>
          <a:p>
            <a:r>
              <a:rPr lang="en-US" dirty="0"/>
              <a:t>Methods</a:t>
            </a:r>
          </a:p>
        </p:txBody>
      </p:sp>
      <p:pic>
        <p:nvPicPr>
          <p:cNvPr id="6" name="Picture 5">
            <a:extLst>
              <a:ext uri="{FF2B5EF4-FFF2-40B4-BE49-F238E27FC236}">
                <a16:creationId xmlns:a16="http://schemas.microsoft.com/office/drawing/2014/main" id="{302665EE-DF03-2B40-15D8-224F5D038634}"/>
              </a:ext>
            </a:extLst>
          </p:cNvPr>
          <p:cNvPicPr>
            <a:picLocks noChangeAspect="1"/>
          </p:cNvPicPr>
          <p:nvPr/>
        </p:nvPicPr>
        <p:blipFill>
          <a:blip r:embed="rId2"/>
          <a:stretch>
            <a:fillRect/>
          </a:stretch>
        </p:blipFill>
        <p:spPr>
          <a:xfrm>
            <a:off x="645829" y="13987656"/>
            <a:ext cx="21584363" cy="4348741"/>
          </a:xfrm>
          <a:prstGeom prst="rect">
            <a:avLst/>
          </a:prstGeom>
          <a:ln>
            <a:solidFill>
              <a:schemeClr val="tx1"/>
            </a:solidFill>
          </a:ln>
        </p:spPr>
      </p:pic>
      <p:sp>
        <p:nvSpPr>
          <p:cNvPr id="8" name="TextBox 7">
            <a:extLst>
              <a:ext uri="{FF2B5EF4-FFF2-40B4-BE49-F238E27FC236}">
                <a16:creationId xmlns:a16="http://schemas.microsoft.com/office/drawing/2014/main" id="{3941934A-1E72-5BAD-0B53-37EDC63D7EE5}"/>
              </a:ext>
            </a:extLst>
          </p:cNvPr>
          <p:cNvSpPr txBox="1"/>
          <p:nvPr/>
        </p:nvSpPr>
        <p:spPr>
          <a:xfrm>
            <a:off x="0" y="18949776"/>
            <a:ext cx="21329004" cy="523220"/>
          </a:xfrm>
          <a:prstGeom prst="rect">
            <a:avLst/>
          </a:prstGeom>
          <a:noFill/>
        </p:spPr>
        <p:txBody>
          <a:bodyPr wrap="square">
            <a:spAutoFit/>
          </a:bodyPr>
          <a:lstStyle/>
          <a:p>
            <a:pPr algn="ctr"/>
            <a:r>
              <a:rPr lang="en-US" sz="2400" dirty="0">
                <a:solidFill>
                  <a:schemeClr val="tx2"/>
                </a:solidFill>
                <a:latin typeface="Arial" panose="020B0604020202020204" pitchFamily="34" charset="0"/>
                <a:cs typeface="Arial" panose="020B0604020202020204" pitchFamily="34" charset="0"/>
              </a:rPr>
              <a:t>North Carolina Disease Event Tracking and Epidemiologic Collection Tool, 2024 *note: Limited to NC Residents. Case Definition: Hurricane Helene</a:t>
            </a:r>
            <a:r>
              <a:rPr lang="en-US" sz="2800" dirty="0">
                <a:solidFill>
                  <a:schemeClr val="tx2"/>
                </a:solidFill>
                <a:latin typeface="Arial" panose="020B0604020202020204" pitchFamily="34" charset="0"/>
                <a:cs typeface="Arial" panose="020B0604020202020204" pitchFamily="34" charset="0"/>
              </a:rPr>
              <a:t>.</a:t>
            </a:r>
          </a:p>
        </p:txBody>
      </p:sp>
      <p:pic>
        <p:nvPicPr>
          <p:cNvPr id="16" name="Graphic 15" descr="Rewind outline">
            <a:extLst>
              <a:ext uri="{FF2B5EF4-FFF2-40B4-BE49-F238E27FC236}">
                <a16:creationId xmlns:a16="http://schemas.microsoft.com/office/drawing/2014/main" id="{2F987D9C-193D-7A22-8A91-7A4BA2F7200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6022" y="20002912"/>
            <a:ext cx="1119664" cy="1119664"/>
          </a:xfrm>
          <a:prstGeom prst="rect">
            <a:avLst/>
          </a:prstGeom>
        </p:spPr>
      </p:pic>
      <p:pic>
        <p:nvPicPr>
          <p:cNvPr id="18" name="Graphic 17" descr="End outline">
            <a:extLst>
              <a:ext uri="{FF2B5EF4-FFF2-40B4-BE49-F238E27FC236}">
                <a16:creationId xmlns:a16="http://schemas.microsoft.com/office/drawing/2014/main" id="{F2591D63-4A00-C93A-08B5-CE8375B7981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6340408" y="20057776"/>
            <a:ext cx="1009935" cy="1009935"/>
          </a:xfrm>
          <a:prstGeom prst="rect">
            <a:avLst/>
          </a:prstGeom>
        </p:spPr>
      </p:pic>
      <p:pic>
        <p:nvPicPr>
          <p:cNvPr id="3" name="Picture 2" descr="Diagram">
            <a:extLst>
              <a:ext uri="{FF2B5EF4-FFF2-40B4-BE49-F238E27FC236}">
                <a16:creationId xmlns:a16="http://schemas.microsoft.com/office/drawing/2014/main" id="{4A1D3D2F-7C02-7DA8-2792-C8C927ACC18F}"/>
              </a:ext>
            </a:extLst>
          </p:cNvPr>
          <p:cNvPicPr>
            <a:picLocks noChangeAspect="1"/>
          </p:cNvPicPr>
          <p:nvPr/>
        </p:nvPicPr>
        <p:blipFill>
          <a:blip r:embed="rId7" cstate="print">
            <a:extLst>
              <a:ext uri="{28A0092B-C50C-407E-A947-70E740481C1C}">
                <a14:useLocalDpi xmlns:a14="http://schemas.microsoft.com/office/drawing/2010/main" val="0"/>
              </a:ext>
            </a:extLst>
          </a:blip>
          <a:srcRect t="13027"/>
          <a:stretch/>
        </p:blipFill>
        <p:spPr>
          <a:xfrm>
            <a:off x="23743920" y="13842999"/>
            <a:ext cx="12596488" cy="6121137"/>
          </a:xfrm>
          <a:prstGeom prst="rect">
            <a:avLst/>
          </a:prstGeom>
        </p:spPr>
      </p:pic>
    </p:spTree>
    <p:extLst>
      <p:ext uri="{BB962C8B-B14F-4D97-AF65-F5344CB8AC3E}">
        <p14:creationId xmlns:p14="http://schemas.microsoft.com/office/powerpoint/2010/main" val="786625926"/>
      </p:ext>
    </p:extLst>
  </p:cSld>
  <p:clrMapOvr>
    <a:masterClrMapping/>
  </p:clrMapOvr>
  <p:transition spd="slow" advClick="0" advTm="10000">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4818EDB-7739-092F-D018-0FB7B64FE21C}"/>
              </a:ext>
            </a:extLst>
          </p:cNvPr>
          <p:cNvSpPr>
            <a:spLocks noGrp="1"/>
          </p:cNvSpPr>
          <p:nvPr>
            <p:ph type="sldNum" sz="quarter" idx="14"/>
          </p:nvPr>
        </p:nvSpPr>
        <p:spPr/>
        <p:txBody>
          <a:bodyPr/>
          <a:lstStyle/>
          <a:p>
            <a:fld id="{11F27F3A-B3E9-41ED-AF8F-A365F10BB65F}" type="slidenum">
              <a:rPr lang="en-US" smtClean="0"/>
              <a:pPr/>
              <a:t>5</a:t>
            </a:fld>
            <a:endParaRPr lang="en-US" dirty="0"/>
          </a:p>
        </p:txBody>
      </p:sp>
      <p:sp>
        <p:nvSpPr>
          <p:cNvPr id="5" name="Title 4">
            <a:extLst>
              <a:ext uri="{FF2B5EF4-FFF2-40B4-BE49-F238E27FC236}">
                <a16:creationId xmlns:a16="http://schemas.microsoft.com/office/drawing/2014/main" id="{5D411FFA-342B-DD54-2020-282A58C6CC16}"/>
              </a:ext>
            </a:extLst>
          </p:cNvPr>
          <p:cNvSpPr>
            <a:spLocks noGrp="1"/>
          </p:cNvSpPr>
          <p:nvPr>
            <p:ph type="title"/>
          </p:nvPr>
        </p:nvSpPr>
        <p:spPr>
          <a:xfrm>
            <a:off x="6033293" y="525415"/>
            <a:ext cx="28381397" cy="1685417"/>
          </a:xfrm>
        </p:spPr>
        <p:txBody>
          <a:bodyPr/>
          <a:lstStyle/>
          <a:p>
            <a:pPr>
              <a:spcBef>
                <a:spcPts val="0"/>
              </a:spcBef>
            </a:pPr>
            <a:r>
              <a:rPr lang="en-US" sz="6600" dirty="0">
                <a:solidFill>
                  <a:srgbClr val="76A2D8"/>
                </a:solidFill>
                <a:ea typeface="Verdana" panose="020B0604030504040204" pitchFamily="34" charset="0"/>
              </a:rPr>
              <a:t>Injuries Clean-up ED Visits: by counts, sex, race and ethnicity </a:t>
            </a:r>
            <a:br>
              <a:rPr lang="en-US" sz="6600" dirty="0">
                <a:solidFill>
                  <a:srgbClr val="76A2D8"/>
                </a:solidFill>
                <a:ea typeface="Verdana" panose="020B0604030504040204" pitchFamily="34" charset="0"/>
              </a:rPr>
            </a:br>
            <a:r>
              <a:rPr lang="en-US" sz="6600" dirty="0">
                <a:solidFill>
                  <a:srgbClr val="76A2D8"/>
                </a:solidFill>
                <a:ea typeface="Verdana" panose="020B0604030504040204" pitchFamily="34" charset="0"/>
              </a:rPr>
              <a:t>NC Residents, 2024</a:t>
            </a:r>
          </a:p>
        </p:txBody>
      </p:sp>
      <p:graphicFrame>
        <p:nvGraphicFramePr>
          <p:cNvPr id="7" name="Chart 6">
            <a:extLst>
              <a:ext uri="{FF2B5EF4-FFF2-40B4-BE49-F238E27FC236}">
                <a16:creationId xmlns:a16="http://schemas.microsoft.com/office/drawing/2014/main" id="{1ACA50B1-0E95-E3E4-46E2-CF5369C050D0}"/>
              </a:ext>
            </a:extLst>
          </p:cNvPr>
          <p:cNvGraphicFramePr>
            <a:graphicFrameLocks/>
          </p:cNvGraphicFramePr>
          <p:nvPr>
            <p:extLst>
              <p:ext uri="{D42A27DB-BD31-4B8C-83A1-F6EECF244321}">
                <p14:modId xmlns:p14="http://schemas.microsoft.com/office/powerpoint/2010/main" val="489176053"/>
              </p:ext>
            </p:extLst>
          </p:nvPr>
        </p:nvGraphicFramePr>
        <p:xfrm>
          <a:off x="4431551" y="2804951"/>
          <a:ext cx="14300155" cy="77289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2FB262F4-4C7D-CA07-B72C-459309FC1C63}"/>
              </a:ext>
            </a:extLst>
          </p:cNvPr>
          <p:cNvGraphicFramePr>
            <a:graphicFrameLocks/>
          </p:cNvGraphicFramePr>
          <p:nvPr>
            <p:extLst>
              <p:ext uri="{D42A27DB-BD31-4B8C-83A1-F6EECF244321}">
                <p14:modId xmlns:p14="http://schemas.microsoft.com/office/powerpoint/2010/main" val="178519877"/>
              </p:ext>
            </p:extLst>
          </p:nvPr>
        </p:nvGraphicFramePr>
        <p:xfrm>
          <a:off x="20992919" y="11653211"/>
          <a:ext cx="15579447" cy="748616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9B4B9638-D9AE-D1A7-1DB4-5532CC72B756}"/>
              </a:ext>
            </a:extLst>
          </p:cNvPr>
          <p:cNvGraphicFramePr>
            <a:graphicFrameLocks/>
          </p:cNvGraphicFramePr>
          <p:nvPr>
            <p:extLst>
              <p:ext uri="{D42A27DB-BD31-4B8C-83A1-F6EECF244321}">
                <p14:modId xmlns:p14="http://schemas.microsoft.com/office/powerpoint/2010/main" val="3839465643"/>
              </p:ext>
            </p:extLst>
          </p:nvPr>
        </p:nvGraphicFramePr>
        <p:xfrm>
          <a:off x="4950983" y="11695357"/>
          <a:ext cx="15579447" cy="8200980"/>
        </p:xfrm>
        <a:graphic>
          <a:graphicData uri="http://schemas.openxmlformats.org/drawingml/2006/chart">
            <c:chart xmlns:c="http://schemas.openxmlformats.org/drawingml/2006/chart" xmlns:r="http://schemas.openxmlformats.org/officeDocument/2006/relationships" r:id="rId5"/>
          </a:graphicData>
        </a:graphic>
      </p:graphicFrame>
      <p:sp>
        <p:nvSpPr>
          <p:cNvPr id="10" name="TextBox 9">
            <a:extLst>
              <a:ext uri="{FF2B5EF4-FFF2-40B4-BE49-F238E27FC236}">
                <a16:creationId xmlns:a16="http://schemas.microsoft.com/office/drawing/2014/main" id="{91C78291-280D-BD92-E7FF-37F73EF01CBD}"/>
              </a:ext>
            </a:extLst>
          </p:cNvPr>
          <p:cNvSpPr txBox="1"/>
          <p:nvPr/>
        </p:nvSpPr>
        <p:spPr>
          <a:xfrm>
            <a:off x="5510815" y="19517578"/>
            <a:ext cx="20093662" cy="461665"/>
          </a:xfrm>
          <a:prstGeom prst="rect">
            <a:avLst/>
          </a:prstGeom>
          <a:noFill/>
        </p:spPr>
        <p:txBody>
          <a:bodyPr wrap="square">
            <a:spAutoFit/>
          </a:bodyPr>
          <a:lstStyle/>
          <a:p>
            <a:pPr algn="ctr"/>
            <a:r>
              <a:rPr lang="en-US" sz="2400" dirty="0">
                <a:solidFill>
                  <a:schemeClr val="tx2"/>
                </a:solidFill>
                <a:latin typeface="Arial" panose="020B0604020202020204" pitchFamily="34" charset="0"/>
                <a:cs typeface="Arial" panose="020B0604020202020204" pitchFamily="34" charset="0"/>
              </a:rPr>
              <a:t>North Carolina Disease Event Tracking and Epidemiologic Collection Tool, 2024 *note: Limited to NC Residents. Case Definition: Hurricane Helene.</a:t>
            </a:r>
          </a:p>
        </p:txBody>
      </p:sp>
      <p:graphicFrame>
        <p:nvGraphicFramePr>
          <p:cNvPr id="2" name="Chart 1">
            <a:extLst>
              <a:ext uri="{FF2B5EF4-FFF2-40B4-BE49-F238E27FC236}">
                <a16:creationId xmlns:a16="http://schemas.microsoft.com/office/drawing/2014/main" id="{439EFD0D-F504-7C11-3E0B-30CD5787A2D3}"/>
              </a:ext>
            </a:extLst>
          </p:cNvPr>
          <p:cNvGraphicFramePr>
            <a:graphicFrameLocks/>
          </p:cNvGraphicFramePr>
          <p:nvPr>
            <p:extLst>
              <p:ext uri="{D42A27DB-BD31-4B8C-83A1-F6EECF244321}">
                <p14:modId xmlns:p14="http://schemas.microsoft.com/office/powerpoint/2010/main" val="3100470202"/>
              </p:ext>
            </p:extLst>
          </p:nvPr>
        </p:nvGraphicFramePr>
        <p:xfrm>
          <a:off x="20760961" y="2105002"/>
          <a:ext cx="15579447" cy="8639296"/>
        </p:xfrm>
        <a:graphic>
          <a:graphicData uri="http://schemas.openxmlformats.org/drawingml/2006/chart">
            <c:chart xmlns:c="http://schemas.openxmlformats.org/drawingml/2006/chart" xmlns:r="http://schemas.openxmlformats.org/officeDocument/2006/relationships" r:id="rId6"/>
          </a:graphicData>
        </a:graphic>
      </p:graphicFrame>
      <p:sp>
        <p:nvSpPr>
          <p:cNvPr id="6" name="TextBox 5">
            <a:extLst>
              <a:ext uri="{FF2B5EF4-FFF2-40B4-BE49-F238E27FC236}">
                <a16:creationId xmlns:a16="http://schemas.microsoft.com/office/drawing/2014/main" id="{C4549710-6840-827C-A90B-4C888169FE83}"/>
              </a:ext>
            </a:extLst>
          </p:cNvPr>
          <p:cNvSpPr txBox="1"/>
          <p:nvPr/>
        </p:nvSpPr>
        <p:spPr>
          <a:xfrm>
            <a:off x="27192191" y="1964073"/>
            <a:ext cx="4237929" cy="646331"/>
          </a:xfrm>
          <a:prstGeom prst="rect">
            <a:avLst/>
          </a:prstGeom>
          <a:noFill/>
        </p:spPr>
        <p:txBody>
          <a:bodyPr wrap="square" rtlCol="0">
            <a:spAutoFit/>
          </a:bodyPr>
          <a:lstStyle/>
          <a:p>
            <a:r>
              <a:rPr lang="en-US" sz="3600" b="1" dirty="0">
                <a:solidFill>
                  <a:schemeClr val="accent1"/>
                </a:solidFill>
                <a:latin typeface="Arial" panose="020B0604020202020204" pitchFamily="34" charset="0"/>
                <a:cs typeface="Arial" panose="020B0604020202020204" pitchFamily="34" charset="0"/>
              </a:rPr>
              <a:t>ED Visits Counts</a:t>
            </a:r>
          </a:p>
        </p:txBody>
      </p:sp>
      <p:pic>
        <p:nvPicPr>
          <p:cNvPr id="11" name="Graphic 10" descr="End outline">
            <a:extLst>
              <a:ext uri="{FF2B5EF4-FFF2-40B4-BE49-F238E27FC236}">
                <a16:creationId xmlns:a16="http://schemas.microsoft.com/office/drawing/2014/main" id="{9F315810-CB34-AF30-48B9-59BC8F133CF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4679871" y="20041686"/>
            <a:ext cx="1009935" cy="1009935"/>
          </a:xfrm>
          <a:prstGeom prst="rect">
            <a:avLst/>
          </a:prstGeom>
        </p:spPr>
      </p:pic>
      <p:pic>
        <p:nvPicPr>
          <p:cNvPr id="12" name="Graphic 11" descr="Rewind outline">
            <a:extLst>
              <a:ext uri="{FF2B5EF4-FFF2-40B4-BE49-F238E27FC236}">
                <a16:creationId xmlns:a16="http://schemas.microsoft.com/office/drawing/2014/main" id="{ABC793D1-16B7-B025-E919-0F3FB2CC763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946566" y="20041686"/>
            <a:ext cx="1119664" cy="1119664"/>
          </a:xfrm>
          <a:prstGeom prst="rect">
            <a:avLst/>
          </a:prstGeom>
        </p:spPr>
      </p:pic>
    </p:spTree>
    <p:extLst>
      <p:ext uri="{BB962C8B-B14F-4D97-AF65-F5344CB8AC3E}">
        <p14:creationId xmlns:p14="http://schemas.microsoft.com/office/powerpoint/2010/main" val="291778583"/>
      </p:ext>
    </p:extLst>
  </p:cSld>
  <p:clrMapOvr>
    <a:masterClrMapping/>
  </p:clrMapOvr>
  <p:transition spd="slow" advClick="0" advTm="10000">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DBE48B2-506D-20AD-DF40-446B12422284}"/>
              </a:ext>
            </a:extLst>
          </p:cNvPr>
          <p:cNvSpPr>
            <a:spLocks noGrp="1"/>
          </p:cNvSpPr>
          <p:nvPr>
            <p:ph type="sldNum" sz="quarter" idx="14"/>
          </p:nvPr>
        </p:nvSpPr>
        <p:spPr/>
        <p:txBody>
          <a:bodyPr/>
          <a:lstStyle/>
          <a:p>
            <a:fld id="{11F27F3A-B3E9-41ED-AF8F-A365F10BB65F}" type="slidenum">
              <a:rPr lang="en-US" smtClean="0"/>
              <a:pPr/>
              <a:t>6</a:t>
            </a:fld>
            <a:endParaRPr lang="en-US" dirty="0"/>
          </a:p>
        </p:txBody>
      </p:sp>
      <p:sp>
        <p:nvSpPr>
          <p:cNvPr id="5" name="Title 4">
            <a:extLst>
              <a:ext uri="{FF2B5EF4-FFF2-40B4-BE49-F238E27FC236}">
                <a16:creationId xmlns:a16="http://schemas.microsoft.com/office/drawing/2014/main" id="{F4C893CE-7947-A4ED-C4F9-A09E64B45A90}"/>
              </a:ext>
            </a:extLst>
          </p:cNvPr>
          <p:cNvSpPr>
            <a:spLocks noGrp="1"/>
          </p:cNvSpPr>
          <p:nvPr>
            <p:ph type="title"/>
          </p:nvPr>
        </p:nvSpPr>
        <p:spPr>
          <a:xfrm>
            <a:off x="8001664" y="482771"/>
            <a:ext cx="12073571" cy="1680204"/>
          </a:xfrm>
        </p:spPr>
        <p:txBody>
          <a:bodyPr/>
          <a:lstStyle/>
          <a:p>
            <a:r>
              <a:rPr lang="en-US" sz="4915" dirty="0">
                <a:solidFill>
                  <a:srgbClr val="76A2D8"/>
                </a:solidFill>
                <a:ea typeface="Verdana" panose="020B0604030504040204" pitchFamily="34" charset="0"/>
              </a:rPr>
              <a:t>Injuries Clean-up ED Visits: by age </a:t>
            </a:r>
            <a:br>
              <a:rPr lang="en-US" sz="4915" dirty="0">
                <a:solidFill>
                  <a:srgbClr val="76A2D8"/>
                </a:solidFill>
                <a:ea typeface="Verdana" panose="020B0604030504040204" pitchFamily="34" charset="0"/>
              </a:rPr>
            </a:br>
            <a:r>
              <a:rPr lang="en-US" sz="4915" dirty="0">
                <a:solidFill>
                  <a:srgbClr val="76A2D8"/>
                </a:solidFill>
                <a:ea typeface="Verdana" panose="020B0604030504040204" pitchFamily="34" charset="0"/>
              </a:rPr>
              <a:t>NC Residents, ages 0+, 2024</a:t>
            </a:r>
          </a:p>
        </p:txBody>
      </p:sp>
      <p:graphicFrame>
        <p:nvGraphicFramePr>
          <p:cNvPr id="6" name="Chart 5">
            <a:extLst>
              <a:ext uri="{FF2B5EF4-FFF2-40B4-BE49-F238E27FC236}">
                <a16:creationId xmlns:a16="http://schemas.microsoft.com/office/drawing/2014/main" id="{CCDE58D1-0367-8509-5CD6-B93E86F9F6CD}"/>
              </a:ext>
            </a:extLst>
          </p:cNvPr>
          <p:cNvGraphicFramePr>
            <a:graphicFrameLocks/>
          </p:cNvGraphicFramePr>
          <p:nvPr>
            <p:extLst>
              <p:ext uri="{D42A27DB-BD31-4B8C-83A1-F6EECF244321}">
                <p14:modId xmlns:p14="http://schemas.microsoft.com/office/powerpoint/2010/main" val="431263068"/>
              </p:ext>
            </p:extLst>
          </p:nvPr>
        </p:nvGraphicFramePr>
        <p:xfrm>
          <a:off x="5029200" y="2089758"/>
          <a:ext cx="14413697" cy="75220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D587B091-1F3B-EFD8-A704-8C36F4468C2E}"/>
              </a:ext>
            </a:extLst>
          </p:cNvPr>
          <p:cNvGraphicFramePr>
            <a:graphicFrameLocks/>
          </p:cNvGraphicFramePr>
          <p:nvPr>
            <p:extLst>
              <p:ext uri="{D42A27DB-BD31-4B8C-83A1-F6EECF244321}">
                <p14:modId xmlns:p14="http://schemas.microsoft.com/office/powerpoint/2010/main" val="2896271957"/>
              </p:ext>
            </p:extLst>
          </p:nvPr>
        </p:nvGraphicFramePr>
        <p:xfrm>
          <a:off x="1368040" y="12599251"/>
          <a:ext cx="20457767" cy="6717746"/>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83B2FB91-2D7B-FFCF-F28E-300DFAFDC46A}"/>
              </a:ext>
            </a:extLst>
          </p:cNvPr>
          <p:cNvSpPr txBox="1"/>
          <p:nvPr/>
        </p:nvSpPr>
        <p:spPr>
          <a:xfrm>
            <a:off x="8001000" y="10653352"/>
            <a:ext cx="14948433" cy="1605055"/>
          </a:xfrm>
          <a:prstGeom prst="rect">
            <a:avLst/>
          </a:prstGeom>
          <a:noFill/>
        </p:spPr>
        <p:txBody>
          <a:bodyPr wrap="square" rtlCol="0">
            <a:spAutoFit/>
          </a:bodyPr>
          <a:lstStyle/>
          <a:p>
            <a:r>
              <a:rPr lang="en-US" sz="4915" b="1" dirty="0">
                <a:solidFill>
                  <a:srgbClr val="76A2D8"/>
                </a:solidFill>
                <a:latin typeface="Arial" panose="020B0604020202020204" pitchFamily="34" charset="0"/>
                <a:ea typeface="Verdana" panose="020B0604030504040204" pitchFamily="34" charset="0"/>
                <a:cs typeface="Arial" panose="020B0604020202020204" pitchFamily="34" charset="0"/>
              </a:rPr>
              <a:t>Injuries Clean-up ED Visits: by Insurance </a:t>
            </a:r>
          </a:p>
          <a:p>
            <a:r>
              <a:rPr lang="en-US" sz="4915" b="1" dirty="0">
                <a:solidFill>
                  <a:srgbClr val="76A2D8"/>
                </a:solidFill>
                <a:latin typeface="Arial" panose="020B0604020202020204" pitchFamily="34" charset="0"/>
                <a:ea typeface="Verdana" panose="020B0604030504040204" pitchFamily="34" charset="0"/>
                <a:cs typeface="Arial" panose="020B0604020202020204" pitchFamily="34" charset="0"/>
              </a:rPr>
              <a:t>NC Residents, ages 0+, 2024</a:t>
            </a:r>
          </a:p>
        </p:txBody>
      </p:sp>
      <p:sp>
        <p:nvSpPr>
          <p:cNvPr id="10" name="TextBox 9">
            <a:extLst>
              <a:ext uri="{FF2B5EF4-FFF2-40B4-BE49-F238E27FC236}">
                <a16:creationId xmlns:a16="http://schemas.microsoft.com/office/drawing/2014/main" id="{F92ADE3C-222D-2816-94D4-C5310CF28EC9}"/>
              </a:ext>
            </a:extLst>
          </p:cNvPr>
          <p:cNvSpPr txBox="1"/>
          <p:nvPr/>
        </p:nvSpPr>
        <p:spPr>
          <a:xfrm>
            <a:off x="5043883" y="19552442"/>
            <a:ext cx="22232930" cy="461665"/>
          </a:xfrm>
          <a:prstGeom prst="rect">
            <a:avLst/>
          </a:prstGeom>
          <a:noFill/>
        </p:spPr>
        <p:txBody>
          <a:bodyPr wrap="square">
            <a:spAutoFit/>
          </a:bodyPr>
          <a:lstStyle/>
          <a:p>
            <a:pPr algn="ctr"/>
            <a:r>
              <a:rPr lang="en-US" sz="2400" dirty="0">
                <a:solidFill>
                  <a:schemeClr val="tx2"/>
                </a:solidFill>
                <a:latin typeface="Arial" panose="020B0604020202020204" pitchFamily="34" charset="0"/>
                <a:cs typeface="Arial" panose="020B0604020202020204" pitchFamily="34" charset="0"/>
              </a:rPr>
              <a:t>North Carolina Disease Event Tracking and Epidemiologic Collection Tool, 2024 *note: Limited to NC Residents. Case Definition: Hurricane Helene.</a:t>
            </a:r>
          </a:p>
        </p:txBody>
      </p:sp>
      <p:pic>
        <p:nvPicPr>
          <p:cNvPr id="1026" name="Picture 2">
            <a:extLst>
              <a:ext uri="{FF2B5EF4-FFF2-40B4-BE49-F238E27FC236}">
                <a16:creationId xmlns:a16="http://schemas.microsoft.com/office/drawing/2014/main" id="{C0588622-BBF5-F4FD-0934-34F5B2971B2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919" t="17643" r="3305" b="20543"/>
          <a:stretch/>
        </p:blipFill>
        <p:spPr bwMode="auto">
          <a:xfrm>
            <a:off x="21825807" y="7165842"/>
            <a:ext cx="14948433" cy="653082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265D645-8732-F40A-8626-66E2B6CAA5F4}"/>
              </a:ext>
            </a:extLst>
          </p:cNvPr>
          <p:cNvSpPr txBox="1"/>
          <p:nvPr/>
        </p:nvSpPr>
        <p:spPr>
          <a:xfrm>
            <a:off x="24362853" y="5560787"/>
            <a:ext cx="11977555" cy="1605055"/>
          </a:xfrm>
          <a:prstGeom prst="rect">
            <a:avLst/>
          </a:prstGeom>
          <a:noFill/>
        </p:spPr>
        <p:txBody>
          <a:bodyPr wrap="square" rtlCol="0">
            <a:spAutoFit/>
          </a:bodyPr>
          <a:lstStyle/>
          <a:p>
            <a:r>
              <a:rPr lang="en-US" sz="4915" b="1" dirty="0">
                <a:solidFill>
                  <a:srgbClr val="76A2D8"/>
                </a:solidFill>
                <a:latin typeface="Arial" panose="020B0604020202020204" pitchFamily="34" charset="0"/>
                <a:cs typeface="Arial" panose="020B0604020202020204" pitchFamily="34" charset="0"/>
              </a:rPr>
              <a:t>Injuries Clean-up ED Visits: by County</a:t>
            </a:r>
          </a:p>
          <a:p>
            <a:r>
              <a:rPr lang="en-US" sz="4915" b="1" dirty="0">
                <a:solidFill>
                  <a:srgbClr val="76A2D8"/>
                </a:solidFill>
                <a:latin typeface="Arial" panose="020B0604020202020204" pitchFamily="34" charset="0"/>
                <a:ea typeface="Verdana" panose="020B0604030504040204" pitchFamily="34" charset="0"/>
                <a:cs typeface="Arial" panose="020B0604020202020204" pitchFamily="34" charset="0"/>
              </a:rPr>
              <a:t>NC Residents, ages 0+, 2024</a:t>
            </a:r>
            <a:endParaRPr lang="en-US" sz="4915" b="1" dirty="0">
              <a:solidFill>
                <a:srgbClr val="76A2D8"/>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95AD9DAC-1467-A82D-B001-E3AAD617FEEB}"/>
              </a:ext>
            </a:extLst>
          </p:cNvPr>
          <p:cNvSpPr txBox="1"/>
          <p:nvPr/>
        </p:nvSpPr>
        <p:spPr>
          <a:xfrm>
            <a:off x="34301830" y="6883297"/>
            <a:ext cx="3166107" cy="565091"/>
          </a:xfrm>
          <a:prstGeom prst="rect">
            <a:avLst/>
          </a:prstGeom>
          <a:noFill/>
        </p:spPr>
        <p:txBody>
          <a:bodyPr wrap="square" rtlCol="0">
            <a:spAutoFit/>
          </a:bodyPr>
          <a:lstStyle/>
          <a:p>
            <a:r>
              <a:rPr lang="en-US" sz="3072" b="1" dirty="0">
                <a:solidFill>
                  <a:schemeClr val="accent1"/>
                </a:solidFill>
                <a:latin typeface="Arial" panose="020B0604020202020204" pitchFamily="34" charset="0"/>
                <a:cs typeface="Arial" panose="020B0604020202020204" pitchFamily="34" charset="0"/>
              </a:rPr>
              <a:t>Count of Visits</a:t>
            </a:r>
          </a:p>
        </p:txBody>
      </p:sp>
      <p:sp>
        <p:nvSpPr>
          <p:cNvPr id="11" name="TextBox 10">
            <a:extLst>
              <a:ext uri="{FF2B5EF4-FFF2-40B4-BE49-F238E27FC236}">
                <a16:creationId xmlns:a16="http://schemas.microsoft.com/office/drawing/2014/main" id="{E17CA5C8-4FB3-4660-21DB-6220D6E670C5}"/>
              </a:ext>
            </a:extLst>
          </p:cNvPr>
          <p:cNvSpPr txBox="1"/>
          <p:nvPr/>
        </p:nvSpPr>
        <p:spPr>
          <a:xfrm>
            <a:off x="25482568" y="13785734"/>
            <a:ext cx="9903978" cy="2172390"/>
          </a:xfrm>
          <a:prstGeom prst="rect">
            <a:avLst/>
          </a:prstGeom>
          <a:noFill/>
        </p:spPr>
        <p:txBody>
          <a:bodyPr wrap="square" rtlCol="0">
            <a:spAutoFit/>
          </a:bodyPr>
          <a:lstStyle/>
          <a:p>
            <a:r>
              <a:rPr lang="en-US" sz="3379" b="1" dirty="0">
                <a:solidFill>
                  <a:schemeClr val="accent1"/>
                </a:solidFill>
                <a:latin typeface="Arial" panose="020B0604020202020204" pitchFamily="34" charset="0"/>
                <a:cs typeface="Arial" panose="020B0604020202020204" pitchFamily="34" charset="0"/>
              </a:rPr>
              <a:t>Top two counties with the highest visit counts are:</a:t>
            </a:r>
          </a:p>
          <a:p>
            <a:pPr>
              <a:buFont typeface="+mj-lt"/>
              <a:buAutoNum type="arabicPeriod"/>
            </a:pPr>
            <a:r>
              <a:rPr lang="en-US" sz="3379" b="1" dirty="0">
                <a:solidFill>
                  <a:schemeClr val="accent1"/>
                </a:solidFill>
                <a:latin typeface="Arial" panose="020B0604020202020204" pitchFamily="34" charset="0"/>
                <a:cs typeface="Arial" panose="020B0604020202020204" pitchFamily="34" charset="0"/>
              </a:rPr>
              <a:t> Buncombe County</a:t>
            </a:r>
          </a:p>
          <a:p>
            <a:pPr>
              <a:buFont typeface="+mj-lt"/>
              <a:buAutoNum type="arabicPeriod"/>
            </a:pPr>
            <a:r>
              <a:rPr lang="en-US" sz="3379" b="1" dirty="0">
                <a:solidFill>
                  <a:schemeClr val="accent1"/>
                </a:solidFill>
                <a:latin typeface="Arial" panose="020B0604020202020204" pitchFamily="34" charset="0"/>
                <a:cs typeface="Arial" panose="020B0604020202020204" pitchFamily="34" charset="0"/>
              </a:rPr>
              <a:t> Henderson County</a:t>
            </a:r>
          </a:p>
        </p:txBody>
      </p:sp>
      <p:pic>
        <p:nvPicPr>
          <p:cNvPr id="12" name="Graphic 11" descr="Rewind outline">
            <a:extLst>
              <a:ext uri="{FF2B5EF4-FFF2-40B4-BE49-F238E27FC236}">
                <a16:creationId xmlns:a16="http://schemas.microsoft.com/office/drawing/2014/main" id="{D42218DF-A7B9-02E5-D1A5-31426D47E68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191601" y="20038063"/>
            <a:ext cx="1119664" cy="1049364"/>
          </a:xfrm>
          <a:prstGeom prst="rect">
            <a:avLst/>
          </a:prstGeom>
        </p:spPr>
      </p:pic>
      <p:pic>
        <p:nvPicPr>
          <p:cNvPr id="13" name="Graphic 12" descr="End outline">
            <a:extLst>
              <a:ext uri="{FF2B5EF4-FFF2-40B4-BE49-F238E27FC236}">
                <a16:creationId xmlns:a16="http://schemas.microsoft.com/office/drawing/2014/main" id="{5F481ABB-CB99-4C65-9630-02683D083A8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4679871" y="20088577"/>
            <a:ext cx="1009935" cy="1009935"/>
          </a:xfrm>
          <a:prstGeom prst="rect">
            <a:avLst/>
          </a:prstGeom>
        </p:spPr>
      </p:pic>
    </p:spTree>
    <p:extLst>
      <p:ext uri="{BB962C8B-B14F-4D97-AF65-F5344CB8AC3E}">
        <p14:creationId xmlns:p14="http://schemas.microsoft.com/office/powerpoint/2010/main" val="3038836462"/>
      </p:ext>
    </p:extLst>
  </p:cSld>
  <p:clrMapOvr>
    <a:masterClrMapping/>
  </p:clrMapOvr>
  <p:transition spd="slow" advClick="0" advTm="10000">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840EE0-E75D-3E13-1002-93C48F63608B}"/>
              </a:ext>
            </a:extLst>
          </p:cNvPr>
          <p:cNvSpPr>
            <a:spLocks noGrp="1"/>
          </p:cNvSpPr>
          <p:nvPr>
            <p:ph type="body" sz="quarter" idx="10"/>
          </p:nvPr>
        </p:nvSpPr>
        <p:spPr>
          <a:xfrm>
            <a:off x="8321040" y="2400659"/>
            <a:ext cx="23156162" cy="15168753"/>
          </a:xfrm>
        </p:spPr>
        <p:txBody>
          <a:bodyPr/>
          <a:lstStyle/>
          <a:p>
            <a:pPr marL="530352" indent="-530352"/>
            <a:r>
              <a:rPr lang="en-US" sz="6144" b="0" kern="0" dirty="0">
                <a:ea typeface="Verdana" panose="020B0604030504040204" pitchFamily="34" charset="0"/>
              </a:rPr>
              <a:t>The substantial increase in clean-up injury-related ED visits from 2023 to 2024 attributable to Hurricane Helene highlights the critical impact of Hurricane Helene on public health. </a:t>
            </a:r>
          </a:p>
          <a:p>
            <a:pPr marL="530352" indent="-530352"/>
            <a:endParaRPr lang="en-US" sz="6144" b="0" kern="0" dirty="0">
              <a:solidFill>
                <a:srgbClr val="65A6B3"/>
              </a:solidFill>
              <a:ea typeface="Verdana" panose="020B0604030504040204" pitchFamily="34" charset="0"/>
            </a:endParaRPr>
          </a:p>
          <a:p>
            <a:pPr marL="530352" indent="-530352"/>
            <a:r>
              <a:rPr lang="en-US" sz="6144" b="0" kern="0" dirty="0">
                <a:ea typeface="Verdana" panose="020B0604030504040204" pitchFamily="34" charset="0"/>
              </a:rPr>
              <a:t>These findings provide a foundation for enhancing disaster response strategies and identifying potential barriers to equitable healthcare access.</a:t>
            </a:r>
          </a:p>
          <a:p>
            <a:pPr marL="0" indent="0">
              <a:spcBef>
                <a:spcPts val="0"/>
              </a:spcBef>
              <a:buNone/>
            </a:pPr>
            <a:endParaRPr lang="en-US" sz="3686" dirty="0">
              <a:latin typeface="Calibri" panose="020F0502020204030204" pitchFamily="34" charset="0"/>
              <a:ea typeface="Calibri" panose="020F0502020204030204" pitchFamily="34" charset="0"/>
              <a:cs typeface="Calibri" panose="020F0502020204030204" pitchFamily="34" charset="0"/>
            </a:endParaRPr>
          </a:p>
          <a:p>
            <a:pPr marL="0" indent="0" algn="ctr">
              <a:spcBef>
                <a:spcPts val="0"/>
              </a:spcBef>
              <a:buNone/>
            </a:pPr>
            <a:endParaRPr lang="en-US" sz="3686" dirty="0">
              <a:latin typeface="Calibri" panose="020F0502020204030204" pitchFamily="34" charset="0"/>
              <a:ea typeface="Calibri" panose="020F0502020204030204" pitchFamily="34" charset="0"/>
              <a:cs typeface="Calibri" panose="020F0502020204030204" pitchFamily="34" charset="0"/>
            </a:endParaRPr>
          </a:p>
          <a:p>
            <a:pPr marL="0" indent="0" algn="ctr">
              <a:spcBef>
                <a:spcPts val="0"/>
              </a:spcBef>
              <a:buNone/>
            </a:pPr>
            <a:r>
              <a:rPr lang="en-US" sz="4400" dirty="0">
                <a:solidFill>
                  <a:schemeClr val="accent1"/>
                </a:solidFill>
                <a:ea typeface="Calibri" panose="020F0502020204030204" pitchFamily="34" charset="0"/>
              </a:rPr>
              <a:t>Maria Del Mar Blanes</a:t>
            </a:r>
            <a:r>
              <a:rPr lang="en-US" sz="4400" b="0" i="1" dirty="0">
                <a:solidFill>
                  <a:schemeClr val="accent1"/>
                </a:solidFill>
                <a:ea typeface="Calibri" panose="020F0502020204030204" pitchFamily="34" charset="0"/>
              </a:rPr>
              <a:t>(she/her/hers) </a:t>
            </a:r>
          </a:p>
          <a:p>
            <a:pPr marL="0" indent="0" algn="ctr">
              <a:spcBef>
                <a:spcPts val="0"/>
              </a:spcBef>
              <a:buNone/>
            </a:pPr>
            <a:r>
              <a:rPr lang="en-US" sz="4400" b="0" u="sng" dirty="0">
                <a:solidFill>
                  <a:srgbClr val="467886"/>
                </a:solidFill>
                <a:ea typeface="Calibri" panose="020F0502020204030204" pitchFamily="34" charset="0"/>
              </a:rPr>
              <a:t>Maria.Blanes@dhhs.nc.gov</a:t>
            </a:r>
          </a:p>
          <a:p>
            <a:pPr marL="0" indent="0" algn="ctr">
              <a:spcBef>
                <a:spcPts val="0"/>
              </a:spcBef>
              <a:buNone/>
            </a:pPr>
            <a:r>
              <a:rPr lang="en-US" sz="4400" b="0" dirty="0">
                <a:solidFill>
                  <a:schemeClr val="accent1"/>
                </a:solidFill>
                <a:ea typeface="Calibri" panose="020F0502020204030204" pitchFamily="34" charset="0"/>
              </a:rPr>
              <a:t>CSTE Applied Epidemiology Fellow</a:t>
            </a:r>
          </a:p>
          <a:p>
            <a:pPr marL="0" indent="0" algn="ctr">
              <a:spcBef>
                <a:spcPts val="0"/>
              </a:spcBef>
              <a:buNone/>
            </a:pPr>
            <a:r>
              <a:rPr lang="en-US" sz="4400" b="0" u="sng" dirty="0">
                <a:solidFill>
                  <a:srgbClr val="467886"/>
                </a:solidFill>
                <a:ea typeface="Calibri" panose="020F0502020204030204" pitchFamily="34" charset="0"/>
                <a:hlinkClick r:id="rId2">
                  <a:extLst>
                    <a:ext uri="{A12FA001-AC4F-418D-AE19-62706E023703}">
                      <ahyp:hlinkClr xmlns:ahyp="http://schemas.microsoft.com/office/drawing/2018/hyperlinkcolor" val="tx"/>
                    </a:ext>
                  </a:extLst>
                </a:hlinkClick>
              </a:rPr>
              <a:t>Injury and Violence Prevention Branch, Division of Public Health</a:t>
            </a:r>
            <a:endParaRPr lang="en-US" sz="4400" b="0" dirty="0">
              <a:solidFill>
                <a:srgbClr val="467886"/>
              </a:solidFill>
              <a:ea typeface="Calibri" panose="020F0502020204030204" pitchFamily="34" charset="0"/>
            </a:endParaRPr>
          </a:p>
          <a:p>
            <a:pPr marL="0" indent="0" algn="ctr">
              <a:spcBef>
                <a:spcPts val="0"/>
              </a:spcBef>
              <a:buNone/>
            </a:pPr>
            <a:r>
              <a:rPr lang="en-US" sz="4400" b="0" u="sng" dirty="0">
                <a:solidFill>
                  <a:srgbClr val="467886"/>
                </a:solidFill>
                <a:ea typeface="Calibri" panose="020F0502020204030204" pitchFamily="34" charset="0"/>
                <a:hlinkClick r:id="rId3">
                  <a:extLst>
                    <a:ext uri="{A12FA001-AC4F-418D-AE19-62706E023703}">
                      <ahyp:hlinkClr xmlns:ahyp="http://schemas.microsoft.com/office/drawing/2018/hyperlinkcolor" val="tx"/>
                    </a:ext>
                  </a:extLst>
                </a:hlinkClick>
              </a:rPr>
              <a:t>NC Department of Health and Human Services</a:t>
            </a:r>
            <a:endParaRPr lang="en-US" sz="4400" b="0" dirty="0">
              <a:solidFill>
                <a:srgbClr val="467886"/>
              </a:solidFill>
              <a:ea typeface="Calibri" panose="020F0502020204030204" pitchFamily="34" charset="0"/>
            </a:endParaRPr>
          </a:p>
          <a:p>
            <a:endParaRPr lang="en-US" dirty="0"/>
          </a:p>
        </p:txBody>
      </p:sp>
      <p:sp>
        <p:nvSpPr>
          <p:cNvPr id="3" name="Text Placeholder 2">
            <a:extLst>
              <a:ext uri="{FF2B5EF4-FFF2-40B4-BE49-F238E27FC236}">
                <a16:creationId xmlns:a16="http://schemas.microsoft.com/office/drawing/2014/main" id="{EEA174A9-9D01-8727-AEAF-31C90046E653}"/>
              </a:ext>
            </a:extLst>
          </p:cNvPr>
          <p:cNvSpPr>
            <a:spLocks noGrp="1"/>
          </p:cNvSpPr>
          <p:nvPr>
            <p:ph type="body" sz="quarter" idx="11"/>
          </p:nvPr>
        </p:nvSpPr>
        <p:spPr>
          <a:xfrm>
            <a:off x="10058400" y="15805749"/>
            <a:ext cx="21832365" cy="1014371"/>
          </a:xfrm>
        </p:spPr>
        <p:txBody>
          <a:bodyPr/>
          <a:lstStyle/>
          <a:p>
            <a:r>
              <a:rPr lang="en-US" sz="3686" b="1" dirty="0">
                <a:solidFill>
                  <a:schemeClr val="tx2"/>
                </a:solidFill>
              </a:rPr>
              <a:t>This project was supported by additional funds from the Injury and Violence Prevention Branch.</a:t>
            </a:r>
          </a:p>
        </p:txBody>
      </p:sp>
      <p:sp>
        <p:nvSpPr>
          <p:cNvPr id="4" name="Slide Number Placeholder 3">
            <a:extLst>
              <a:ext uri="{FF2B5EF4-FFF2-40B4-BE49-F238E27FC236}">
                <a16:creationId xmlns:a16="http://schemas.microsoft.com/office/drawing/2014/main" id="{0401388F-5EA7-2894-62CC-DFDC465C9CF0}"/>
              </a:ext>
            </a:extLst>
          </p:cNvPr>
          <p:cNvSpPr>
            <a:spLocks noGrp="1"/>
          </p:cNvSpPr>
          <p:nvPr>
            <p:ph type="sldNum" sz="quarter" idx="14"/>
          </p:nvPr>
        </p:nvSpPr>
        <p:spPr/>
        <p:txBody>
          <a:bodyPr/>
          <a:lstStyle/>
          <a:p>
            <a:fld id="{11F27F3A-B3E9-41ED-AF8F-A365F10BB65F}" type="slidenum">
              <a:rPr lang="en-US" smtClean="0"/>
              <a:pPr/>
              <a:t>7</a:t>
            </a:fld>
            <a:endParaRPr lang="en-US" dirty="0"/>
          </a:p>
        </p:txBody>
      </p:sp>
      <p:sp>
        <p:nvSpPr>
          <p:cNvPr id="5" name="Title 4">
            <a:extLst>
              <a:ext uri="{FF2B5EF4-FFF2-40B4-BE49-F238E27FC236}">
                <a16:creationId xmlns:a16="http://schemas.microsoft.com/office/drawing/2014/main" id="{4F481EE8-D877-9AA8-2B0D-510B44F4897F}"/>
              </a:ext>
            </a:extLst>
          </p:cNvPr>
          <p:cNvSpPr>
            <a:spLocks noGrp="1"/>
          </p:cNvSpPr>
          <p:nvPr>
            <p:ph type="title"/>
          </p:nvPr>
        </p:nvSpPr>
        <p:spPr>
          <a:xfrm>
            <a:off x="7772400" y="842708"/>
            <a:ext cx="23156162" cy="1685417"/>
          </a:xfrm>
        </p:spPr>
        <p:txBody>
          <a:bodyPr/>
          <a:lstStyle/>
          <a:p>
            <a:r>
              <a:rPr lang="en-US" dirty="0"/>
              <a:t>Conclusion</a:t>
            </a:r>
          </a:p>
        </p:txBody>
      </p:sp>
      <p:sp>
        <p:nvSpPr>
          <p:cNvPr id="6" name="TextBox 5">
            <a:extLst>
              <a:ext uri="{FF2B5EF4-FFF2-40B4-BE49-F238E27FC236}">
                <a16:creationId xmlns:a16="http://schemas.microsoft.com/office/drawing/2014/main" id="{7C75EC6B-C40A-C9A1-9823-00B8DC2743BE}"/>
              </a:ext>
            </a:extLst>
          </p:cNvPr>
          <p:cNvSpPr txBox="1"/>
          <p:nvPr/>
        </p:nvSpPr>
        <p:spPr>
          <a:xfrm>
            <a:off x="10058400" y="17417390"/>
            <a:ext cx="22886385" cy="2739468"/>
          </a:xfrm>
          <a:prstGeom prst="rect">
            <a:avLst/>
          </a:prstGeom>
          <a:noFill/>
        </p:spPr>
        <p:txBody>
          <a:bodyPr wrap="square" rtlCol="0">
            <a:spAutoFit/>
          </a:bodyPr>
          <a:lstStyle/>
          <a:p>
            <a:r>
              <a:rPr lang="en-US" sz="3686" b="1" i="1" dirty="0">
                <a:solidFill>
                  <a:srgbClr val="5C93D5"/>
                </a:solidFill>
                <a:latin typeface="Arial" panose="020B0604020202020204" pitchFamily="34" charset="0"/>
                <a:ea typeface="Verdana" panose="020B0604030504040204" pitchFamily="34" charset="0"/>
                <a:cs typeface="Arial" panose="020B0604020202020204" pitchFamily="34" charset="0"/>
              </a:rPr>
              <a:t>Acknowledgements: </a:t>
            </a:r>
            <a:r>
              <a:rPr lang="en-US" sz="3686" dirty="0">
                <a:solidFill>
                  <a:schemeClr val="tx2"/>
                </a:solidFill>
                <a:latin typeface="Arial" panose="020B0604020202020204" pitchFamily="34" charset="0"/>
                <a:ea typeface="Verdana" panose="020B0604030504040204" pitchFamily="34" charset="0"/>
                <a:cs typeface="Arial" panose="020B0604020202020204" pitchFamily="34" charset="0"/>
              </a:rPr>
              <a:t>Thank you to NC DETECT, for providing invaluable surveillance data that supports </a:t>
            </a:r>
          </a:p>
          <a:p>
            <a:r>
              <a:rPr lang="en-US" sz="3686" dirty="0">
                <a:solidFill>
                  <a:schemeClr val="tx2"/>
                </a:solidFill>
                <a:latin typeface="Arial" panose="020B0604020202020204" pitchFamily="34" charset="0"/>
                <a:ea typeface="Verdana" panose="020B0604030504040204" pitchFamily="34" charset="0"/>
                <a:cs typeface="Arial" panose="020B0604020202020204" pitchFamily="34" charset="0"/>
              </a:rPr>
              <a:t>our public health efforts across North Carolina.</a:t>
            </a:r>
            <a:br>
              <a:rPr lang="en-US" sz="9830" i="1" dirty="0">
                <a:latin typeface="Arial" panose="020B0604020202020204" pitchFamily="34" charset="0"/>
                <a:ea typeface="Verdana" panose="020B0604030504040204" pitchFamily="34" charset="0"/>
                <a:cs typeface="Arial" panose="020B0604020202020204" pitchFamily="34" charset="0"/>
              </a:rPr>
            </a:br>
            <a:endParaRPr lang="en-US" sz="9830" i="1" dirty="0">
              <a:latin typeface="Arial" panose="020B0604020202020204" pitchFamily="34" charset="0"/>
              <a:ea typeface="Verdana" panose="020B0604030504040204" pitchFamily="34" charset="0"/>
              <a:cs typeface="Arial" panose="020B0604020202020204" pitchFamily="34" charset="0"/>
            </a:endParaRPr>
          </a:p>
        </p:txBody>
      </p:sp>
      <p:pic>
        <p:nvPicPr>
          <p:cNvPr id="10" name="Graphic 9" descr="Rewind outline">
            <a:extLst>
              <a:ext uri="{FF2B5EF4-FFF2-40B4-BE49-F238E27FC236}">
                <a16:creationId xmlns:a16="http://schemas.microsoft.com/office/drawing/2014/main" id="{591A635C-075C-91A0-1992-AF708505995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146120" y="20020300"/>
            <a:ext cx="1119664" cy="1119664"/>
          </a:xfrm>
          <a:prstGeom prst="rect">
            <a:avLst/>
          </a:prstGeom>
        </p:spPr>
      </p:pic>
    </p:spTree>
    <p:extLst>
      <p:ext uri="{BB962C8B-B14F-4D97-AF65-F5344CB8AC3E}">
        <p14:creationId xmlns:p14="http://schemas.microsoft.com/office/powerpoint/2010/main" val="606988195"/>
      </p:ext>
    </p:extLst>
  </p:cSld>
  <p:clrMapOvr>
    <a:masterClrMapping/>
  </p:clrMapOvr>
  <p:transition spd="slow" advClick="0" advTm="10000">
    <p:cover/>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5150</TotalTime>
  <Words>1264</Words>
  <Application>Microsoft Office PowerPoint</Application>
  <PresentationFormat>Custom</PresentationFormat>
  <Paragraphs>128</Paragraphs>
  <Slides>7</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Aptos</vt:lpstr>
      <vt:lpstr>Aptos Display</vt:lpstr>
      <vt:lpstr>Arial</vt:lpstr>
      <vt:lpstr>Calibri</vt:lpstr>
      <vt:lpstr>Franklin Gothic Book</vt:lpstr>
      <vt:lpstr>Franklin Gothic Demi Cond</vt:lpstr>
      <vt:lpstr>Franklin Gothic Medium</vt:lpstr>
      <vt:lpstr>Verdana</vt:lpstr>
      <vt:lpstr>Office Theme</vt:lpstr>
      <vt:lpstr>PowerPoint Presentation</vt:lpstr>
      <vt:lpstr>PowerPoint Presentation</vt:lpstr>
      <vt:lpstr>Background</vt:lpstr>
      <vt:lpstr>Methods</vt:lpstr>
      <vt:lpstr>Injuries Clean-up ED Visits: by counts, sex, race and ethnicity  NC Residents, 2024</vt:lpstr>
      <vt:lpstr>Injuries Clean-up ED Visits: by age  NC Residents, ages 0+, 2024</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BlanesGarcia, Maria Del Mar</dc:creator>
  <cp:lastModifiedBy>Kim Dittmann</cp:lastModifiedBy>
  <cp:revision>32</cp:revision>
  <dcterms:created xsi:type="dcterms:W3CDTF">2025-02-06T12:37:01Z</dcterms:created>
  <dcterms:modified xsi:type="dcterms:W3CDTF">2025-03-19T13:14:52Z</dcterms:modified>
</cp:coreProperties>
</file>