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Lst>
  <p:sldSz cx="37463413" cy="2106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F2CE0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4" autoAdjust="0"/>
    <p:restoredTop sz="94660"/>
  </p:normalViewPr>
  <p:slideViewPr>
    <p:cSldViewPr snapToGrid="0">
      <p:cViewPr varScale="1">
        <p:scale>
          <a:sx n="34" d="100"/>
          <a:sy n="34" d="100"/>
        </p:scale>
        <p:origin x="21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73067-44E2-410F-8960-3748206F6D4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CD31DF4D-141F-4E30-93CF-C3B03531D555}">
      <dgm:prSet phldrT="[Text]"/>
      <dgm:spPr/>
      <dgm:t>
        <a:bodyPr/>
        <a:lstStyle/>
        <a:p>
          <a:r>
            <a:rPr lang="en-US" dirty="0">
              <a:latin typeface="Arial" panose="020B0604020202020204" pitchFamily="34" charset="0"/>
              <a:cs typeface="Arial" panose="020B0604020202020204" pitchFamily="34" charset="0"/>
            </a:rPr>
            <a:t>Destruction</a:t>
          </a:r>
        </a:p>
      </dgm:t>
    </dgm:pt>
    <dgm:pt modelId="{E4962653-44CA-4007-947A-97920E1BB5DE}" type="parTrans" cxnId="{1FAC7781-94A5-419B-971E-9F0287C53758}">
      <dgm:prSet/>
      <dgm:spPr/>
      <dgm:t>
        <a:bodyPr/>
        <a:lstStyle/>
        <a:p>
          <a:endParaRPr lang="en-US"/>
        </a:p>
      </dgm:t>
    </dgm:pt>
    <dgm:pt modelId="{DCAE9D31-0A7E-4A96-9FC7-A9AE38DF506A}" type="sibTrans" cxnId="{1FAC7781-94A5-419B-971E-9F0287C53758}">
      <dgm:prSet/>
      <dgm:spPr/>
      <dgm:t>
        <a:bodyPr/>
        <a:lstStyle/>
        <a:p>
          <a:endParaRPr lang="en-US"/>
        </a:p>
      </dgm:t>
    </dgm:pt>
    <dgm:pt modelId="{DCE3FB0F-D734-40AF-97BC-90C60970BC19}">
      <dgm:prSet phldrT="[Text]"/>
      <dgm:spPr/>
      <dgm:t>
        <a:bodyPr/>
        <a:lstStyle/>
        <a:p>
          <a:r>
            <a:rPr lang="en-US" dirty="0"/>
            <a:t> </a:t>
          </a:r>
        </a:p>
      </dgm:t>
    </dgm:pt>
    <dgm:pt modelId="{1260E1A2-A57A-4498-8070-DD56B28BC0AE}" type="parTrans" cxnId="{E487CB73-6CD0-436A-B5AF-DB5D629A8E3B}">
      <dgm:prSet/>
      <dgm:spPr/>
      <dgm:t>
        <a:bodyPr/>
        <a:lstStyle/>
        <a:p>
          <a:endParaRPr lang="en-US"/>
        </a:p>
      </dgm:t>
    </dgm:pt>
    <dgm:pt modelId="{017F1A44-B820-48E1-9E61-10963BF48E41}" type="sibTrans" cxnId="{E487CB73-6CD0-436A-B5AF-DB5D629A8E3B}">
      <dgm:prSet/>
      <dgm:spPr/>
      <dgm:t>
        <a:bodyPr/>
        <a:lstStyle/>
        <a:p>
          <a:endParaRPr lang="en-US"/>
        </a:p>
      </dgm:t>
    </dgm:pt>
    <dgm:pt modelId="{0D40D4DE-851D-4652-AA8D-8B2234AE1F20}">
      <dgm:prSet phldrT="[Text]" custT="1"/>
      <dgm:spPr/>
      <dgm:t>
        <a:bodyPr/>
        <a:lstStyle/>
        <a:p>
          <a:r>
            <a:rPr lang="en-US" sz="3600" dirty="0">
              <a:latin typeface="Arial" panose="020B0604020202020204" pitchFamily="34" charset="0"/>
              <a:cs typeface="Arial" panose="020B0604020202020204" pitchFamily="34" charset="0"/>
            </a:rPr>
            <a:t>Hurricane Helene, downgraded to Tropical Storm Helene by the time it reached North Carolina, was the most destructive in state history.</a:t>
          </a:r>
        </a:p>
      </dgm:t>
    </dgm:pt>
    <dgm:pt modelId="{C58139C2-6D01-41C9-B80E-FE6722E56EFF}" type="parTrans" cxnId="{6819E632-855A-4AE6-A7B6-4374E348EA43}">
      <dgm:prSet/>
      <dgm:spPr/>
      <dgm:t>
        <a:bodyPr/>
        <a:lstStyle/>
        <a:p>
          <a:endParaRPr lang="en-US"/>
        </a:p>
      </dgm:t>
    </dgm:pt>
    <dgm:pt modelId="{FF993A30-1B13-426D-BE2A-D8D4BEE89E77}" type="sibTrans" cxnId="{6819E632-855A-4AE6-A7B6-4374E348EA43}">
      <dgm:prSet/>
      <dgm:spPr/>
      <dgm:t>
        <a:bodyPr/>
        <a:lstStyle/>
        <a:p>
          <a:endParaRPr lang="en-US"/>
        </a:p>
      </dgm:t>
    </dgm:pt>
    <dgm:pt modelId="{1EF33A59-701F-49FA-B672-30161CD07D1F}">
      <dgm:prSet phldrT="[Text]"/>
      <dgm:spPr/>
      <dgm:t>
        <a:bodyPr/>
        <a:lstStyle/>
        <a:p>
          <a:r>
            <a:rPr lang="en-US" dirty="0">
              <a:latin typeface="Arial" panose="020B0604020202020204" pitchFamily="34" charset="0"/>
              <a:cs typeface="Arial" panose="020B0604020202020204" pitchFamily="34" charset="0"/>
            </a:rPr>
            <a:t>Fatalities &amp; Injuries</a:t>
          </a:r>
        </a:p>
      </dgm:t>
    </dgm:pt>
    <dgm:pt modelId="{620FC632-AB64-4EA0-9547-127EE27CBE64}" type="parTrans" cxnId="{08C25310-0F28-4C03-97DA-B2426E1E7DAF}">
      <dgm:prSet/>
      <dgm:spPr/>
      <dgm:t>
        <a:bodyPr/>
        <a:lstStyle/>
        <a:p>
          <a:endParaRPr lang="en-US"/>
        </a:p>
      </dgm:t>
    </dgm:pt>
    <dgm:pt modelId="{4B0DAD47-E1E6-4158-81A8-85F8E8C0508D}" type="sibTrans" cxnId="{08C25310-0F28-4C03-97DA-B2426E1E7DAF}">
      <dgm:prSet/>
      <dgm:spPr/>
      <dgm:t>
        <a:bodyPr/>
        <a:lstStyle/>
        <a:p>
          <a:endParaRPr lang="en-US"/>
        </a:p>
      </dgm:t>
    </dgm:pt>
    <dgm:pt modelId="{4D2D784E-D6AF-40C9-AED8-BFF373792032}">
      <dgm:prSet phldrT="[Text]"/>
      <dgm:spPr/>
      <dgm:t>
        <a:bodyPr/>
        <a:lstStyle/>
        <a:p>
          <a:r>
            <a:rPr lang="en-US" dirty="0"/>
            <a:t> </a:t>
          </a:r>
        </a:p>
      </dgm:t>
    </dgm:pt>
    <dgm:pt modelId="{93C23E19-AD00-4104-B05E-FAF570BF095A}" type="parTrans" cxnId="{D2E41EB1-7CAE-40FB-A83E-1D72770F21BD}">
      <dgm:prSet/>
      <dgm:spPr/>
      <dgm:t>
        <a:bodyPr/>
        <a:lstStyle/>
        <a:p>
          <a:endParaRPr lang="en-US"/>
        </a:p>
      </dgm:t>
    </dgm:pt>
    <dgm:pt modelId="{6CCF0119-A1B7-4C64-B42D-9DF65824C488}" type="sibTrans" cxnId="{D2E41EB1-7CAE-40FB-A83E-1D72770F21BD}">
      <dgm:prSet/>
      <dgm:spPr/>
      <dgm:t>
        <a:bodyPr/>
        <a:lstStyle/>
        <a:p>
          <a:endParaRPr lang="en-US"/>
        </a:p>
      </dgm:t>
    </dgm:pt>
    <dgm:pt modelId="{C9008951-C735-42C3-993D-35B6E7EDF295}">
      <dgm:prSet phldrT="[Text]" custT="1"/>
      <dgm:spPr/>
      <dgm:t>
        <a:bodyPr/>
        <a:lstStyle/>
        <a:p>
          <a:r>
            <a:rPr lang="en-US" sz="3600" dirty="0">
              <a:latin typeface="Arial" panose="020B0604020202020204" pitchFamily="34" charset="0"/>
              <a:cs typeface="Arial" panose="020B0604020202020204" pitchFamily="34" charset="0"/>
            </a:rPr>
            <a:t>Heavy rainfall, landslides, flooding, damage, debris, and clean-up efforts </a:t>
          </a:r>
          <a:r>
            <a:rPr lang="en-US" sz="3600">
              <a:latin typeface="Arial" panose="020B0604020202020204" pitchFamily="34" charset="0"/>
              <a:cs typeface="Arial" panose="020B0604020202020204" pitchFamily="34" charset="0"/>
            </a:rPr>
            <a:t>caused 106 </a:t>
          </a:r>
          <a:r>
            <a:rPr lang="en-US" sz="3600" dirty="0">
              <a:latin typeface="Arial" panose="020B0604020202020204" pitchFamily="34" charset="0"/>
              <a:cs typeface="Arial" panose="020B0604020202020204" pitchFamily="34" charset="0"/>
            </a:rPr>
            <a:t>fatalities associated with Hurricane Helene, making it the deadliest in state history.</a:t>
          </a:r>
          <a:r>
            <a:rPr lang="en-US" sz="3600" baseline="30000" dirty="0">
              <a:latin typeface="Arial" panose="020B0604020202020204" pitchFamily="34" charset="0"/>
              <a:cs typeface="Arial" panose="020B0604020202020204" pitchFamily="34" charset="0"/>
            </a:rPr>
            <a:t>2</a:t>
          </a:r>
          <a:endParaRPr lang="en-US" sz="3600" dirty="0">
            <a:latin typeface="Arial" panose="020B0604020202020204" pitchFamily="34" charset="0"/>
            <a:cs typeface="Arial" panose="020B0604020202020204" pitchFamily="34" charset="0"/>
          </a:endParaRPr>
        </a:p>
      </dgm:t>
    </dgm:pt>
    <dgm:pt modelId="{BD88D61E-12C1-43B1-A1C5-9A9FAF899142}" type="parTrans" cxnId="{9FD09C43-4E6E-4109-ACC3-F81E0B7C944D}">
      <dgm:prSet/>
      <dgm:spPr/>
      <dgm:t>
        <a:bodyPr/>
        <a:lstStyle/>
        <a:p>
          <a:endParaRPr lang="en-US"/>
        </a:p>
      </dgm:t>
    </dgm:pt>
    <dgm:pt modelId="{D896083C-3F98-4491-ACD9-2AD5E31FFB2D}" type="sibTrans" cxnId="{9FD09C43-4E6E-4109-ACC3-F81E0B7C944D}">
      <dgm:prSet/>
      <dgm:spPr/>
      <dgm:t>
        <a:bodyPr/>
        <a:lstStyle/>
        <a:p>
          <a:endParaRPr lang="en-US"/>
        </a:p>
      </dgm:t>
    </dgm:pt>
    <dgm:pt modelId="{BA254136-29DC-4066-A7C8-621787F6F516}">
      <dgm:prSet phldrT="[Text]"/>
      <dgm:spPr/>
      <dgm:t>
        <a:bodyPr/>
        <a:lstStyle/>
        <a:p>
          <a:r>
            <a:rPr lang="en-US" dirty="0">
              <a:latin typeface="Arial" panose="020B0604020202020204" pitchFamily="34" charset="0"/>
              <a:cs typeface="Arial" panose="020B0604020202020204" pitchFamily="34" charset="0"/>
            </a:rPr>
            <a:t>Injury &amp; Violence Prevention Branch</a:t>
          </a:r>
        </a:p>
      </dgm:t>
    </dgm:pt>
    <dgm:pt modelId="{DF90CEBF-969A-4121-8449-F0A8D697E5B1}" type="parTrans" cxnId="{FAA5F2E5-DF3D-46E0-9A01-9B56BB8BEF8F}">
      <dgm:prSet/>
      <dgm:spPr/>
      <dgm:t>
        <a:bodyPr/>
        <a:lstStyle/>
        <a:p>
          <a:endParaRPr lang="en-US"/>
        </a:p>
      </dgm:t>
    </dgm:pt>
    <dgm:pt modelId="{ADB09BC1-4BDE-4B51-B62D-FBA0A42A1E72}" type="sibTrans" cxnId="{FAA5F2E5-DF3D-46E0-9A01-9B56BB8BEF8F}">
      <dgm:prSet/>
      <dgm:spPr/>
      <dgm:t>
        <a:bodyPr/>
        <a:lstStyle/>
        <a:p>
          <a:endParaRPr lang="en-US"/>
        </a:p>
      </dgm:t>
    </dgm:pt>
    <dgm:pt modelId="{4A16F9A0-670B-44A1-9091-C99C2834B670}">
      <dgm:prSet phldrT="[Text]"/>
      <dgm:spPr/>
      <dgm:t>
        <a:bodyPr/>
        <a:lstStyle/>
        <a:p>
          <a:r>
            <a:rPr lang="en-US" dirty="0"/>
            <a:t> </a:t>
          </a:r>
        </a:p>
      </dgm:t>
    </dgm:pt>
    <dgm:pt modelId="{38F7A94D-7BD2-4EC4-A8F3-6BD4DD08397D}" type="parTrans" cxnId="{AE74F3D6-A75F-4202-8F0F-5ECAADDE5C8C}">
      <dgm:prSet/>
      <dgm:spPr/>
      <dgm:t>
        <a:bodyPr/>
        <a:lstStyle/>
        <a:p>
          <a:endParaRPr lang="en-US"/>
        </a:p>
      </dgm:t>
    </dgm:pt>
    <dgm:pt modelId="{60D9FCCC-218E-470D-953C-535496653E98}" type="sibTrans" cxnId="{AE74F3D6-A75F-4202-8F0F-5ECAADDE5C8C}">
      <dgm:prSet/>
      <dgm:spPr/>
      <dgm:t>
        <a:bodyPr/>
        <a:lstStyle/>
        <a:p>
          <a:endParaRPr lang="en-US"/>
        </a:p>
      </dgm:t>
    </dgm:pt>
    <dgm:pt modelId="{109B95BB-C0F0-49CB-8F7A-56679AA9DC70}">
      <dgm:prSet phldrT="[Text]" custT="1"/>
      <dgm:spPr/>
      <dgm:t>
        <a:bodyPr/>
        <a:lstStyle/>
        <a:p>
          <a:r>
            <a:rPr lang="en-US" sz="3600" dirty="0">
              <a:latin typeface="Arial" panose="020B0604020202020204" pitchFamily="34" charset="0"/>
              <a:cs typeface="Arial" panose="020B0604020202020204" pitchFamily="34" charset="0"/>
            </a:rPr>
            <a:t>Epidemiologists were monitoring multiple conditions by manually pulling, analyzing, and creating visualizations of data from the NC DETECT website each day.</a:t>
          </a:r>
        </a:p>
      </dgm:t>
    </dgm:pt>
    <dgm:pt modelId="{629807BF-D5BB-47FC-9A06-9618FDA54147}" type="parTrans" cxnId="{7DB67C1F-D1A8-47E4-8606-BC078A2AEE2F}">
      <dgm:prSet/>
      <dgm:spPr/>
      <dgm:t>
        <a:bodyPr/>
        <a:lstStyle/>
        <a:p>
          <a:endParaRPr lang="en-US"/>
        </a:p>
      </dgm:t>
    </dgm:pt>
    <dgm:pt modelId="{2E304C61-F54D-469F-8290-B8BD260393F4}" type="sibTrans" cxnId="{7DB67C1F-D1A8-47E4-8606-BC078A2AEE2F}">
      <dgm:prSet/>
      <dgm:spPr/>
      <dgm:t>
        <a:bodyPr/>
        <a:lstStyle/>
        <a:p>
          <a:endParaRPr lang="en-US"/>
        </a:p>
      </dgm:t>
    </dgm:pt>
    <dgm:pt modelId="{68D936AA-C998-4F21-86A2-538F1E8F61C0}">
      <dgm:prSet phldrT="[Text]" custT="1"/>
      <dgm:spPr/>
      <dgm:t>
        <a:bodyPr/>
        <a:lstStyle/>
        <a:p>
          <a:r>
            <a:rPr lang="en-US" sz="3600" dirty="0">
              <a:latin typeface="Arial" panose="020B0604020202020204" pitchFamily="34" charset="0"/>
              <a:cs typeface="Arial" panose="020B0604020202020204" pitchFamily="34" charset="0"/>
            </a:rPr>
            <a:t>27 counties were severely impacted and are still recovering from $59.6 billion in damages.</a:t>
          </a:r>
          <a:r>
            <a:rPr lang="en-US" sz="3600" baseline="300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 </a:t>
          </a:r>
        </a:p>
      </dgm:t>
    </dgm:pt>
    <dgm:pt modelId="{D304B557-05D5-483E-8FD8-34DC7AF9FFCA}" type="parTrans" cxnId="{96AD1980-458E-489F-BF90-37BAD956026D}">
      <dgm:prSet/>
      <dgm:spPr/>
      <dgm:t>
        <a:bodyPr/>
        <a:lstStyle/>
        <a:p>
          <a:endParaRPr lang="en-US"/>
        </a:p>
      </dgm:t>
    </dgm:pt>
    <dgm:pt modelId="{1D0AC0A1-4644-4F6C-BC54-5AA160E98B48}" type="sibTrans" cxnId="{96AD1980-458E-489F-BF90-37BAD956026D}">
      <dgm:prSet/>
      <dgm:spPr/>
      <dgm:t>
        <a:bodyPr/>
        <a:lstStyle/>
        <a:p>
          <a:endParaRPr lang="en-US"/>
        </a:p>
      </dgm:t>
    </dgm:pt>
    <dgm:pt modelId="{6D201F01-C91D-4BF1-BF56-CF13BAC9ACF3}">
      <dgm:prSet phldrT="[Text]" custT="1"/>
      <dgm:spPr/>
      <dgm:t>
        <a:bodyPr/>
        <a:lstStyle/>
        <a:p>
          <a:r>
            <a:rPr lang="en-US" sz="3600" dirty="0">
              <a:latin typeface="Arial" panose="020B0604020202020204" pitchFamily="34" charset="0"/>
              <a:cs typeface="Arial" panose="020B0604020202020204" pitchFamily="34" charset="0"/>
            </a:rPr>
            <a:t>An increase in storm-related injuries were observed by monitoring ED visit data from NC DETECT.   </a:t>
          </a:r>
        </a:p>
      </dgm:t>
    </dgm:pt>
    <dgm:pt modelId="{AD2BD83B-76B6-4228-9D53-9F70C09D09F2}" type="parTrans" cxnId="{B76E0F51-8A44-45D0-B4A4-99D7F6A0ABAF}">
      <dgm:prSet/>
      <dgm:spPr/>
      <dgm:t>
        <a:bodyPr/>
        <a:lstStyle/>
        <a:p>
          <a:endParaRPr lang="en-US"/>
        </a:p>
      </dgm:t>
    </dgm:pt>
    <dgm:pt modelId="{DF10851B-1D67-405B-AACD-888DC14D6FFB}" type="sibTrans" cxnId="{B76E0F51-8A44-45D0-B4A4-99D7F6A0ABAF}">
      <dgm:prSet/>
      <dgm:spPr/>
      <dgm:t>
        <a:bodyPr/>
        <a:lstStyle/>
        <a:p>
          <a:endParaRPr lang="en-US"/>
        </a:p>
      </dgm:t>
    </dgm:pt>
    <dgm:pt modelId="{32180F5A-06A4-4880-AA55-054E741BAE7E}">
      <dgm:prSet phldrT="[Text]"/>
      <dgm:spPr/>
      <dgm:t>
        <a:bodyPr/>
        <a:lstStyle/>
        <a:p>
          <a:endParaRPr lang="en-US" sz="3900" dirty="0"/>
        </a:p>
      </dgm:t>
    </dgm:pt>
    <dgm:pt modelId="{AD0234D5-1480-4FE8-9647-A558B08AC43F}" type="parTrans" cxnId="{48F270E5-3E79-408D-AD6B-BE678C94A477}">
      <dgm:prSet/>
      <dgm:spPr/>
      <dgm:t>
        <a:bodyPr/>
        <a:lstStyle/>
        <a:p>
          <a:endParaRPr lang="en-US"/>
        </a:p>
      </dgm:t>
    </dgm:pt>
    <dgm:pt modelId="{1D856927-52D4-4643-9206-4A6866A2BDBC}" type="sibTrans" cxnId="{48F270E5-3E79-408D-AD6B-BE678C94A477}">
      <dgm:prSet/>
      <dgm:spPr/>
      <dgm:t>
        <a:bodyPr/>
        <a:lstStyle/>
        <a:p>
          <a:endParaRPr lang="en-US"/>
        </a:p>
      </dgm:t>
    </dgm:pt>
    <dgm:pt modelId="{1C77CB78-C1BE-4602-8F23-1D6BA4C8F1EA}">
      <dgm:prSet phldrT="[Text]" custT="1"/>
      <dgm:spPr/>
      <dgm:t>
        <a:bodyPr/>
        <a:lstStyle/>
        <a:p>
          <a:r>
            <a:rPr lang="en-US" sz="3600" dirty="0">
              <a:latin typeface="Arial" panose="020B0604020202020204" pitchFamily="34" charset="0"/>
              <a:cs typeface="Arial" panose="020B0604020202020204" pitchFamily="34" charset="0"/>
            </a:rPr>
            <a:t>These reports were critical for informing state leadership to aid in their response efforts.</a:t>
          </a:r>
        </a:p>
      </dgm:t>
    </dgm:pt>
    <dgm:pt modelId="{7C499E1D-601D-4023-A1D4-FE8F482C367E}" type="parTrans" cxnId="{41C81F63-138D-44D4-A2D7-74ABA53D5CC8}">
      <dgm:prSet/>
      <dgm:spPr/>
      <dgm:t>
        <a:bodyPr/>
        <a:lstStyle/>
        <a:p>
          <a:endParaRPr lang="en-US"/>
        </a:p>
      </dgm:t>
    </dgm:pt>
    <dgm:pt modelId="{AE00B011-2F7D-41B2-A120-90D0A00BA2A3}" type="sibTrans" cxnId="{41C81F63-138D-44D4-A2D7-74ABA53D5CC8}">
      <dgm:prSet/>
      <dgm:spPr/>
      <dgm:t>
        <a:bodyPr/>
        <a:lstStyle/>
        <a:p>
          <a:endParaRPr lang="en-US"/>
        </a:p>
      </dgm:t>
    </dgm:pt>
    <dgm:pt modelId="{8615AB8F-F8F9-4CB4-978C-75184CB8AFA4}" type="pres">
      <dgm:prSet presAssocID="{22573067-44E2-410F-8960-3748206F6D4E}" presName="Name0" presStyleCnt="0">
        <dgm:presLayoutVars>
          <dgm:chMax/>
          <dgm:chPref val="3"/>
          <dgm:dir/>
          <dgm:animOne val="branch"/>
          <dgm:animLvl val="lvl"/>
        </dgm:presLayoutVars>
      </dgm:prSet>
      <dgm:spPr/>
    </dgm:pt>
    <dgm:pt modelId="{46DB7DD7-762C-454A-9FEC-EA74A51A4E11}" type="pres">
      <dgm:prSet presAssocID="{CD31DF4D-141F-4E30-93CF-C3B03531D555}" presName="composite" presStyleCnt="0"/>
      <dgm:spPr/>
    </dgm:pt>
    <dgm:pt modelId="{8FC19BCF-7DAE-47FD-A995-2EEC27343210}" type="pres">
      <dgm:prSet presAssocID="{CD31DF4D-141F-4E30-93CF-C3B03531D555}" presName="FirstChild" presStyleLbl="revTx" presStyleIdx="0" presStyleCnt="6">
        <dgm:presLayoutVars>
          <dgm:chMax val="0"/>
          <dgm:chPref val="0"/>
          <dgm:bulletEnabled val="1"/>
        </dgm:presLayoutVars>
      </dgm:prSet>
      <dgm:spPr/>
    </dgm:pt>
    <dgm:pt modelId="{C0912205-3335-4D40-99E0-662BD1EE2207}" type="pres">
      <dgm:prSet presAssocID="{CD31DF4D-141F-4E30-93CF-C3B03531D555}" presName="Parent" presStyleLbl="alignNode1" presStyleIdx="0" presStyleCnt="3">
        <dgm:presLayoutVars>
          <dgm:chMax val="3"/>
          <dgm:chPref val="3"/>
          <dgm:bulletEnabled val="1"/>
        </dgm:presLayoutVars>
      </dgm:prSet>
      <dgm:spPr/>
    </dgm:pt>
    <dgm:pt modelId="{3DCC6E37-5686-4F7F-B257-1C14EF24C766}" type="pres">
      <dgm:prSet presAssocID="{CD31DF4D-141F-4E30-93CF-C3B03531D555}" presName="Accent" presStyleLbl="parChTrans1D1" presStyleIdx="0" presStyleCnt="3"/>
      <dgm:spPr/>
    </dgm:pt>
    <dgm:pt modelId="{D4ED2BC4-54F3-4BBD-AF9A-B8CFBDD61669}" type="pres">
      <dgm:prSet presAssocID="{CD31DF4D-141F-4E30-93CF-C3B03531D555}" presName="Child" presStyleLbl="revTx" presStyleIdx="1" presStyleCnt="6">
        <dgm:presLayoutVars>
          <dgm:chMax val="0"/>
          <dgm:chPref val="0"/>
          <dgm:bulletEnabled val="1"/>
        </dgm:presLayoutVars>
      </dgm:prSet>
      <dgm:spPr/>
    </dgm:pt>
    <dgm:pt modelId="{BC8F00FA-ACF1-46D6-A3F7-FCBDE230C9AD}" type="pres">
      <dgm:prSet presAssocID="{DCAE9D31-0A7E-4A96-9FC7-A9AE38DF506A}" presName="sibTrans" presStyleCnt="0"/>
      <dgm:spPr/>
    </dgm:pt>
    <dgm:pt modelId="{305E04B0-12AE-4E94-9868-C003EB5CDD66}" type="pres">
      <dgm:prSet presAssocID="{1EF33A59-701F-49FA-B672-30161CD07D1F}" presName="composite" presStyleCnt="0"/>
      <dgm:spPr/>
    </dgm:pt>
    <dgm:pt modelId="{AAEC1BE1-EA99-4F25-84FF-19E391A0D966}" type="pres">
      <dgm:prSet presAssocID="{1EF33A59-701F-49FA-B672-30161CD07D1F}" presName="FirstChild" presStyleLbl="revTx" presStyleIdx="2" presStyleCnt="6">
        <dgm:presLayoutVars>
          <dgm:chMax val="0"/>
          <dgm:chPref val="0"/>
          <dgm:bulletEnabled val="1"/>
        </dgm:presLayoutVars>
      </dgm:prSet>
      <dgm:spPr/>
    </dgm:pt>
    <dgm:pt modelId="{F6BDE132-9F5E-4729-91C7-A01EBC672CB7}" type="pres">
      <dgm:prSet presAssocID="{1EF33A59-701F-49FA-B672-30161CD07D1F}" presName="Parent" presStyleLbl="alignNode1" presStyleIdx="1" presStyleCnt="3">
        <dgm:presLayoutVars>
          <dgm:chMax val="3"/>
          <dgm:chPref val="3"/>
          <dgm:bulletEnabled val="1"/>
        </dgm:presLayoutVars>
      </dgm:prSet>
      <dgm:spPr/>
    </dgm:pt>
    <dgm:pt modelId="{1CC59038-5C22-4856-A886-8951CA729919}" type="pres">
      <dgm:prSet presAssocID="{1EF33A59-701F-49FA-B672-30161CD07D1F}" presName="Accent" presStyleLbl="parChTrans1D1" presStyleIdx="1" presStyleCnt="3"/>
      <dgm:spPr/>
    </dgm:pt>
    <dgm:pt modelId="{186A2B9D-ECB5-477C-AB43-44C4D71BA649}" type="pres">
      <dgm:prSet presAssocID="{1EF33A59-701F-49FA-B672-30161CD07D1F}" presName="Child" presStyleLbl="revTx" presStyleIdx="3" presStyleCnt="6">
        <dgm:presLayoutVars>
          <dgm:chMax val="0"/>
          <dgm:chPref val="0"/>
          <dgm:bulletEnabled val="1"/>
        </dgm:presLayoutVars>
      </dgm:prSet>
      <dgm:spPr/>
    </dgm:pt>
    <dgm:pt modelId="{2C786FB3-D7D9-48D2-A916-6522AED5215C}" type="pres">
      <dgm:prSet presAssocID="{4B0DAD47-E1E6-4158-81A8-85F8E8C0508D}" presName="sibTrans" presStyleCnt="0"/>
      <dgm:spPr/>
    </dgm:pt>
    <dgm:pt modelId="{8492D6F3-1A66-4444-8811-C51EEAEA83B1}" type="pres">
      <dgm:prSet presAssocID="{BA254136-29DC-4066-A7C8-621787F6F516}" presName="composite" presStyleCnt="0"/>
      <dgm:spPr/>
    </dgm:pt>
    <dgm:pt modelId="{3FA092A9-080C-42F7-8646-ED9F607FB07D}" type="pres">
      <dgm:prSet presAssocID="{BA254136-29DC-4066-A7C8-621787F6F516}" presName="FirstChild" presStyleLbl="revTx" presStyleIdx="4" presStyleCnt="6">
        <dgm:presLayoutVars>
          <dgm:chMax val="0"/>
          <dgm:chPref val="0"/>
          <dgm:bulletEnabled val="1"/>
        </dgm:presLayoutVars>
      </dgm:prSet>
      <dgm:spPr/>
    </dgm:pt>
    <dgm:pt modelId="{133CFA5A-2181-4C79-BF87-533D1E04700F}" type="pres">
      <dgm:prSet presAssocID="{BA254136-29DC-4066-A7C8-621787F6F516}" presName="Parent" presStyleLbl="alignNode1" presStyleIdx="2" presStyleCnt="3">
        <dgm:presLayoutVars>
          <dgm:chMax val="3"/>
          <dgm:chPref val="3"/>
          <dgm:bulletEnabled val="1"/>
        </dgm:presLayoutVars>
      </dgm:prSet>
      <dgm:spPr/>
    </dgm:pt>
    <dgm:pt modelId="{0BF0D878-F5DB-4509-85EE-B6FC47D4CC52}" type="pres">
      <dgm:prSet presAssocID="{BA254136-29DC-4066-A7C8-621787F6F516}" presName="Accent" presStyleLbl="parChTrans1D1" presStyleIdx="2" presStyleCnt="3"/>
      <dgm:spPr/>
    </dgm:pt>
    <dgm:pt modelId="{42E401ED-65DB-4969-B6F6-8458F4AD7E6B}" type="pres">
      <dgm:prSet presAssocID="{BA254136-29DC-4066-A7C8-621787F6F516}" presName="Child" presStyleLbl="revTx" presStyleIdx="5" presStyleCnt="6">
        <dgm:presLayoutVars>
          <dgm:chMax val="0"/>
          <dgm:chPref val="0"/>
          <dgm:bulletEnabled val="1"/>
        </dgm:presLayoutVars>
      </dgm:prSet>
      <dgm:spPr/>
    </dgm:pt>
  </dgm:ptLst>
  <dgm:cxnLst>
    <dgm:cxn modelId="{08C25310-0F28-4C03-97DA-B2426E1E7DAF}" srcId="{22573067-44E2-410F-8960-3748206F6D4E}" destId="{1EF33A59-701F-49FA-B672-30161CD07D1F}" srcOrd="1" destOrd="0" parTransId="{620FC632-AB64-4EA0-9547-127EE27CBE64}" sibTransId="{4B0DAD47-E1E6-4158-81A8-85F8E8C0508D}"/>
    <dgm:cxn modelId="{7DB67C1F-D1A8-47E4-8606-BC078A2AEE2F}" srcId="{BA254136-29DC-4066-A7C8-621787F6F516}" destId="{109B95BB-C0F0-49CB-8F7A-56679AA9DC70}" srcOrd="1" destOrd="0" parTransId="{629807BF-D5BB-47FC-9A06-9618FDA54147}" sibTransId="{2E304C61-F54D-469F-8290-B8BD260393F4}"/>
    <dgm:cxn modelId="{6819E632-855A-4AE6-A7B6-4374E348EA43}" srcId="{CD31DF4D-141F-4E30-93CF-C3B03531D555}" destId="{0D40D4DE-851D-4652-AA8D-8B2234AE1F20}" srcOrd="1" destOrd="0" parTransId="{C58139C2-6D01-41C9-B80E-FE6722E56EFF}" sibTransId="{FF993A30-1B13-426D-BE2A-D8D4BEE89E77}"/>
    <dgm:cxn modelId="{41C81F63-138D-44D4-A2D7-74ABA53D5CC8}" srcId="{BA254136-29DC-4066-A7C8-621787F6F516}" destId="{1C77CB78-C1BE-4602-8F23-1D6BA4C8F1EA}" srcOrd="2" destOrd="0" parTransId="{7C499E1D-601D-4023-A1D4-FE8F482C367E}" sibTransId="{AE00B011-2F7D-41B2-A120-90D0A00BA2A3}"/>
    <dgm:cxn modelId="{9FD09C43-4E6E-4109-ACC3-F81E0B7C944D}" srcId="{1EF33A59-701F-49FA-B672-30161CD07D1F}" destId="{C9008951-C735-42C3-993D-35B6E7EDF295}" srcOrd="1" destOrd="0" parTransId="{BD88D61E-12C1-43B1-A1C5-9A9FAF899142}" sibTransId="{D896083C-3F98-4491-ACD9-2AD5E31FFB2D}"/>
    <dgm:cxn modelId="{C0BFB346-4132-4773-BD00-F306E61672BC}" type="presOf" srcId="{C9008951-C735-42C3-993D-35B6E7EDF295}" destId="{186A2B9D-ECB5-477C-AB43-44C4D71BA649}" srcOrd="0" destOrd="0" presId="urn:microsoft.com/office/officeart/2011/layout/TabList"/>
    <dgm:cxn modelId="{E67C3869-5884-4B8A-B1EE-4A0414B21C5D}" type="presOf" srcId="{4D2D784E-D6AF-40C9-AED8-BFF373792032}" destId="{AAEC1BE1-EA99-4F25-84FF-19E391A0D966}" srcOrd="0" destOrd="0" presId="urn:microsoft.com/office/officeart/2011/layout/TabList"/>
    <dgm:cxn modelId="{B76E0F51-8A44-45D0-B4A4-99D7F6A0ABAF}" srcId="{1EF33A59-701F-49FA-B672-30161CD07D1F}" destId="{6D201F01-C91D-4BF1-BF56-CF13BAC9ACF3}" srcOrd="2" destOrd="0" parTransId="{AD2BD83B-76B6-4228-9D53-9F70C09D09F2}" sibTransId="{DF10851B-1D67-405B-AACD-888DC14D6FFB}"/>
    <dgm:cxn modelId="{E487CB73-6CD0-436A-B5AF-DB5D629A8E3B}" srcId="{CD31DF4D-141F-4E30-93CF-C3B03531D555}" destId="{DCE3FB0F-D734-40AF-97BC-90C60970BC19}" srcOrd="0" destOrd="0" parTransId="{1260E1A2-A57A-4498-8070-DD56B28BC0AE}" sibTransId="{017F1A44-B820-48E1-9E61-10963BF48E41}"/>
    <dgm:cxn modelId="{96AD1980-458E-489F-BF90-37BAD956026D}" srcId="{CD31DF4D-141F-4E30-93CF-C3B03531D555}" destId="{68D936AA-C998-4F21-86A2-538F1E8F61C0}" srcOrd="2" destOrd="0" parTransId="{D304B557-05D5-483E-8FD8-34DC7AF9FFCA}" sibTransId="{1D0AC0A1-4644-4F6C-BC54-5AA160E98B48}"/>
    <dgm:cxn modelId="{1FAC7781-94A5-419B-971E-9F0287C53758}" srcId="{22573067-44E2-410F-8960-3748206F6D4E}" destId="{CD31DF4D-141F-4E30-93CF-C3B03531D555}" srcOrd="0" destOrd="0" parTransId="{E4962653-44CA-4007-947A-97920E1BB5DE}" sibTransId="{DCAE9D31-0A7E-4A96-9FC7-A9AE38DF506A}"/>
    <dgm:cxn modelId="{E9F5768E-CF59-40A8-9B94-CAC5168E45EC}" type="presOf" srcId="{68D936AA-C998-4F21-86A2-538F1E8F61C0}" destId="{D4ED2BC4-54F3-4BBD-AF9A-B8CFBDD61669}" srcOrd="0" destOrd="1" presId="urn:microsoft.com/office/officeart/2011/layout/TabList"/>
    <dgm:cxn modelId="{F561D69B-4BDE-4FAE-832C-A271C5C16086}" type="presOf" srcId="{4A16F9A0-670B-44A1-9091-C99C2834B670}" destId="{3FA092A9-080C-42F7-8646-ED9F607FB07D}" srcOrd="0" destOrd="0" presId="urn:microsoft.com/office/officeart/2011/layout/TabList"/>
    <dgm:cxn modelId="{D2E41EB1-7CAE-40FB-A83E-1D72770F21BD}" srcId="{1EF33A59-701F-49FA-B672-30161CD07D1F}" destId="{4D2D784E-D6AF-40C9-AED8-BFF373792032}" srcOrd="0" destOrd="0" parTransId="{93C23E19-AD00-4104-B05E-FAF570BF095A}" sibTransId="{6CCF0119-A1B7-4C64-B42D-9DF65824C488}"/>
    <dgm:cxn modelId="{EB8D3FB1-5B58-400F-B193-226937096AF3}" type="presOf" srcId="{DCE3FB0F-D734-40AF-97BC-90C60970BC19}" destId="{8FC19BCF-7DAE-47FD-A995-2EEC27343210}" srcOrd="0" destOrd="0" presId="urn:microsoft.com/office/officeart/2011/layout/TabList"/>
    <dgm:cxn modelId="{DDD8A6B2-7791-4FB0-95C4-71B262ABD5B3}" type="presOf" srcId="{1C77CB78-C1BE-4602-8F23-1D6BA4C8F1EA}" destId="{42E401ED-65DB-4969-B6F6-8458F4AD7E6B}" srcOrd="0" destOrd="1" presId="urn:microsoft.com/office/officeart/2011/layout/TabList"/>
    <dgm:cxn modelId="{BE4BC3CB-2984-4BF4-AE7A-BE5DB95E7B99}" type="presOf" srcId="{CD31DF4D-141F-4E30-93CF-C3B03531D555}" destId="{C0912205-3335-4D40-99E0-662BD1EE2207}" srcOrd="0" destOrd="0" presId="urn:microsoft.com/office/officeart/2011/layout/TabList"/>
    <dgm:cxn modelId="{9537E9CC-90AD-490B-B407-51BAF071117D}" type="presOf" srcId="{22573067-44E2-410F-8960-3748206F6D4E}" destId="{8615AB8F-F8F9-4CB4-978C-75184CB8AFA4}" srcOrd="0" destOrd="0" presId="urn:microsoft.com/office/officeart/2011/layout/TabList"/>
    <dgm:cxn modelId="{AE74F3D6-A75F-4202-8F0F-5ECAADDE5C8C}" srcId="{BA254136-29DC-4066-A7C8-621787F6F516}" destId="{4A16F9A0-670B-44A1-9091-C99C2834B670}" srcOrd="0" destOrd="0" parTransId="{38F7A94D-7BD2-4EC4-A8F3-6BD4DD08397D}" sibTransId="{60D9FCCC-218E-470D-953C-535496653E98}"/>
    <dgm:cxn modelId="{E3A05CD8-5F14-4034-836A-2484003C7C4A}" type="presOf" srcId="{BA254136-29DC-4066-A7C8-621787F6F516}" destId="{133CFA5A-2181-4C79-BF87-533D1E04700F}" srcOrd="0" destOrd="0" presId="urn:microsoft.com/office/officeart/2011/layout/TabList"/>
    <dgm:cxn modelId="{36E844E1-15D2-4F6C-997E-43BA00A8F6DF}" type="presOf" srcId="{1EF33A59-701F-49FA-B672-30161CD07D1F}" destId="{F6BDE132-9F5E-4729-91C7-A01EBC672CB7}" srcOrd="0" destOrd="0" presId="urn:microsoft.com/office/officeart/2011/layout/TabList"/>
    <dgm:cxn modelId="{48F270E5-3E79-408D-AD6B-BE678C94A477}" srcId="{BA254136-29DC-4066-A7C8-621787F6F516}" destId="{32180F5A-06A4-4880-AA55-054E741BAE7E}" srcOrd="3" destOrd="0" parTransId="{AD0234D5-1480-4FE8-9647-A558B08AC43F}" sibTransId="{1D856927-52D4-4643-9206-4A6866A2BDBC}"/>
    <dgm:cxn modelId="{FAA5F2E5-DF3D-46E0-9A01-9B56BB8BEF8F}" srcId="{22573067-44E2-410F-8960-3748206F6D4E}" destId="{BA254136-29DC-4066-A7C8-621787F6F516}" srcOrd="2" destOrd="0" parTransId="{DF90CEBF-969A-4121-8449-F0A8D697E5B1}" sibTransId="{ADB09BC1-4BDE-4B51-B62D-FBA0A42A1E72}"/>
    <dgm:cxn modelId="{F63548F8-D2C5-4FF3-9649-B22452E40E59}" type="presOf" srcId="{6D201F01-C91D-4BF1-BF56-CF13BAC9ACF3}" destId="{186A2B9D-ECB5-477C-AB43-44C4D71BA649}" srcOrd="0" destOrd="1" presId="urn:microsoft.com/office/officeart/2011/layout/TabList"/>
    <dgm:cxn modelId="{21766FFA-7E00-45BB-88FA-4E22E771BFE5}" type="presOf" srcId="{109B95BB-C0F0-49CB-8F7A-56679AA9DC70}" destId="{42E401ED-65DB-4969-B6F6-8458F4AD7E6B}" srcOrd="0" destOrd="0" presId="urn:microsoft.com/office/officeart/2011/layout/TabList"/>
    <dgm:cxn modelId="{DD2285FA-4524-4CCF-BE44-5582F83D4701}" type="presOf" srcId="{32180F5A-06A4-4880-AA55-054E741BAE7E}" destId="{42E401ED-65DB-4969-B6F6-8458F4AD7E6B}" srcOrd="0" destOrd="2" presId="urn:microsoft.com/office/officeart/2011/layout/TabList"/>
    <dgm:cxn modelId="{C46F16FC-FA65-493B-A4C2-E30BE5643BAC}" type="presOf" srcId="{0D40D4DE-851D-4652-AA8D-8B2234AE1F20}" destId="{D4ED2BC4-54F3-4BBD-AF9A-B8CFBDD61669}" srcOrd="0" destOrd="0" presId="urn:microsoft.com/office/officeart/2011/layout/TabList"/>
    <dgm:cxn modelId="{3BBB0F5C-6955-4DAC-8626-B9DD19D292DC}" type="presParOf" srcId="{8615AB8F-F8F9-4CB4-978C-75184CB8AFA4}" destId="{46DB7DD7-762C-454A-9FEC-EA74A51A4E11}" srcOrd="0" destOrd="0" presId="urn:microsoft.com/office/officeart/2011/layout/TabList"/>
    <dgm:cxn modelId="{53EBB561-EDF7-4B50-8C0F-2EA8D0FB74A9}" type="presParOf" srcId="{46DB7DD7-762C-454A-9FEC-EA74A51A4E11}" destId="{8FC19BCF-7DAE-47FD-A995-2EEC27343210}" srcOrd="0" destOrd="0" presId="urn:microsoft.com/office/officeart/2011/layout/TabList"/>
    <dgm:cxn modelId="{144C9398-9CA8-49FF-A84E-5E51F6DFC1B3}" type="presParOf" srcId="{46DB7DD7-762C-454A-9FEC-EA74A51A4E11}" destId="{C0912205-3335-4D40-99E0-662BD1EE2207}" srcOrd="1" destOrd="0" presId="urn:microsoft.com/office/officeart/2011/layout/TabList"/>
    <dgm:cxn modelId="{230ACAE7-7054-4730-A823-21AAC45AC828}" type="presParOf" srcId="{46DB7DD7-762C-454A-9FEC-EA74A51A4E11}" destId="{3DCC6E37-5686-4F7F-B257-1C14EF24C766}" srcOrd="2" destOrd="0" presId="urn:microsoft.com/office/officeart/2011/layout/TabList"/>
    <dgm:cxn modelId="{B8E52710-346D-4302-B42C-7342BE786679}" type="presParOf" srcId="{8615AB8F-F8F9-4CB4-978C-75184CB8AFA4}" destId="{D4ED2BC4-54F3-4BBD-AF9A-B8CFBDD61669}" srcOrd="1" destOrd="0" presId="urn:microsoft.com/office/officeart/2011/layout/TabList"/>
    <dgm:cxn modelId="{43F2AA86-1661-42CA-8882-1D34CC2D3832}" type="presParOf" srcId="{8615AB8F-F8F9-4CB4-978C-75184CB8AFA4}" destId="{BC8F00FA-ACF1-46D6-A3F7-FCBDE230C9AD}" srcOrd="2" destOrd="0" presId="urn:microsoft.com/office/officeart/2011/layout/TabList"/>
    <dgm:cxn modelId="{CD462C48-3C5C-4344-B669-0CA9DCD7BDFF}" type="presParOf" srcId="{8615AB8F-F8F9-4CB4-978C-75184CB8AFA4}" destId="{305E04B0-12AE-4E94-9868-C003EB5CDD66}" srcOrd="3" destOrd="0" presId="urn:microsoft.com/office/officeart/2011/layout/TabList"/>
    <dgm:cxn modelId="{A8A9B9A6-0503-44DE-B3C4-653DC2A267D2}" type="presParOf" srcId="{305E04B0-12AE-4E94-9868-C003EB5CDD66}" destId="{AAEC1BE1-EA99-4F25-84FF-19E391A0D966}" srcOrd="0" destOrd="0" presId="urn:microsoft.com/office/officeart/2011/layout/TabList"/>
    <dgm:cxn modelId="{BA0C81A1-878E-44BA-BCD5-CC588905B95D}" type="presParOf" srcId="{305E04B0-12AE-4E94-9868-C003EB5CDD66}" destId="{F6BDE132-9F5E-4729-91C7-A01EBC672CB7}" srcOrd="1" destOrd="0" presId="urn:microsoft.com/office/officeart/2011/layout/TabList"/>
    <dgm:cxn modelId="{62418BBB-D66F-4DA9-B6DC-9DBBFCB07CAB}" type="presParOf" srcId="{305E04B0-12AE-4E94-9868-C003EB5CDD66}" destId="{1CC59038-5C22-4856-A886-8951CA729919}" srcOrd="2" destOrd="0" presId="urn:microsoft.com/office/officeart/2011/layout/TabList"/>
    <dgm:cxn modelId="{2A546084-E8DF-4468-8CE4-FE0EBBCF13BA}" type="presParOf" srcId="{8615AB8F-F8F9-4CB4-978C-75184CB8AFA4}" destId="{186A2B9D-ECB5-477C-AB43-44C4D71BA649}" srcOrd="4" destOrd="0" presId="urn:microsoft.com/office/officeart/2011/layout/TabList"/>
    <dgm:cxn modelId="{5EF4B9C4-B2F3-43CD-8B0B-CE8FE5EED94F}" type="presParOf" srcId="{8615AB8F-F8F9-4CB4-978C-75184CB8AFA4}" destId="{2C786FB3-D7D9-48D2-A916-6522AED5215C}" srcOrd="5" destOrd="0" presId="urn:microsoft.com/office/officeart/2011/layout/TabList"/>
    <dgm:cxn modelId="{0601F9D3-A70E-41B7-87A9-0C5D0E1B2BFF}" type="presParOf" srcId="{8615AB8F-F8F9-4CB4-978C-75184CB8AFA4}" destId="{8492D6F3-1A66-4444-8811-C51EEAEA83B1}" srcOrd="6" destOrd="0" presId="urn:microsoft.com/office/officeart/2011/layout/TabList"/>
    <dgm:cxn modelId="{3EC0EC4F-B0E8-414D-9BC0-2CAD422DC2CF}" type="presParOf" srcId="{8492D6F3-1A66-4444-8811-C51EEAEA83B1}" destId="{3FA092A9-080C-42F7-8646-ED9F607FB07D}" srcOrd="0" destOrd="0" presId="urn:microsoft.com/office/officeart/2011/layout/TabList"/>
    <dgm:cxn modelId="{37234C75-DFAC-4D52-A864-32B7FB4970F4}" type="presParOf" srcId="{8492D6F3-1A66-4444-8811-C51EEAEA83B1}" destId="{133CFA5A-2181-4C79-BF87-533D1E04700F}" srcOrd="1" destOrd="0" presId="urn:microsoft.com/office/officeart/2011/layout/TabList"/>
    <dgm:cxn modelId="{39CFDCDE-5292-49A1-B276-B6F1BBB3843D}" type="presParOf" srcId="{8492D6F3-1A66-4444-8811-C51EEAEA83B1}" destId="{0BF0D878-F5DB-4509-85EE-B6FC47D4CC52}" srcOrd="2" destOrd="0" presId="urn:microsoft.com/office/officeart/2011/layout/TabList"/>
    <dgm:cxn modelId="{BF2D4C43-D78F-4E51-9530-64D4C6EC976A}" type="presParOf" srcId="{8615AB8F-F8F9-4CB4-978C-75184CB8AFA4}" destId="{42E401ED-65DB-4969-B6F6-8458F4AD7E6B}" srcOrd="7" destOrd="0" presId="urn:microsoft.com/office/officeart/2011/layout/Tab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0D878-F5DB-4509-85EE-B6FC47D4CC52}">
      <dsp:nvSpPr>
        <dsp:cNvPr id="0" name=""/>
        <dsp:cNvSpPr/>
      </dsp:nvSpPr>
      <dsp:spPr>
        <a:xfrm>
          <a:off x="0" y="6893617"/>
          <a:ext cx="35527828"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C59038-5C22-4856-A886-8951CA729919}">
      <dsp:nvSpPr>
        <dsp:cNvPr id="0" name=""/>
        <dsp:cNvSpPr/>
      </dsp:nvSpPr>
      <dsp:spPr>
        <a:xfrm>
          <a:off x="0" y="3932699"/>
          <a:ext cx="35527828"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CC6E37-5686-4F7F-B257-1C14EF24C766}">
      <dsp:nvSpPr>
        <dsp:cNvPr id="0" name=""/>
        <dsp:cNvSpPr/>
      </dsp:nvSpPr>
      <dsp:spPr>
        <a:xfrm>
          <a:off x="0" y="971780"/>
          <a:ext cx="35527828"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C19BCF-7DAE-47FD-A995-2EEC27343210}">
      <dsp:nvSpPr>
        <dsp:cNvPr id="0" name=""/>
        <dsp:cNvSpPr/>
      </dsp:nvSpPr>
      <dsp:spPr>
        <a:xfrm>
          <a:off x="9237235" y="1083"/>
          <a:ext cx="26290592" cy="970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1955800">
            <a:lnSpc>
              <a:spcPct val="90000"/>
            </a:lnSpc>
            <a:spcBef>
              <a:spcPct val="0"/>
            </a:spcBef>
            <a:spcAft>
              <a:spcPct val="35000"/>
            </a:spcAft>
            <a:buNone/>
          </a:pPr>
          <a:r>
            <a:rPr lang="en-US" sz="4400" kern="1200" dirty="0"/>
            <a:t> </a:t>
          </a:r>
        </a:p>
      </dsp:txBody>
      <dsp:txXfrm>
        <a:off x="9237235" y="1083"/>
        <a:ext cx="26290592" cy="970697"/>
      </dsp:txXfrm>
    </dsp:sp>
    <dsp:sp modelId="{C0912205-3335-4D40-99E0-662BD1EE2207}">
      <dsp:nvSpPr>
        <dsp:cNvPr id="0" name=""/>
        <dsp:cNvSpPr/>
      </dsp:nvSpPr>
      <dsp:spPr>
        <a:xfrm>
          <a:off x="0" y="1083"/>
          <a:ext cx="9237235" cy="970697"/>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Destruction</a:t>
          </a:r>
        </a:p>
      </dsp:txBody>
      <dsp:txXfrm>
        <a:off x="47394" y="48477"/>
        <a:ext cx="9142447" cy="923303"/>
      </dsp:txXfrm>
    </dsp:sp>
    <dsp:sp modelId="{D4ED2BC4-54F3-4BBD-AF9A-B8CFBDD61669}">
      <dsp:nvSpPr>
        <dsp:cNvPr id="0" name=""/>
        <dsp:cNvSpPr/>
      </dsp:nvSpPr>
      <dsp:spPr>
        <a:xfrm>
          <a:off x="0" y="971780"/>
          <a:ext cx="35527828" cy="1941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Hurricane Helene, downgraded to Tropical Storm Helene by the time it reached North Carolina, was the most destructive in state history.</a:t>
          </a:r>
        </a:p>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27 counties were severely impacted and are still recovering from $59.6 billion in damages.</a:t>
          </a:r>
          <a:r>
            <a:rPr lang="en-US" sz="3600" kern="1200" baseline="30000" dirty="0">
              <a:latin typeface="Arial" panose="020B0604020202020204" pitchFamily="34" charset="0"/>
              <a:cs typeface="Arial" panose="020B0604020202020204" pitchFamily="34" charset="0"/>
            </a:rPr>
            <a:t>1</a:t>
          </a:r>
          <a:r>
            <a:rPr lang="en-US" sz="3600" kern="1200" dirty="0">
              <a:latin typeface="Arial" panose="020B0604020202020204" pitchFamily="34" charset="0"/>
              <a:cs typeface="Arial" panose="020B0604020202020204" pitchFamily="34" charset="0"/>
            </a:rPr>
            <a:t> </a:t>
          </a:r>
        </a:p>
      </dsp:txBody>
      <dsp:txXfrm>
        <a:off x="0" y="971780"/>
        <a:ext cx="35527828" cy="1941686"/>
      </dsp:txXfrm>
    </dsp:sp>
    <dsp:sp modelId="{AAEC1BE1-EA99-4F25-84FF-19E391A0D966}">
      <dsp:nvSpPr>
        <dsp:cNvPr id="0" name=""/>
        <dsp:cNvSpPr/>
      </dsp:nvSpPr>
      <dsp:spPr>
        <a:xfrm>
          <a:off x="9237235" y="2962001"/>
          <a:ext cx="26290592" cy="970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1955800">
            <a:lnSpc>
              <a:spcPct val="90000"/>
            </a:lnSpc>
            <a:spcBef>
              <a:spcPct val="0"/>
            </a:spcBef>
            <a:spcAft>
              <a:spcPct val="35000"/>
            </a:spcAft>
            <a:buNone/>
          </a:pPr>
          <a:r>
            <a:rPr lang="en-US" sz="4400" kern="1200" dirty="0"/>
            <a:t> </a:t>
          </a:r>
        </a:p>
      </dsp:txBody>
      <dsp:txXfrm>
        <a:off x="9237235" y="2962001"/>
        <a:ext cx="26290592" cy="970697"/>
      </dsp:txXfrm>
    </dsp:sp>
    <dsp:sp modelId="{F6BDE132-9F5E-4729-91C7-A01EBC672CB7}">
      <dsp:nvSpPr>
        <dsp:cNvPr id="0" name=""/>
        <dsp:cNvSpPr/>
      </dsp:nvSpPr>
      <dsp:spPr>
        <a:xfrm>
          <a:off x="0" y="2962001"/>
          <a:ext cx="9237235" cy="970697"/>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Fatalities &amp; Injuries</a:t>
          </a:r>
        </a:p>
      </dsp:txBody>
      <dsp:txXfrm>
        <a:off x="47394" y="3009395"/>
        <a:ext cx="9142447" cy="923303"/>
      </dsp:txXfrm>
    </dsp:sp>
    <dsp:sp modelId="{186A2B9D-ECB5-477C-AB43-44C4D71BA649}">
      <dsp:nvSpPr>
        <dsp:cNvPr id="0" name=""/>
        <dsp:cNvSpPr/>
      </dsp:nvSpPr>
      <dsp:spPr>
        <a:xfrm>
          <a:off x="0" y="3932699"/>
          <a:ext cx="35527828" cy="1941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Heavy rainfall, landslides, flooding, damage, debris, and clean-up efforts </a:t>
          </a:r>
          <a:r>
            <a:rPr lang="en-US" sz="3600" kern="1200">
              <a:latin typeface="Arial" panose="020B0604020202020204" pitchFamily="34" charset="0"/>
              <a:cs typeface="Arial" panose="020B0604020202020204" pitchFamily="34" charset="0"/>
            </a:rPr>
            <a:t>caused 106 </a:t>
          </a:r>
          <a:r>
            <a:rPr lang="en-US" sz="3600" kern="1200" dirty="0">
              <a:latin typeface="Arial" panose="020B0604020202020204" pitchFamily="34" charset="0"/>
              <a:cs typeface="Arial" panose="020B0604020202020204" pitchFamily="34" charset="0"/>
            </a:rPr>
            <a:t>fatalities associated with Hurricane Helene, making it the deadliest in state history.</a:t>
          </a:r>
          <a:r>
            <a:rPr lang="en-US" sz="3600" kern="1200" baseline="30000" dirty="0">
              <a:latin typeface="Arial" panose="020B0604020202020204" pitchFamily="34" charset="0"/>
              <a:cs typeface="Arial" panose="020B0604020202020204" pitchFamily="34" charset="0"/>
            </a:rPr>
            <a:t>2</a:t>
          </a:r>
          <a:endParaRPr lang="en-US" sz="3600" kern="1200" dirty="0">
            <a:latin typeface="Arial" panose="020B0604020202020204" pitchFamily="34" charset="0"/>
            <a:cs typeface="Arial" panose="020B0604020202020204" pitchFamily="34" charset="0"/>
          </a:endParaRPr>
        </a:p>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An increase in storm-related injuries were observed by monitoring ED visit data from NC DETECT.   </a:t>
          </a:r>
        </a:p>
      </dsp:txBody>
      <dsp:txXfrm>
        <a:off x="0" y="3932699"/>
        <a:ext cx="35527828" cy="1941686"/>
      </dsp:txXfrm>
    </dsp:sp>
    <dsp:sp modelId="{3FA092A9-080C-42F7-8646-ED9F607FB07D}">
      <dsp:nvSpPr>
        <dsp:cNvPr id="0" name=""/>
        <dsp:cNvSpPr/>
      </dsp:nvSpPr>
      <dsp:spPr>
        <a:xfrm>
          <a:off x="9237235" y="5922920"/>
          <a:ext cx="26290592" cy="970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1955800">
            <a:lnSpc>
              <a:spcPct val="90000"/>
            </a:lnSpc>
            <a:spcBef>
              <a:spcPct val="0"/>
            </a:spcBef>
            <a:spcAft>
              <a:spcPct val="35000"/>
            </a:spcAft>
            <a:buNone/>
          </a:pPr>
          <a:r>
            <a:rPr lang="en-US" sz="4400" kern="1200" dirty="0"/>
            <a:t> </a:t>
          </a:r>
        </a:p>
      </dsp:txBody>
      <dsp:txXfrm>
        <a:off x="9237235" y="5922920"/>
        <a:ext cx="26290592" cy="970697"/>
      </dsp:txXfrm>
    </dsp:sp>
    <dsp:sp modelId="{133CFA5A-2181-4C79-BF87-533D1E04700F}">
      <dsp:nvSpPr>
        <dsp:cNvPr id="0" name=""/>
        <dsp:cNvSpPr/>
      </dsp:nvSpPr>
      <dsp:spPr>
        <a:xfrm>
          <a:off x="0" y="5922920"/>
          <a:ext cx="9237235" cy="970697"/>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Injury &amp; Violence Prevention Branch</a:t>
          </a:r>
        </a:p>
      </dsp:txBody>
      <dsp:txXfrm>
        <a:off x="47394" y="5970314"/>
        <a:ext cx="9142447" cy="923303"/>
      </dsp:txXfrm>
    </dsp:sp>
    <dsp:sp modelId="{42E401ED-65DB-4969-B6F6-8458F4AD7E6B}">
      <dsp:nvSpPr>
        <dsp:cNvPr id="0" name=""/>
        <dsp:cNvSpPr/>
      </dsp:nvSpPr>
      <dsp:spPr>
        <a:xfrm>
          <a:off x="0" y="6893617"/>
          <a:ext cx="35527828" cy="1941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Epidemiologists were monitoring multiple conditions by manually pulling, analyzing, and creating visualizations of data from the NC DETECT website each day.</a:t>
          </a:r>
        </a:p>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These reports were critical for informing state leadership to aid in their response efforts.</a:t>
          </a:r>
        </a:p>
        <a:p>
          <a:pPr marL="285750" lvl="1" indent="-285750" algn="l" defTabSz="1733550">
            <a:lnSpc>
              <a:spcPct val="90000"/>
            </a:lnSpc>
            <a:spcBef>
              <a:spcPct val="0"/>
            </a:spcBef>
            <a:spcAft>
              <a:spcPct val="15000"/>
            </a:spcAft>
            <a:buChar char="•"/>
          </a:pPr>
          <a:endParaRPr lang="en-US" sz="3900" kern="1200" dirty="0"/>
        </a:p>
      </dsp:txBody>
      <dsp:txXfrm>
        <a:off x="0" y="6893617"/>
        <a:ext cx="35527828" cy="194168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2927" y="3447889"/>
            <a:ext cx="28097560" cy="7334685"/>
          </a:xfrm>
        </p:spPr>
        <p:txBody>
          <a:bodyPr anchor="b"/>
          <a:lstStyle>
            <a:lvl1pPr algn="ctr">
              <a:defRPr sz="18432"/>
            </a:lvl1pPr>
          </a:lstStyle>
          <a:p>
            <a:r>
              <a:rPr lang="en-US"/>
              <a:t>Click to edit Master title style</a:t>
            </a:r>
            <a:endParaRPr lang="en-US" dirty="0"/>
          </a:p>
        </p:txBody>
      </p:sp>
      <p:sp>
        <p:nvSpPr>
          <p:cNvPr id="3" name="Subtitle 2"/>
          <p:cNvSpPr>
            <a:spLocks noGrp="1"/>
          </p:cNvSpPr>
          <p:nvPr>
            <p:ph type="subTitle" idx="1"/>
          </p:nvPr>
        </p:nvSpPr>
        <p:spPr>
          <a:xfrm>
            <a:off x="4682927" y="11065427"/>
            <a:ext cx="28097560" cy="5086486"/>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BB9AE4-84CA-4071-AEF5-F70498C857C1}"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15730-93F2-416A-A63D-613597E5D1C4}" type="slidenum">
              <a:rPr lang="en-US" smtClean="0"/>
              <a:t>‹#›</a:t>
            </a:fld>
            <a:endParaRPr lang="en-US" dirty="0"/>
          </a:p>
        </p:txBody>
      </p:sp>
    </p:spTree>
    <p:extLst>
      <p:ext uri="{BB962C8B-B14F-4D97-AF65-F5344CB8AC3E}">
        <p14:creationId xmlns:p14="http://schemas.microsoft.com/office/powerpoint/2010/main" val="88922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B9AE4-84CA-4071-AEF5-F70498C857C1}"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15730-93F2-416A-A63D-613597E5D1C4}" type="slidenum">
              <a:rPr lang="en-US" smtClean="0"/>
              <a:t>‹#›</a:t>
            </a:fld>
            <a:endParaRPr lang="en-US" dirty="0"/>
          </a:p>
        </p:txBody>
      </p:sp>
    </p:spTree>
    <p:extLst>
      <p:ext uri="{BB962C8B-B14F-4D97-AF65-F5344CB8AC3E}">
        <p14:creationId xmlns:p14="http://schemas.microsoft.com/office/powerpoint/2010/main" val="400567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9755" y="1121661"/>
            <a:ext cx="8078048" cy="178539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75609" y="1121661"/>
            <a:ext cx="23765853" cy="1785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B9AE4-84CA-4071-AEF5-F70498C857C1}"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15730-93F2-416A-A63D-613597E5D1C4}" type="slidenum">
              <a:rPr lang="en-US" smtClean="0"/>
              <a:t>‹#›</a:t>
            </a:fld>
            <a:endParaRPr lang="en-US" dirty="0"/>
          </a:p>
        </p:txBody>
      </p:sp>
    </p:spTree>
    <p:extLst>
      <p:ext uri="{BB962C8B-B14F-4D97-AF65-F5344CB8AC3E}">
        <p14:creationId xmlns:p14="http://schemas.microsoft.com/office/powerpoint/2010/main" val="259365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B9AE4-84CA-4071-AEF5-F70498C857C1}"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15730-93F2-416A-A63D-613597E5D1C4}" type="slidenum">
              <a:rPr lang="en-US" smtClean="0"/>
              <a:t>‹#›</a:t>
            </a:fld>
            <a:endParaRPr lang="en-US" dirty="0"/>
          </a:p>
        </p:txBody>
      </p:sp>
    </p:spTree>
    <p:extLst>
      <p:ext uri="{BB962C8B-B14F-4D97-AF65-F5344CB8AC3E}">
        <p14:creationId xmlns:p14="http://schemas.microsoft.com/office/powerpoint/2010/main" val="243750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6097" y="5252301"/>
            <a:ext cx="32312194" cy="8763582"/>
          </a:xfrm>
        </p:spPr>
        <p:txBody>
          <a:bodyPr anchor="b"/>
          <a:lstStyle>
            <a:lvl1pPr>
              <a:defRPr sz="18432"/>
            </a:lvl1pPr>
          </a:lstStyle>
          <a:p>
            <a:r>
              <a:rPr lang="en-US"/>
              <a:t>Click to edit Master title style</a:t>
            </a:r>
            <a:endParaRPr lang="en-US" dirty="0"/>
          </a:p>
        </p:txBody>
      </p:sp>
      <p:sp>
        <p:nvSpPr>
          <p:cNvPr id="3" name="Text Placeholder 2"/>
          <p:cNvSpPr>
            <a:spLocks noGrp="1"/>
          </p:cNvSpPr>
          <p:nvPr>
            <p:ph type="body" idx="1"/>
          </p:nvPr>
        </p:nvSpPr>
        <p:spPr>
          <a:xfrm>
            <a:off x="2556097" y="14098790"/>
            <a:ext cx="32312194" cy="4608561"/>
          </a:xfrm>
        </p:spPr>
        <p:txBody>
          <a:bodyPr/>
          <a:lstStyle>
            <a:lvl1pPr marL="0" indent="0">
              <a:buNone/>
              <a:defRPr sz="7373">
                <a:solidFill>
                  <a:schemeClr val="tx1">
                    <a:tint val="82000"/>
                  </a:schemeClr>
                </a:solidFill>
              </a:defRPr>
            </a:lvl1pPr>
            <a:lvl2pPr marL="1404518" indent="0">
              <a:buNone/>
              <a:defRPr sz="6144">
                <a:solidFill>
                  <a:schemeClr val="tx1">
                    <a:tint val="82000"/>
                  </a:schemeClr>
                </a:solidFill>
              </a:defRPr>
            </a:lvl2pPr>
            <a:lvl3pPr marL="2809037" indent="0">
              <a:buNone/>
              <a:defRPr sz="5530">
                <a:solidFill>
                  <a:schemeClr val="tx1">
                    <a:tint val="82000"/>
                  </a:schemeClr>
                </a:solidFill>
              </a:defRPr>
            </a:lvl3pPr>
            <a:lvl4pPr marL="4213555" indent="0">
              <a:buNone/>
              <a:defRPr sz="4915">
                <a:solidFill>
                  <a:schemeClr val="tx1">
                    <a:tint val="82000"/>
                  </a:schemeClr>
                </a:solidFill>
              </a:defRPr>
            </a:lvl4pPr>
            <a:lvl5pPr marL="5618074" indent="0">
              <a:buNone/>
              <a:defRPr sz="4915">
                <a:solidFill>
                  <a:schemeClr val="tx1">
                    <a:tint val="82000"/>
                  </a:schemeClr>
                </a:solidFill>
              </a:defRPr>
            </a:lvl5pPr>
            <a:lvl6pPr marL="7022592" indent="0">
              <a:buNone/>
              <a:defRPr sz="4915">
                <a:solidFill>
                  <a:schemeClr val="tx1">
                    <a:tint val="82000"/>
                  </a:schemeClr>
                </a:solidFill>
              </a:defRPr>
            </a:lvl6pPr>
            <a:lvl7pPr marL="8427110" indent="0">
              <a:buNone/>
              <a:defRPr sz="4915">
                <a:solidFill>
                  <a:schemeClr val="tx1">
                    <a:tint val="82000"/>
                  </a:schemeClr>
                </a:solidFill>
              </a:defRPr>
            </a:lvl7pPr>
            <a:lvl8pPr marL="9831629" indent="0">
              <a:buNone/>
              <a:defRPr sz="4915">
                <a:solidFill>
                  <a:schemeClr val="tx1">
                    <a:tint val="82000"/>
                  </a:schemeClr>
                </a:solidFill>
              </a:defRPr>
            </a:lvl8pPr>
            <a:lvl9pPr marL="11236147" indent="0">
              <a:buNone/>
              <a:defRPr sz="4915">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B9AE4-84CA-4071-AEF5-F70498C857C1}"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15730-93F2-416A-A63D-613597E5D1C4}" type="slidenum">
              <a:rPr lang="en-US" smtClean="0"/>
              <a:t>‹#›</a:t>
            </a:fld>
            <a:endParaRPr lang="en-US" dirty="0"/>
          </a:p>
        </p:txBody>
      </p:sp>
    </p:spTree>
    <p:extLst>
      <p:ext uri="{BB962C8B-B14F-4D97-AF65-F5344CB8AC3E}">
        <p14:creationId xmlns:p14="http://schemas.microsoft.com/office/powerpoint/2010/main" val="5643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75609"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965853"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BB9AE4-84CA-4071-AEF5-F70498C857C1}"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15730-93F2-416A-A63D-613597E5D1C4}" type="slidenum">
              <a:rPr lang="en-US" smtClean="0"/>
              <a:t>‹#›</a:t>
            </a:fld>
            <a:endParaRPr lang="en-US" dirty="0"/>
          </a:p>
        </p:txBody>
      </p:sp>
    </p:spTree>
    <p:extLst>
      <p:ext uri="{BB962C8B-B14F-4D97-AF65-F5344CB8AC3E}">
        <p14:creationId xmlns:p14="http://schemas.microsoft.com/office/powerpoint/2010/main" val="239617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40721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80491" y="5164517"/>
            <a:ext cx="15848778"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4" name="Content Placeholder 3"/>
          <p:cNvSpPr>
            <a:spLocks noGrp="1"/>
          </p:cNvSpPr>
          <p:nvPr>
            <p:ph sz="half" idx="2"/>
          </p:nvPr>
        </p:nvSpPr>
        <p:spPr>
          <a:xfrm>
            <a:off x="2580491" y="7695568"/>
            <a:ext cx="15848778"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965853" y="5164517"/>
            <a:ext cx="15926830"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6" name="Content Placeholder 5"/>
          <p:cNvSpPr>
            <a:spLocks noGrp="1"/>
          </p:cNvSpPr>
          <p:nvPr>
            <p:ph sz="quarter" idx="4"/>
          </p:nvPr>
        </p:nvSpPr>
        <p:spPr>
          <a:xfrm>
            <a:off x="18965853" y="7695568"/>
            <a:ext cx="15926830"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BB9AE4-84CA-4071-AEF5-F70498C857C1}" type="datetimeFigureOut">
              <a:rPr lang="en-US" smtClean="0"/>
              <a:t>3/19/2025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15730-93F2-416A-A63D-613597E5D1C4}" type="slidenum">
              <a:rPr lang="en-US" smtClean="0"/>
              <a:t>‹#›</a:t>
            </a:fld>
            <a:endParaRPr lang="en-US" dirty="0"/>
          </a:p>
        </p:txBody>
      </p:sp>
    </p:spTree>
    <p:extLst>
      <p:ext uri="{BB962C8B-B14F-4D97-AF65-F5344CB8AC3E}">
        <p14:creationId xmlns:p14="http://schemas.microsoft.com/office/powerpoint/2010/main" val="318039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BB9AE4-84CA-4071-AEF5-F70498C857C1}" type="datetimeFigureOut">
              <a:rPr lang="en-US" smtClean="0"/>
              <a:t>3/19/2025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15730-93F2-416A-A63D-613597E5D1C4}" type="slidenum">
              <a:rPr lang="en-US" smtClean="0"/>
              <a:t>‹#›</a:t>
            </a:fld>
            <a:endParaRPr lang="en-US" dirty="0"/>
          </a:p>
        </p:txBody>
      </p:sp>
    </p:spTree>
    <p:extLst>
      <p:ext uri="{BB962C8B-B14F-4D97-AF65-F5344CB8AC3E}">
        <p14:creationId xmlns:p14="http://schemas.microsoft.com/office/powerpoint/2010/main" val="193527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B9AE4-84CA-4071-AEF5-F70498C857C1}" type="datetimeFigureOut">
              <a:rPr lang="en-US" smtClean="0"/>
              <a:t>3/19/2025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15730-93F2-416A-A63D-613597E5D1C4}" type="slidenum">
              <a:rPr lang="en-US" smtClean="0"/>
              <a:t>‹#›</a:t>
            </a:fld>
            <a:endParaRPr lang="en-US" dirty="0"/>
          </a:p>
        </p:txBody>
      </p:sp>
    </p:spTree>
    <p:extLst>
      <p:ext uri="{BB962C8B-B14F-4D97-AF65-F5344CB8AC3E}">
        <p14:creationId xmlns:p14="http://schemas.microsoft.com/office/powerpoint/2010/main" val="368267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Content Placeholder 2"/>
          <p:cNvSpPr>
            <a:spLocks noGrp="1"/>
          </p:cNvSpPr>
          <p:nvPr>
            <p:ph idx="1"/>
          </p:nvPr>
        </p:nvSpPr>
        <p:spPr>
          <a:xfrm>
            <a:off x="15926830" y="3033362"/>
            <a:ext cx="18965853" cy="14971731"/>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C3BB9AE4-84CA-4071-AEF5-F70498C857C1}"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15730-93F2-416A-A63D-613597E5D1C4}" type="slidenum">
              <a:rPr lang="en-US" smtClean="0"/>
              <a:t>‹#›</a:t>
            </a:fld>
            <a:endParaRPr lang="en-US" dirty="0"/>
          </a:p>
        </p:txBody>
      </p:sp>
    </p:spTree>
    <p:extLst>
      <p:ext uri="{BB962C8B-B14F-4D97-AF65-F5344CB8AC3E}">
        <p14:creationId xmlns:p14="http://schemas.microsoft.com/office/powerpoint/2010/main" val="230685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926830" y="3033362"/>
            <a:ext cx="18965853" cy="14971731"/>
          </a:xfrm>
        </p:spPr>
        <p:txBody>
          <a:bodyPr anchor="t"/>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r>
              <a:rPr lang="en-US" dirty="0"/>
              <a:t>Click icon to add picture</a:t>
            </a:r>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C3BB9AE4-84CA-4071-AEF5-F70498C857C1}"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15730-93F2-416A-A63D-613597E5D1C4}" type="slidenum">
              <a:rPr lang="en-US" smtClean="0"/>
              <a:t>‹#›</a:t>
            </a:fld>
            <a:endParaRPr lang="en-US" dirty="0"/>
          </a:p>
        </p:txBody>
      </p:sp>
    </p:spTree>
    <p:extLst>
      <p:ext uri="{BB962C8B-B14F-4D97-AF65-F5344CB8AC3E}">
        <p14:creationId xmlns:p14="http://schemas.microsoft.com/office/powerpoint/2010/main" val="324244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75610" y="5608303"/>
            <a:ext cx="32312194" cy="13367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75610" y="19526650"/>
            <a:ext cx="8429268" cy="1121661"/>
          </a:xfrm>
          <a:prstGeom prst="rect">
            <a:avLst/>
          </a:prstGeom>
        </p:spPr>
        <p:txBody>
          <a:bodyPr vert="horz" lIns="91440" tIns="45720" rIns="91440" bIns="45720" rtlCol="0" anchor="ctr"/>
          <a:lstStyle>
            <a:lvl1pPr algn="l">
              <a:defRPr sz="3686">
                <a:solidFill>
                  <a:schemeClr val="tx1">
                    <a:tint val="82000"/>
                  </a:schemeClr>
                </a:solidFill>
              </a:defRPr>
            </a:lvl1pPr>
          </a:lstStyle>
          <a:p>
            <a:fld id="{C3BB9AE4-84CA-4071-AEF5-F70498C857C1}" type="datetimeFigureOut">
              <a:rPr lang="en-US" smtClean="0"/>
              <a:t>3/19/2025</a:t>
            </a:fld>
            <a:endParaRPr lang="en-US" dirty="0"/>
          </a:p>
        </p:txBody>
      </p:sp>
      <p:sp>
        <p:nvSpPr>
          <p:cNvPr id="5" name="Footer Placeholder 4"/>
          <p:cNvSpPr>
            <a:spLocks noGrp="1"/>
          </p:cNvSpPr>
          <p:nvPr>
            <p:ph type="ftr" sz="quarter" idx="3"/>
          </p:nvPr>
        </p:nvSpPr>
        <p:spPr>
          <a:xfrm>
            <a:off x="12409756" y="19526650"/>
            <a:ext cx="12643902" cy="1121661"/>
          </a:xfrm>
          <a:prstGeom prst="rect">
            <a:avLst/>
          </a:prstGeom>
        </p:spPr>
        <p:txBody>
          <a:bodyPr vert="horz" lIns="91440" tIns="45720" rIns="91440" bIns="45720" rtlCol="0" anchor="ctr"/>
          <a:lstStyle>
            <a:lvl1pPr algn="ctr">
              <a:defRPr sz="3686">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26458535" y="19526650"/>
            <a:ext cx="8429268" cy="1121661"/>
          </a:xfrm>
          <a:prstGeom prst="rect">
            <a:avLst/>
          </a:prstGeom>
        </p:spPr>
        <p:txBody>
          <a:bodyPr vert="horz" lIns="91440" tIns="45720" rIns="91440" bIns="45720" rtlCol="0" anchor="ctr"/>
          <a:lstStyle>
            <a:lvl1pPr algn="r">
              <a:defRPr sz="3686">
                <a:solidFill>
                  <a:schemeClr val="tx1">
                    <a:tint val="82000"/>
                  </a:schemeClr>
                </a:solidFill>
              </a:defRPr>
            </a:lvl1pPr>
          </a:lstStyle>
          <a:p>
            <a:fld id="{71715730-93F2-416A-A63D-613597E5D1C4}" type="slidenum">
              <a:rPr lang="en-US" smtClean="0"/>
              <a:t>‹#›</a:t>
            </a:fld>
            <a:endParaRPr lang="en-US" dirty="0"/>
          </a:p>
        </p:txBody>
      </p:sp>
    </p:spTree>
    <p:extLst>
      <p:ext uri="{BB962C8B-B14F-4D97-AF65-F5344CB8AC3E}">
        <p14:creationId xmlns:p14="http://schemas.microsoft.com/office/powerpoint/2010/main" val="3098790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pp.powerbigov.us/groups/me/reports/f0a4bb97-db33-4933-97ab-fe0b9c690a5f/?pbi_source=PowerPoint" TargetMode="External"/><Relationship Id="rId5" Type="http://schemas.openxmlformats.org/officeDocument/2006/relationships/image" Target="../media/image4.png"/><Relationship Id="rId10" Type="http://schemas.openxmlformats.org/officeDocument/2006/relationships/slide" Target="slide4.xml"/><Relationship Id="rId4" Type="http://schemas.openxmlformats.org/officeDocument/2006/relationships/image" Target="../media/image3.png"/><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jpg"/><Relationship Id="rId7" Type="http://schemas.openxmlformats.org/officeDocument/2006/relationships/diagramLayout" Target="../diagrams/layout1.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10.png"/><Relationship Id="rId5" Type="http://schemas.openxmlformats.org/officeDocument/2006/relationships/image" Target="../media/image9.jpg"/><Relationship Id="rId10" Type="http://schemas.microsoft.com/office/2007/relationships/diagramDrawing" Target="../diagrams/drawing1.xml"/><Relationship Id="rId4" Type="http://schemas.openxmlformats.org/officeDocument/2006/relationships/image" Target="../media/image8.jp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sv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4.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pp.powerbigov.us/groups/me/reports/f0a4bb97-db33-4933-97ab-fe0b9c690a5f/?pbi_source=PowerPoint"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2AE28B-F07A-C791-4A54-BD75C5D03DF7}"/>
              </a:ext>
            </a:extLst>
          </p:cNvPr>
          <p:cNvSpPr/>
          <p:nvPr/>
        </p:nvSpPr>
        <p:spPr>
          <a:xfrm>
            <a:off x="0" y="0"/>
            <a:ext cx="37463413" cy="62103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19" dirty="0"/>
          </a:p>
        </p:txBody>
      </p:sp>
      <p:sp>
        <p:nvSpPr>
          <p:cNvPr id="8" name="Title 1">
            <a:extLst>
              <a:ext uri="{FF2B5EF4-FFF2-40B4-BE49-F238E27FC236}">
                <a16:creationId xmlns:a16="http://schemas.microsoft.com/office/drawing/2014/main" id="{4C590B6A-D47A-11A5-5A83-83BC8599E489}"/>
              </a:ext>
            </a:extLst>
          </p:cNvPr>
          <p:cNvSpPr txBox="1">
            <a:spLocks/>
          </p:cNvSpPr>
          <p:nvPr/>
        </p:nvSpPr>
        <p:spPr>
          <a:xfrm>
            <a:off x="515693" y="919308"/>
            <a:ext cx="46729126" cy="1681727"/>
          </a:xfrm>
          <a:prstGeom prst="rect">
            <a:avLst/>
          </a:prstGeom>
        </p:spPr>
        <p:txBody>
          <a:bodyPr vert="horz" lIns="91439" tIns="45720" rIns="91439" bIns="45720" rtlCol="0" anchor="ctr">
            <a:noAutofit/>
          </a:bodyPr>
          <a:lstStyle>
            <a:lvl1pPr algn="l" defTabSz="3841678" rtl="0" eaLnBrk="1" latinLnBrk="0" hangingPunct="1">
              <a:lnSpc>
                <a:spcPct val="90000"/>
              </a:lnSpc>
              <a:spcBef>
                <a:spcPct val="0"/>
              </a:spcBef>
              <a:buNone/>
              <a:defRPr sz="20171"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10800" dirty="0">
                <a:ln w="22225">
                  <a:noFill/>
                  <a:prstDash val="solid"/>
                </a:ln>
                <a:solidFill>
                  <a:schemeClr val="bg1"/>
                </a:solidFill>
              </a:rPr>
              <a:t>Hurricane Helene: Modernizing Injury Surveillance Technology </a:t>
            </a:r>
          </a:p>
          <a:p>
            <a:r>
              <a:rPr lang="en-US" sz="10800" dirty="0">
                <a:ln w="22225">
                  <a:noFill/>
                  <a:prstDash val="solid"/>
                </a:ln>
                <a:solidFill>
                  <a:schemeClr val="bg1"/>
                </a:solidFill>
              </a:rPr>
              <a:t>to Prepare for Public Health Emergencies</a:t>
            </a:r>
          </a:p>
        </p:txBody>
      </p:sp>
      <p:sp>
        <p:nvSpPr>
          <p:cNvPr id="9" name="Title 1">
            <a:extLst>
              <a:ext uri="{FF2B5EF4-FFF2-40B4-BE49-F238E27FC236}">
                <a16:creationId xmlns:a16="http://schemas.microsoft.com/office/drawing/2014/main" id="{B4607D17-0DE5-4644-B42C-004435B59F70}"/>
              </a:ext>
            </a:extLst>
          </p:cNvPr>
          <p:cNvSpPr txBox="1">
            <a:spLocks/>
          </p:cNvSpPr>
          <p:nvPr/>
        </p:nvSpPr>
        <p:spPr>
          <a:xfrm>
            <a:off x="515693" y="3325969"/>
            <a:ext cx="46125965" cy="1941261"/>
          </a:xfrm>
          <a:prstGeom prst="rect">
            <a:avLst/>
          </a:prstGeom>
        </p:spPr>
        <p:txBody>
          <a:bodyPr vert="horz" lIns="91439" tIns="45720" rIns="91439" bIns="45720" rtlCol="0" anchor="ctr">
            <a:noAutofit/>
          </a:bodyPr>
          <a:lstStyle>
            <a:lvl1pPr algn="l" defTabSz="3841678" rtl="0" eaLnBrk="1" latinLnBrk="0" hangingPunct="1">
              <a:lnSpc>
                <a:spcPct val="90000"/>
              </a:lnSpc>
              <a:spcBef>
                <a:spcPct val="0"/>
              </a:spcBef>
              <a:buNone/>
              <a:defRPr sz="20171"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endParaRPr lang="en-US" sz="5400" dirty="0">
              <a:solidFill>
                <a:schemeClr val="bg1"/>
              </a:solidFill>
            </a:endParaRPr>
          </a:p>
          <a:p>
            <a:pPr>
              <a:lnSpc>
                <a:spcPct val="150000"/>
              </a:lnSpc>
            </a:pPr>
            <a:r>
              <a:rPr lang="en-US" sz="5200" dirty="0">
                <a:solidFill>
                  <a:schemeClr val="bg1"/>
                </a:solidFill>
              </a:rPr>
              <a:t>Anna Giudici, MPH</a:t>
            </a:r>
            <a:r>
              <a:rPr lang="en-US" sz="5200" baseline="30000" dirty="0">
                <a:solidFill>
                  <a:schemeClr val="bg1"/>
                </a:solidFill>
              </a:rPr>
              <a:t>1</a:t>
            </a:r>
            <a:r>
              <a:rPr lang="en-US" sz="5200" dirty="0">
                <a:solidFill>
                  <a:schemeClr val="bg1"/>
                </a:solidFill>
              </a:rPr>
              <a:t>, Bruce Nawrocki, MS, MBA</a:t>
            </a:r>
            <a:r>
              <a:rPr lang="en-US" sz="5200" baseline="30000" dirty="0">
                <a:solidFill>
                  <a:schemeClr val="bg1"/>
                </a:solidFill>
              </a:rPr>
              <a:t>1</a:t>
            </a:r>
            <a:r>
              <a:rPr lang="en-US" sz="5200" dirty="0">
                <a:solidFill>
                  <a:schemeClr val="bg1"/>
                </a:solidFill>
              </a:rPr>
              <a:t>, Scott Proescholdbell, MPH</a:t>
            </a:r>
            <a:r>
              <a:rPr lang="en-US" sz="5200" baseline="30000" dirty="0">
                <a:solidFill>
                  <a:schemeClr val="bg1"/>
                </a:solidFill>
              </a:rPr>
              <a:t>1</a:t>
            </a:r>
            <a:r>
              <a:rPr lang="en-US" sz="5200" dirty="0">
                <a:solidFill>
                  <a:schemeClr val="bg1"/>
                </a:solidFill>
              </a:rPr>
              <a:t>, Allison McElroy, MPH</a:t>
            </a:r>
            <a:r>
              <a:rPr lang="en-US" sz="5200" baseline="30000" dirty="0">
                <a:solidFill>
                  <a:schemeClr val="bg1"/>
                </a:solidFill>
              </a:rPr>
              <a:t>2</a:t>
            </a:r>
            <a:endParaRPr lang="en-US" sz="5200" dirty="0">
              <a:solidFill>
                <a:schemeClr val="bg1"/>
              </a:solidFill>
            </a:endParaRPr>
          </a:p>
          <a:p>
            <a:pPr>
              <a:lnSpc>
                <a:spcPct val="100000"/>
              </a:lnSpc>
            </a:pPr>
            <a:r>
              <a:rPr lang="en-US" sz="5200" baseline="30000" dirty="0">
                <a:solidFill>
                  <a:schemeClr val="bg1"/>
                </a:solidFill>
              </a:rPr>
              <a:t>1</a:t>
            </a:r>
            <a:r>
              <a:rPr lang="en-US" sz="5200" dirty="0">
                <a:solidFill>
                  <a:schemeClr val="bg1"/>
                </a:solidFill>
              </a:rPr>
              <a:t>NCDHHS, Division of Public Health, Chronic Disease and Injury Section, Injury and Violence Prevention Branch</a:t>
            </a:r>
          </a:p>
          <a:p>
            <a:pPr>
              <a:lnSpc>
                <a:spcPct val="100000"/>
              </a:lnSpc>
            </a:pPr>
            <a:r>
              <a:rPr lang="en-US" sz="5200" baseline="30000" dirty="0">
                <a:solidFill>
                  <a:schemeClr val="bg1"/>
                </a:solidFill>
              </a:rPr>
              <a:t>2 </a:t>
            </a:r>
            <a:r>
              <a:rPr lang="en-US" sz="5200" dirty="0">
                <a:solidFill>
                  <a:schemeClr val="bg1"/>
                </a:solidFill>
              </a:rPr>
              <a:t>NCDHHS, Division of Public Health, Epidemiology Section, Occupational and Environmental Epidemiology</a:t>
            </a:r>
          </a:p>
        </p:txBody>
      </p:sp>
      <p:pic>
        <p:nvPicPr>
          <p:cNvPr id="10" name="Picture 9" descr="A close up of a sign&#10;&#10;Description generated with very high confidence">
            <a:extLst>
              <a:ext uri="{FF2B5EF4-FFF2-40B4-BE49-F238E27FC236}">
                <a16:creationId xmlns:a16="http://schemas.microsoft.com/office/drawing/2014/main" id="{64BA313E-F6FA-2839-9B96-2625275E3E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8400" y="219201"/>
            <a:ext cx="4029320" cy="3788764"/>
          </a:xfrm>
          <a:prstGeom prst="rect">
            <a:avLst/>
          </a:prstGeom>
        </p:spPr>
      </p:pic>
      <p:pic>
        <p:nvPicPr>
          <p:cNvPr id="1026" name="Picture 2" descr="Council for State and Territorial Epidemiologists (CSTE) – Office of ...">
            <a:extLst>
              <a:ext uri="{FF2B5EF4-FFF2-40B4-BE49-F238E27FC236}">
                <a16:creationId xmlns:a16="http://schemas.microsoft.com/office/drawing/2014/main" id="{A7436CCE-5A2C-CD13-592B-DAD84D817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8400" y="4704144"/>
            <a:ext cx="4362133" cy="132827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17653D3-BB7A-22D1-30F2-E65502E12E2F}"/>
              </a:ext>
            </a:extLst>
          </p:cNvPr>
          <p:cNvSpPr/>
          <p:nvPr/>
        </p:nvSpPr>
        <p:spPr>
          <a:xfrm>
            <a:off x="0" y="20118556"/>
            <a:ext cx="37463413" cy="949157"/>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19" dirty="0"/>
          </a:p>
        </p:txBody>
      </p:sp>
      <p:sp>
        <p:nvSpPr>
          <p:cNvPr id="17" name="Title 1">
            <a:extLst>
              <a:ext uri="{FF2B5EF4-FFF2-40B4-BE49-F238E27FC236}">
                <a16:creationId xmlns:a16="http://schemas.microsoft.com/office/drawing/2014/main" id="{90460054-C3B9-DBF2-B26D-FA4B1197AA6B}"/>
              </a:ext>
            </a:extLst>
          </p:cNvPr>
          <p:cNvSpPr txBox="1">
            <a:spLocks/>
          </p:cNvSpPr>
          <p:nvPr/>
        </p:nvSpPr>
        <p:spPr>
          <a:xfrm>
            <a:off x="28260554" y="20179516"/>
            <a:ext cx="3853219" cy="775588"/>
          </a:xfrm>
          <a:prstGeom prst="rect">
            <a:avLst/>
          </a:prstGeom>
        </p:spPr>
        <p:txBody>
          <a:bodyPr vert="horz" lIns="91440" tIns="45720" rIns="91440" bIns="45720" rtlCol="0" anchor="ctr">
            <a:noAutofit/>
          </a:bodyPr>
          <a:lstStyle>
            <a:lvl1pPr algn="l" defTabSz="3841678" rtl="0" eaLnBrk="1" latinLnBrk="0" hangingPunct="1">
              <a:lnSpc>
                <a:spcPct val="90000"/>
              </a:lnSpc>
              <a:spcBef>
                <a:spcPct val="0"/>
              </a:spcBef>
              <a:buNone/>
              <a:defRPr sz="20171"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3000" dirty="0">
                <a:solidFill>
                  <a:schemeClr val="bg1"/>
                </a:solidFill>
                <a:latin typeface="Arial" panose="020B0604020202020204" pitchFamily="34" charset="0"/>
                <a:ea typeface="Verdana" panose="020B0604030504040204" pitchFamily="34" charset="0"/>
                <a:cs typeface="Arial" panose="020B0604020202020204" pitchFamily="34" charset="0"/>
              </a:rPr>
              <a:t>Contact Information </a:t>
            </a:r>
          </a:p>
        </p:txBody>
      </p:sp>
      <p:sp>
        <p:nvSpPr>
          <p:cNvPr id="18" name="Title 1">
            <a:extLst>
              <a:ext uri="{FF2B5EF4-FFF2-40B4-BE49-F238E27FC236}">
                <a16:creationId xmlns:a16="http://schemas.microsoft.com/office/drawing/2014/main" id="{04D2B201-3160-476E-F40E-14ABD5288ECB}"/>
              </a:ext>
            </a:extLst>
          </p:cNvPr>
          <p:cNvSpPr txBox="1">
            <a:spLocks/>
          </p:cNvSpPr>
          <p:nvPr/>
        </p:nvSpPr>
        <p:spPr>
          <a:xfrm>
            <a:off x="32230738" y="20050024"/>
            <a:ext cx="5669271" cy="1034573"/>
          </a:xfrm>
          <a:prstGeom prst="rect">
            <a:avLst/>
          </a:prstGeom>
        </p:spPr>
        <p:txBody>
          <a:bodyPr vert="horz" lIns="91440" tIns="45720" rIns="91440" bIns="45720" rtlCol="0" anchor="ctr">
            <a:noAutofit/>
          </a:bodyPr>
          <a:lstStyle>
            <a:lvl1pPr algn="l" defTabSz="3841678" rtl="0" eaLnBrk="1" latinLnBrk="0" hangingPunct="1">
              <a:lnSpc>
                <a:spcPct val="90000"/>
              </a:lnSpc>
              <a:spcBef>
                <a:spcPct val="0"/>
              </a:spcBef>
              <a:buNone/>
              <a:defRPr sz="20171"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3000" dirty="0">
                <a:solidFill>
                  <a:schemeClr val="bg1"/>
                </a:solidFill>
                <a:latin typeface="Arial" panose="020B0604020202020204" pitchFamily="34" charset="0"/>
                <a:ea typeface="Verdana" panose="020B0604030504040204" pitchFamily="34" charset="0"/>
                <a:cs typeface="Arial" panose="020B0604020202020204" pitchFamily="34" charset="0"/>
              </a:rPr>
              <a:t>Anna Giudici, MPH	              anna.giudici@dhhs.nc.gov</a:t>
            </a:r>
          </a:p>
        </p:txBody>
      </p:sp>
      <p:cxnSp>
        <p:nvCxnSpPr>
          <p:cNvPr id="19" name="Straight Connector 18">
            <a:extLst>
              <a:ext uri="{FF2B5EF4-FFF2-40B4-BE49-F238E27FC236}">
                <a16:creationId xmlns:a16="http://schemas.microsoft.com/office/drawing/2014/main" id="{17BB4870-D637-8FFB-B1FF-52C0B356BCC3}"/>
              </a:ext>
            </a:extLst>
          </p:cNvPr>
          <p:cNvCxnSpPr>
            <a:cxnSpLocks/>
          </p:cNvCxnSpPr>
          <p:nvPr/>
        </p:nvCxnSpPr>
        <p:spPr>
          <a:xfrm>
            <a:off x="32110092" y="20197688"/>
            <a:ext cx="0" cy="775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22293513-E93E-6126-C639-144C6672B257}"/>
              </a:ext>
            </a:extLst>
          </p:cNvPr>
          <p:cNvSpPr txBox="1">
            <a:spLocks/>
          </p:cNvSpPr>
          <p:nvPr/>
        </p:nvSpPr>
        <p:spPr>
          <a:xfrm>
            <a:off x="531463" y="20170290"/>
            <a:ext cx="25696578" cy="818376"/>
          </a:xfrm>
          <a:prstGeom prst="rect">
            <a:avLst/>
          </a:prstGeom>
        </p:spPr>
        <p:txBody>
          <a:bodyPr vert="horz" lIns="91440" tIns="45720" rIns="91440" bIns="45720" rtlCol="0" anchor="ctr">
            <a:noAutofit/>
          </a:bodyPr>
          <a:lstStyle>
            <a:lvl1pPr algn="l" defTabSz="3841678" rtl="0" eaLnBrk="1" latinLnBrk="0" hangingPunct="1">
              <a:lnSpc>
                <a:spcPct val="90000"/>
              </a:lnSpc>
              <a:spcBef>
                <a:spcPct val="0"/>
              </a:spcBef>
              <a:buNone/>
              <a:defRPr sz="20171"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2400" dirty="0">
                <a:solidFill>
                  <a:schemeClr val="bg1"/>
                </a:solidFill>
                <a:latin typeface="Arial" panose="020B0604020202020204" pitchFamily="34" charset="0"/>
                <a:ea typeface="Verdana" panose="020B0604030504040204" pitchFamily="34" charset="0"/>
                <a:cs typeface="Arial" panose="020B0604020202020204" pitchFamily="34" charset="0"/>
              </a:rPr>
              <a:t>This presentation was supported in part by an appointment to the Applied Public Health Informatics Fellowship Program administered by the Council of State and Territorial Epidemiologists (CSTE) and funded by the Centers for Disease Control and Prevention (CDC) Cooperative Agreement Number 1NU38OT000297-03-00.</a:t>
            </a:r>
          </a:p>
        </p:txBody>
      </p:sp>
      <p:sp>
        <p:nvSpPr>
          <p:cNvPr id="1024" name="Rectangle 1023">
            <a:extLst>
              <a:ext uri="{FF2B5EF4-FFF2-40B4-BE49-F238E27FC236}">
                <a16:creationId xmlns:a16="http://schemas.microsoft.com/office/drawing/2014/main" id="{4DEBB2F7-DD7A-5F00-3275-7E49C4D646A4}"/>
              </a:ext>
            </a:extLst>
          </p:cNvPr>
          <p:cNvSpPr/>
          <p:nvPr/>
        </p:nvSpPr>
        <p:spPr>
          <a:xfrm>
            <a:off x="515693" y="6535034"/>
            <a:ext cx="12021872" cy="957170"/>
          </a:xfrm>
          <a:prstGeom prst="rect">
            <a:avLst/>
          </a:prstGeom>
          <a:solidFill>
            <a:srgbClr val="288DC2"/>
          </a:solidFill>
          <a:ln>
            <a:solidFill>
              <a:srgbClr val="288DC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56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5400" b="1" dirty="0">
                <a:solidFill>
                  <a:srgbClr val="FFFFFF"/>
                </a:solidFill>
                <a:latin typeface="Verdana" panose="020B0604030504040204" pitchFamily="34" charset="0"/>
                <a:ea typeface="Verdana" panose="020B0604030504040204" pitchFamily="34" charset="0"/>
                <a:cs typeface="Verdana" panose="020B0604030504040204" pitchFamily="34" charset="0"/>
              </a:rPr>
              <a:t>Background</a:t>
            </a:r>
            <a:endParaRPr lang="en-US" sz="8018" dirty="0">
              <a:solidFill>
                <a:schemeClr val="bg1"/>
              </a:solidFill>
            </a:endParaRPr>
          </a:p>
        </p:txBody>
      </p:sp>
      <p:sp>
        <p:nvSpPr>
          <p:cNvPr id="1028" name="TextBox 1027">
            <a:extLst>
              <a:ext uri="{FF2B5EF4-FFF2-40B4-BE49-F238E27FC236}">
                <a16:creationId xmlns:a16="http://schemas.microsoft.com/office/drawing/2014/main" id="{AF575F55-0A40-5B84-102D-CFE56AEE0EAC}"/>
              </a:ext>
            </a:extLst>
          </p:cNvPr>
          <p:cNvSpPr txBox="1"/>
          <p:nvPr/>
        </p:nvSpPr>
        <p:spPr>
          <a:xfrm>
            <a:off x="531462" y="7629627"/>
            <a:ext cx="12021873" cy="5078313"/>
          </a:xfrm>
          <a:prstGeom prst="rect">
            <a:avLst/>
          </a:prstGeom>
          <a:noFill/>
        </p:spPr>
        <p:txBody>
          <a:bodyPr wrap="square" rtlCol="0">
            <a:spAutoFit/>
          </a:bodyPr>
          <a:lstStyle/>
          <a:p>
            <a:pPr marL="571500" indent="-571500">
              <a:buFont typeface="Arial" panose="020B0604020202020204" pitchFamily="34" charset="0"/>
              <a:buChar char="•"/>
            </a:pPr>
            <a:r>
              <a:rPr lang="en-US" sz="3600" kern="100" dirty="0">
                <a:effectLst/>
                <a:latin typeface="Arial (body)"/>
                <a:ea typeface="Aptos" panose="020B0004020202020204" pitchFamily="34" charset="0"/>
                <a:cs typeface="Arial" panose="020B0604020202020204" pitchFamily="34" charset="0"/>
              </a:rPr>
              <a:t>Hurricane Helene’s unprecedented destruction hit Western North Carolina on September 26, 2024. </a:t>
            </a:r>
            <a:endParaRPr lang="en-US" sz="3600" kern="100" dirty="0">
              <a:latin typeface="Arial (body)"/>
              <a:ea typeface="Aptos" panose="020B0004020202020204" pitchFamily="34" charset="0"/>
              <a:cs typeface="Arial" panose="020B0604020202020204" pitchFamily="34" charset="0"/>
            </a:endParaRPr>
          </a:p>
          <a:p>
            <a:pPr marL="571500" indent="-571500">
              <a:buFont typeface="Arial" panose="020B0604020202020204" pitchFamily="34" charset="0"/>
              <a:buChar char="•"/>
            </a:pPr>
            <a:r>
              <a:rPr lang="en-US" sz="3600" kern="100" dirty="0">
                <a:effectLst/>
                <a:latin typeface="Arial (body)"/>
                <a:ea typeface="Aptos" panose="020B0004020202020204" pitchFamily="34" charset="0"/>
                <a:cs typeface="Arial" panose="020B0604020202020204" pitchFamily="34" charset="0"/>
              </a:rPr>
              <a:t>Our </a:t>
            </a:r>
            <a:r>
              <a:rPr lang="en-US" sz="3600" kern="100" dirty="0">
                <a:latin typeface="Arial (body)"/>
                <a:ea typeface="Aptos" panose="020B0004020202020204" pitchFamily="34" charset="0"/>
                <a:cs typeface="Arial" panose="020B0604020202020204" pitchFamily="34" charset="0"/>
              </a:rPr>
              <a:t>e</a:t>
            </a:r>
            <a:r>
              <a:rPr lang="en-US" sz="3600" kern="100" dirty="0">
                <a:effectLst/>
                <a:latin typeface="Arial (body)"/>
                <a:ea typeface="Aptos" panose="020B0004020202020204" pitchFamily="34" charset="0"/>
                <a:cs typeface="Arial" panose="020B0604020202020204" pitchFamily="34" charset="0"/>
              </a:rPr>
              <a:t>pidemiologists quickly set up a system to monitor and report disaster-related injuries using emergency department (ED) data </a:t>
            </a:r>
            <a:r>
              <a:rPr lang="en-US" sz="3600" kern="100" dirty="0">
                <a:latin typeface="Arial (body)"/>
                <a:ea typeface="Aptos" panose="020B0004020202020204" pitchFamily="34" charset="0"/>
                <a:cs typeface="Arial" panose="020B0604020202020204" pitchFamily="34" charset="0"/>
              </a:rPr>
              <a:t>from the </a:t>
            </a:r>
            <a:r>
              <a:rPr lang="en-US" sz="3600" kern="100" dirty="0">
                <a:effectLst/>
                <a:latin typeface="Arial (body)"/>
                <a:ea typeface="Aptos" panose="020B0004020202020204" pitchFamily="34" charset="0"/>
                <a:cs typeface="Arial" panose="020B0604020202020204" pitchFamily="34" charset="0"/>
              </a:rPr>
              <a:t>North Carolina Disease Event Tracking and Epidemiologic Collection Tool (NC DETECT), NC’s syndromic surveillance system.</a:t>
            </a:r>
          </a:p>
          <a:p>
            <a:pPr marL="571500" indent="-571500">
              <a:buFont typeface="Arial" panose="020B0604020202020204" pitchFamily="34" charset="0"/>
              <a:buChar char="•"/>
            </a:pPr>
            <a:r>
              <a:rPr lang="en-US" sz="3600" kern="100" dirty="0">
                <a:effectLst/>
                <a:latin typeface="Arial (body)"/>
                <a:ea typeface="Aptos" panose="020B0004020202020204" pitchFamily="34" charset="0"/>
                <a:cs typeface="Arial" panose="020B0604020202020204" pitchFamily="34" charset="0"/>
              </a:rPr>
              <a:t>Daily, we had to manually pull, analyze, and create data visualizations, resulting in an additional burden. </a:t>
            </a:r>
          </a:p>
        </p:txBody>
      </p:sp>
      <p:sp>
        <p:nvSpPr>
          <p:cNvPr id="1030" name="Rectangle 1029">
            <a:extLst>
              <a:ext uri="{FF2B5EF4-FFF2-40B4-BE49-F238E27FC236}">
                <a16:creationId xmlns:a16="http://schemas.microsoft.com/office/drawing/2014/main" id="{4384247C-1023-A00E-38CD-9ABAF34351DE}"/>
              </a:ext>
            </a:extLst>
          </p:cNvPr>
          <p:cNvSpPr/>
          <p:nvPr/>
        </p:nvSpPr>
        <p:spPr>
          <a:xfrm>
            <a:off x="531462" y="12751388"/>
            <a:ext cx="12021872" cy="957170"/>
          </a:xfrm>
          <a:prstGeom prst="rect">
            <a:avLst/>
          </a:prstGeom>
          <a:solidFill>
            <a:srgbClr val="288DC2"/>
          </a:solidFill>
          <a:ln>
            <a:solidFill>
              <a:srgbClr val="288DC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56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5400" b="1" dirty="0">
                <a:solidFill>
                  <a:srgbClr val="FFFFFF"/>
                </a:solidFill>
                <a:latin typeface="Verdana" panose="020B0604030504040204" pitchFamily="34" charset="0"/>
                <a:ea typeface="Verdana" panose="020B0604030504040204" pitchFamily="34" charset="0"/>
                <a:cs typeface="Verdana" panose="020B0604030504040204" pitchFamily="34" charset="0"/>
              </a:rPr>
              <a:t>Methods</a:t>
            </a:r>
            <a:endParaRPr lang="en-US" sz="8018" dirty="0">
              <a:solidFill>
                <a:schemeClr val="bg1"/>
              </a:solidFill>
            </a:endParaRPr>
          </a:p>
        </p:txBody>
      </p:sp>
      <p:sp>
        <p:nvSpPr>
          <p:cNvPr id="1031" name="TextBox 1030">
            <a:extLst>
              <a:ext uri="{FF2B5EF4-FFF2-40B4-BE49-F238E27FC236}">
                <a16:creationId xmlns:a16="http://schemas.microsoft.com/office/drawing/2014/main" id="{86C3A35D-0954-7B1B-AD0E-926F5DE9A591}"/>
              </a:ext>
            </a:extLst>
          </p:cNvPr>
          <p:cNvSpPr txBox="1"/>
          <p:nvPr/>
        </p:nvSpPr>
        <p:spPr>
          <a:xfrm>
            <a:off x="531461" y="13833072"/>
            <a:ext cx="12021873" cy="6186309"/>
          </a:xfrm>
          <a:prstGeom prst="rect">
            <a:avLst/>
          </a:prstGeom>
          <a:noFill/>
        </p:spPr>
        <p:txBody>
          <a:bodyPr wrap="square" rtlCol="0">
            <a:spAutoFit/>
          </a:bodyPr>
          <a:lstStyle/>
          <a:p>
            <a:pPr marL="571500" indent="-571500">
              <a:buFont typeface="Arial" panose="020B0604020202020204" pitchFamily="34" charset="0"/>
              <a:buChar char="•"/>
            </a:pPr>
            <a:r>
              <a:rPr lang="en-US" sz="3600" kern="100" dirty="0">
                <a:latin typeface="Arial" panose="020B0604020202020204" pitchFamily="34" charset="0"/>
                <a:ea typeface="Aptos" panose="020B0004020202020204" pitchFamily="34" charset="0"/>
                <a:cs typeface="Arial" panose="020B0604020202020204" pitchFamily="34" charset="0"/>
              </a:rPr>
              <a:t>As an alternative, we developed a streamlined surveillance system by modernizing our data pipeline.</a:t>
            </a:r>
          </a:p>
          <a:p>
            <a:pPr marL="571500" indent="-571500">
              <a:buFont typeface="Arial" panose="020B0604020202020204" pitchFamily="34" charset="0"/>
              <a:buChar char="•"/>
            </a:pPr>
            <a:r>
              <a:rPr lang="en-US" sz="3600" kern="100" dirty="0">
                <a:effectLst/>
                <a:latin typeface="Arial" panose="020B0604020202020204" pitchFamily="34" charset="0"/>
                <a:ea typeface="Aptos" panose="020B0004020202020204" pitchFamily="34" charset="0"/>
                <a:cs typeface="Arial" panose="020B0604020202020204" pitchFamily="34" charset="0"/>
              </a:rPr>
              <a:t>We adapted our existing </a:t>
            </a:r>
            <a:r>
              <a:rPr lang="en-US" sz="3600" kern="100" dirty="0">
                <a:latin typeface="Arial" panose="020B0604020202020204" pitchFamily="34" charset="0"/>
                <a:ea typeface="Aptos" panose="020B0004020202020204" pitchFamily="34" charset="0"/>
                <a:cs typeface="Arial" panose="020B0604020202020204" pitchFamily="34" charset="0"/>
              </a:rPr>
              <a:t>monthly import process to </a:t>
            </a:r>
            <a:r>
              <a:rPr lang="en-US" sz="3600" kern="100" dirty="0">
                <a:effectLst/>
                <a:latin typeface="Arial" panose="020B0604020202020204" pitchFamily="34" charset="0"/>
                <a:ea typeface="Aptos" panose="020B0004020202020204" pitchFamily="34" charset="0"/>
                <a:cs typeface="Arial" panose="020B0604020202020204" pitchFamily="34" charset="0"/>
              </a:rPr>
              <a:t>handle daily imports by coordinating with NC DETECT to send daily ED data. </a:t>
            </a:r>
          </a:p>
          <a:p>
            <a:pPr marL="571500" indent="-571500">
              <a:buFont typeface="Arial" panose="020B0604020202020204" pitchFamily="34" charset="0"/>
              <a:buChar char="•"/>
            </a:pPr>
            <a:r>
              <a:rPr lang="en-US" sz="3600" kern="100" dirty="0">
                <a:latin typeface="Arial" panose="020B0604020202020204" pitchFamily="34" charset="0"/>
                <a:ea typeface="Aptos" panose="020B0004020202020204" pitchFamily="34" charset="0"/>
                <a:cs typeface="Arial" panose="020B0604020202020204" pitchFamily="34" charset="0"/>
              </a:rPr>
              <a:t>Upon import, our informatics staff transformed </a:t>
            </a:r>
            <a:r>
              <a:rPr lang="en-US" sz="3600" kern="100" dirty="0">
                <a:effectLst/>
                <a:latin typeface="Arial" panose="020B0604020202020204" pitchFamily="34" charset="0"/>
                <a:ea typeface="Aptos" panose="020B0004020202020204" pitchFamily="34" charset="0"/>
                <a:cs typeface="Arial" panose="020B0604020202020204" pitchFamily="34" charset="0"/>
              </a:rPr>
              <a:t>the data for analysis. </a:t>
            </a:r>
          </a:p>
          <a:p>
            <a:pPr marL="571500" indent="-571500">
              <a:buFont typeface="Arial" panose="020B0604020202020204" pitchFamily="34" charset="0"/>
              <a:buChar char="•"/>
            </a:pPr>
            <a:r>
              <a:rPr lang="en-US" sz="3600" kern="100" dirty="0">
                <a:effectLst/>
                <a:latin typeface="Arial" panose="020B0604020202020204" pitchFamily="34" charset="0"/>
                <a:ea typeface="Aptos" panose="020B0004020202020204" pitchFamily="34" charset="0"/>
                <a:cs typeface="Arial" panose="020B0604020202020204" pitchFamily="34" charset="0"/>
              </a:rPr>
              <a:t>We used Microsoft Power BI to build an internal dashboard with the capabilities to automate visualizations of daily injury tracking.</a:t>
            </a:r>
          </a:p>
          <a:p>
            <a:endParaRPr lang="en-US" sz="3600" dirty="0"/>
          </a:p>
        </p:txBody>
      </p:sp>
      <p:sp>
        <p:nvSpPr>
          <p:cNvPr id="1032" name="Rectangle 1031">
            <a:extLst>
              <a:ext uri="{FF2B5EF4-FFF2-40B4-BE49-F238E27FC236}">
                <a16:creationId xmlns:a16="http://schemas.microsoft.com/office/drawing/2014/main" id="{FA6E7166-29CC-6C2D-B6B5-8E0C1407D553}"/>
              </a:ext>
            </a:extLst>
          </p:cNvPr>
          <p:cNvSpPr/>
          <p:nvPr/>
        </p:nvSpPr>
        <p:spPr>
          <a:xfrm>
            <a:off x="24894309" y="6542041"/>
            <a:ext cx="12021872" cy="957170"/>
          </a:xfrm>
          <a:prstGeom prst="rect">
            <a:avLst/>
          </a:prstGeom>
          <a:solidFill>
            <a:srgbClr val="288DC2"/>
          </a:solidFill>
          <a:ln>
            <a:solidFill>
              <a:srgbClr val="288DC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56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5400" b="1" dirty="0">
                <a:solidFill>
                  <a:srgbClr val="FFFFFF"/>
                </a:solidFill>
                <a:latin typeface="Verdana" panose="020B0604030504040204" pitchFamily="34" charset="0"/>
                <a:ea typeface="Verdana" panose="020B0604030504040204" pitchFamily="34" charset="0"/>
                <a:cs typeface="Verdana" panose="020B0604030504040204" pitchFamily="34" charset="0"/>
              </a:rPr>
              <a:t>Results</a:t>
            </a:r>
            <a:endParaRPr lang="en-US" sz="8018" dirty="0">
              <a:solidFill>
                <a:schemeClr val="bg1"/>
              </a:solidFill>
            </a:endParaRPr>
          </a:p>
        </p:txBody>
      </p:sp>
      <p:sp>
        <p:nvSpPr>
          <p:cNvPr id="1033" name="TextBox 1032">
            <a:extLst>
              <a:ext uri="{FF2B5EF4-FFF2-40B4-BE49-F238E27FC236}">
                <a16:creationId xmlns:a16="http://schemas.microsoft.com/office/drawing/2014/main" id="{921E2CF9-0CBE-28AD-14BF-69ABDD154F8E}"/>
              </a:ext>
            </a:extLst>
          </p:cNvPr>
          <p:cNvSpPr txBox="1"/>
          <p:nvPr/>
        </p:nvSpPr>
        <p:spPr>
          <a:xfrm>
            <a:off x="24910077" y="7636634"/>
            <a:ext cx="12021874" cy="5078313"/>
          </a:xfrm>
          <a:prstGeom prst="rect">
            <a:avLst/>
          </a:prstGeom>
          <a:noFill/>
        </p:spPr>
        <p:txBody>
          <a:bodyPr wrap="square" rtlCol="0">
            <a:spAutoFit/>
          </a:bodyPr>
          <a:lstStyle/>
          <a:p>
            <a:pPr marL="571500" indent="-571500">
              <a:buFont typeface="Arial" panose="020B0604020202020204" pitchFamily="34" charset="0"/>
              <a:buChar char="•"/>
            </a:pPr>
            <a:r>
              <a:rPr lang="en-US" sz="3600" kern="100" dirty="0">
                <a:effectLst/>
                <a:latin typeface="Arial" panose="020B0604020202020204" pitchFamily="34" charset="0"/>
                <a:ea typeface="Aptos" panose="020B0004020202020204" pitchFamily="34" charset="0"/>
                <a:cs typeface="Arial" panose="020B0604020202020204" pitchFamily="34" charset="0"/>
              </a:rPr>
              <a:t>The scalable dashboard features ED data through maps, graphs of injury counts, and demographics. </a:t>
            </a:r>
          </a:p>
          <a:p>
            <a:pPr marL="571500" indent="-571500">
              <a:buFont typeface="Arial" panose="020B0604020202020204" pitchFamily="34" charset="0"/>
              <a:buChar char="•"/>
            </a:pPr>
            <a:r>
              <a:rPr lang="en-US" sz="3600" kern="100" dirty="0">
                <a:effectLst/>
                <a:latin typeface="Arial" panose="020B0604020202020204" pitchFamily="34" charset="0"/>
                <a:ea typeface="Aptos" panose="020B0004020202020204" pitchFamily="34" charset="0"/>
                <a:cs typeface="Arial" panose="020B0604020202020204" pitchFamily="34" charset="0"/>
              </a:rPr>
              <a:t>Users can customize parameters for geographical area, injury type, and date range. </a:t>
            </a:r>
          </a:p>
          <a:p>
            <a:pPr marL="571500" indent="-571500">
              <a:buFont typeface="Arial" panose="020B0604020202020204" pitchFamily="34" charset="0"/>
              <a:buChar char="•"/>
            </a:pPr>
            <a:r>
              <a:rPr lang="en-US" sz="3600" kern="100" dirty="0">
                <a:latin typeface="Arial" panose="020B0604020202020204" pitchFamily="34" charset="0"/>
                <a:ea typeface="Aptos" panose="020B0004020202020204" pitchFamily="34" charset="0"/>
                <a:cs typeface="Arial" panose="020B0604020202020204" pitchFamily="34" charset="0"/>
              </a:rPr>
              <a:t>Monitoring daily data </a:t>
            </a:r>
            <a:r>
              <a:rPr lang="en-US" sz="3600" kern="100" dirty="0">
                <a:effectLst/>
                <a:latin typeface="Arial" panose="020B0604020202020204" pitchFamily="34" charset="0"/>
                <a:ea typeface="Aptos" panose="020B0004020202020204" pitchFamily="34" charset="0"/>
                <a:cs typeface="Arial" panose="020B0604020202020204" pitchFamily="34" charset="0"/>
              </a:rPr>
              <a:t>before, during, and after an event allows us to establish a baseline and quickly detect increases in injury counts to inform response efforts. </a:t>
            </a:r>
          </a:p>
          <a:p>
            <a:pPr marL="571500" indent="-571500">
              <a:buFont typeface="Arial" panose="020B0604020202020204" pitchFamily="34" charset="0"/>
              <a:buChar char="•"/>
            </a:pPr>
            <a:r>
              <a:rPr lang="en-US" sz="3600" kern="100" dirty="0">
                <a:effectLst/>
                <a:latin typeface="Arial" panose="020B0604020202020204" pitchFamily="34" charset="0"/>
                <a:ea typeface="Aptos" panose="020B0004020202020204" pitchFamily="34" charset="0"/>
                <a:cs typeface="Arial" panose="020B0604020202020204" pitchFamily="34" charset="0"/>
              </a:rPr>
              <a:t>Our </a:t>
            </a:r>
            <a:r>
              <a:rPr lang="en-US" sz="3600" kern="100" dirty="0">
                <a:latin typeface="Arial" panose="020B0604020202020204" pitchFamily="34" charset="0"/>
                <a:ea typeface="Aptos" panose="020B0004020202020204" pitchFamily="34" charset="0"/>
                <a:cs typeface="Arial" panose="020B0604020202020204" pitchFamily="34" charset="0"/>
              </a:rPr>
              <a:t>system </a:t>
            </a:r>
            <a:r>
              <a:rPr lang="en-US" sz="3600" kern="100" dirty="0">
                <a:effectLst/>
                <a:latin typeface="Arial" panose="020B0604020202020204" pitchFamily="34" charset="0"/>
                <a:ea typeface="Aptos" panose="020B0004020202020204" pitchFamily="34" charset="0"/>
                <a:cs typeface="Arial" panose="020B0604020202020204" pitchFamily="34" charset="0"/>
              </a:rPr>
              <a:t>saves time by reducing manual data processing, analysis, and visualization.</a:t>
            </a:r>
            <a:endParaRPr lang="en-US" sz="3600" dirty="0">
              <a:latin typeface="Arial" panose="020B0604020202020204" pitchFamily="34" charset="0"/>
              <a:cs typeface="Arial" panose="020B0604020202020204" pitchFamily="34" charset="0"/>
            </a:endParaRPr>
          </a:p>
        </p:txBody>
      </p:sp>
      <p:sp>
        <p:nvSpPr>
          <p:cNvPr id="1034" name="Rectangle 1033">
            <a:extLst>
              <a:ext uri="{FF2B5EF4-FFF2-40B4-BE49-F238E27FC236}">
                <a16:creationId xmlns:a16="http://schemas.microsoft.com/office/drawing/2014/main" id="{117EA3B1-9A83-6713-57B7-FB930A624E41}"/>
              </a:ext>
            </a:extLst>
          </p:cNvPr>
          <p:cNvSpPr/>
          <p:nvPr/>
        </p:nvSpPr>
        <p:spPr>
          <a:xfrm>
            <a:off x="24878539" y="12756985"/>
            <a:ext cx="12021872" cy="957170"/>
          </a:xfrm>
          <a:prstGeom prst="rect">
            <a:avLst/>
          </a:prstGeom>
          <a:solidFill>
            <a:srgbClr val="288DC2"/>
          </a:solidFill>
          <a:ln>
            <a:solidFill>
              <a:srgbClr val="288DC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56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5400" b="1" dirty="0">
                <a:solidFill>
                  <a:srgbClr val="FFFFFF"/>
                </a:solidFill>
                <a:latin typeface="Verdana" panose="020B0604030504040204" pitchFamily="34" charset="0"/>
                <a:ea typeface="Verdana" panose="020B0604030504040204" pitchFamily="34" charset="0"/>
                <a:cs typeface="Verdana" panose="020B0604030504040204" pitchFamily="34" charset="0"/>
              </a:rPr>
              <a:t>Conclusions</a:t>
            </a:r>
            <a:endParaRPr lang="en-US" sz="8018" dirty="0">
              <a:solidFill>
                <a:schemeClr val="bg1"/>
              </a:solidFill>
            </a:endParaRPr>
          </a:p>
        </p:txBody>
      </p:sp>
      <p:sp>
        <p:nvSpPr>
          <p:cNvPr id="1035" name="TextBox 1034">
            <a:extLst>
              <a:ext uri="{FF2B5EF4-FFF2-40B4-BE49-F238E27FC236}">
                <a16:creationId xmlns:a16="http://schemas.microsoft.com/office/drawing/2014/main" id="{3189EAA6-7F99-B155-8A20-3EEDE1CB5F9A}"/>
              </a:ext>
            </a:extLst>
          </p:cNvPr>
          <p:cNvSpPr txBox="1"/>
          <p:nvPr/>
        </p:nvSpPr>
        <p:spPr>
          <a:xfrm>
            <a:off x="24936384" y="13851578"/>
            <a:ext cx="11979797" cy="4524315"/>
          </a:xfrm>
          <a:prstGeom prst="rect">
            <a:avLst/>
          </a:prstGeom>
          <a:noFill/>
        </p:spPr>
        <p:txBody>
          <a:bodyPr wrap="square" rtlCol="0">
            <a:spAutoFit/>
          </a:bodyPr>
          <a:lstStyle/>
          <a:p>
            <a:pPr marL="571500" indent="-571500">
              <a:buFont typeface="Arial" panose="020B0604020202020204" pitchFamily="34" charset="0"/>
              <a:buChar char="•"/>
            </a:pPr>
            <a:r>
              <a:rPr lang="en-US" sz="3600" kern="100" dirty="0">
                <a:effectLst/>
                <a:latin typeface="Arial (body)"/>
                <a:ea typeface="Aptos" panose="020B0004020202020204" pitchFamily="34" charset="0"/>
                <a:cs typeface="Times New Roman" panose="02020603050405020304" pitchFamily="18" charset="0"/>
              </a:rPr>
              <a:t>Hurricane Helene underscored the importance of modernizing our surveillance systems to prepare for future </a:t>
            </a:r>
            <a:r>
              <a:rPr lang="en-US" sz="3600" kern="100" dirty="0">
                <a:latin typeface="Arial (body)"/>
                <a:ea typeface="Aptos" panose="020B0004020202020204" pitchFamily="34" charset="0"/>
                <a:cs typeface="Times New Roman" panose="02020603050405020304" pitchFamily="18" charset="0"/>
              </a:rPr>
              <a:t>emergencies </a:t>
            </a:r>
            <a:r>
              <a:rPr lang="en-US" sz="3600" kern="100" dirty="0">
                <a:effectLst/>
                <a:latin typeface="Arial (body)"/>
                <a:ea typeface="Aptos" panose="020B0004020202020204" pitchFamily="34" charset="0"/>
                <a:cs typeface="Times New Roman" panose="02020603050405020304" pitchFamily="18" charset="0"/>
              </a:rPr>
              <a:t>affecting NC communities. </a:t>
            </a:r>
          </a:p>
          <a:p>
            <a:pPr marL="571500" indent="-571500">
              <a:buFont typeface="Arial" panose="020B0604020202020204" pitchFamily="34" charset="0"/>
              <a:buChar char="•"/>
            </a:pPr>
            <a:r>
              <a:rPr lang="en-US" sz="3600" kern="100" dirty="0">
                <a:effectLst/>
                <a:latin typeface="Arial (body)"/>
                <a:ea typeface="Aptos" panose="020B0004020202020204" pitchFamily="34" charset="0"/>
                <a:cs typeface="Times New Roman" panose="02020603050405020304" pitchFamily="18" charset="0"/>
              </a:rPr>
              <a:t>Our enhanced processes allow for a more timely and effective response, as they can be easily adapted to fit our injury and violence surveillance needs.</a:t>
            </a:r>
          </a:p>
          <a:p>
            <a:pPr marL="571500" indent="-571500">
              <a:buFont typeface="Arial" panose="020B0604020202020204" pitchFamily="34" charset="0"/>
              <a:buChar char="•"/>
            </a:pPr>
            <a:r>
              <a:rPr lang="en-US" sz="3600" kern="100" dirty="0">
                <a:latin typeface="Arial (body)"/>
                <a:ea typeface="Aptos" panose="020B0004020202020204" pitchFamily="34" charset="0"/>
                <a:cs typeface="Times New Roman" panose="02020603050405020304" pitchFamily="18" charset="0"/>
              </a:rPr>
              <a:t>T</a:t>
            </a:r>
            <a:r>
              <a:rPr lang="en-US" sz="3600" kern="100" dirty="0">
                <a:effectLst/>
                <a:latin typeface="Arial (body)"/>
                <a:ea typeface="Aptos" panose="020B0004020202020204" pitchFamily="34" charset="0"/>
                <a:cs typeface="Times New Roman" panose="02020603050405020304" pitchFamily="18" charset="0"/>
              </a:rPr>
              <a:t>his dashboard will also be useful as an ongoing, cost-effective, and accessible tool for everyday surveillance.</a:t>
            </a:r>
            <a:endParaRPr lang="en-US" sz="3600" dirty="0">
              <a:latin typeface="Arial (body)"/>
            </a:endParaRPr>
          </a:p>
        </p:txBody>
      </p:sp>
      <p:pic>
        <p:nvPicPr>
          <p:cNvPr id="1036" name="Picture 1035" descr="A black background with blue text&#10;&#10;Description automatically generated">
            <a:extLst>
              <a:ext uri="{FF2B5EF4-FFF2-40B4-BE49-F238E27FC236}">
                <a16:creationId xmlns:a16="http://schemas.microsoft.com/office/drawing/2014/main" id="{3B650270-9281-D173-E2D9-B2AE7983F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56633" y="18339403"/>
            <a:ext cx="5056642" cy="1697739"/>
          </a:xfrm>
          <a:prstGeom prst="rect">
            <a:avLst/>
          </a:prstGeom>
        </p:spPr>
      </p:pic>
      <p:sp>
        <p:nvSpPr>
          <p:cNvPr id="1037" name="Rectangle 1036">
            <a:extLst>
              <a:ext uri="{FF2B5EF4-FFF2-40B4-BE49-F238E27FC236}">
                <a16:creationId xmlns:a16="http://schemas.microsoft.com/office/drawing/2014/main" id="{83A6135A-5B16-B0BB-79BB-98C005750A5B}"/>
              </a:ext>
            </a:extLst>
          </p:cNvPr>
          <p:cNvSpPr/>
          <p:nvPr/>
        </p:nvSpPr>
        <p:spPr>
          <a:xfrm>
            <a:off x="531463" y="19472530"/>
            <a:ext cx="27988557" cy="584775"/>
          </a:xfrm>
          <a:prstGeom prst="rect">
            <a:avLst/>
          </a:prstGeom>
        </p:spPr>
        <p:txBody>
          <a:bodyPr wrap="square" lIns="91440" tIns="45720" rIns="91440" bIns="45720" anchor="t">
            <a:spAutoFit/>
          </a:bodyPr>
          <a:lstStyle/>
          <a:p>
            <a:r>
              <a:rPr lang="en-US" sz="1600" b="1" dirty="0">
                <a:latin typeface="Arial"/>
                <a:cs typeface="Arial"/>
              </a:rPr>
              <a:t>Data Sources: </a:t>
            </a:r>
            <a:r>
              <a:rPr lang="en-US" sz="1600" i="1" dirty="0">
                <a:latin typeface="Arial"/>
                <a:cs typeface="Arial"/>
              </a:rPr>
              <a:t>ED visit data from NC DETECT are provisional and should not be considered final. NC DETECT is a statewide public health syndromic surveillance system, funded by the NC Division of Public Health Federal Public Health Emergency Preparedness Grant and managed through collaboration between NC DPH and the UNC-CH Department of Emergency Medicine’s Carolina Center for Health Informatics. The NC DETECT Data Oversight Committee is not responsible for the scientific validity or accuracy of methodology, results, statistical analysis, or conclusions presented. </a:t>
            </a:r>
          </a:p>
        </p:txBody>
      </p:sp>
      <p:pic>
        <p:nvPicPr>
          <p:cNvPr id="1039" name="Picture 1038" descr="Text, whiteboard&#10;&#10;Description automatically generated">
            <a:extLst>
              <a:ext uri="{FF2B5EF4-FFF2-40B4-BE49-F238E27FC236}">
                <a16:creationId xmlns:a16="http://schemas.microsoft.com/office/drawing/2014/main" id="{89DA0FF2-5295-9BB7-6684-B7DCB460F7B1}"/>
              </a:ext>
            </a:extLst>
          </p:cNvPr>
          <p:cNvPicPr>
            <a:picLocks noChangeAspect="1"/>
          </p:cNvPicPr>
          <p:nvPr/>
        </p:nvPicPr>
        <p:blipFill>
          <a:blip r:embed="rId5">
            <a:extLst>
              <a:ext uri="{28A0092B-C50C-407E-A947-70E740481C1C}">
                <a14:useLocalDpi xmlns:a14="http://schemas.microsoft.com/office/drawing/2010/main" val="0"/>
              </a:ext>
            </a:extLst>
          </a:blip>
          <a:srcRect l="9772" t="20480" r="13613" b="16923"/>
          <a:stretch/>
        </p:blipFill>
        <p:spPr>
          <a:xfrm>
            <a:off x="28520020" y="18369309"/>
            <a:ext cx="3520843" cy="1571083"/>
          </a:xfrm>
          <a:prstGeom prst="rect">
            <a:avLst/>
          </a:prstGeom>
        </p:spPr>
      </p:pic>
      <p:pic>
        <p:nvPicPr>
          <p:cNvPr id="1044" name="Picture" title="This slide contains the following visuals: Counts of ED Visits ,slicer ,slicer ,Map of Selected Region(s) ,slicer ,Percentage and Number of ED Visits by Race/Ethnicity ,Percentage and Number of ED visits by Sex ,shape ,textbox ,shape ,textbox ,Percentage and Number of ED visits by Age Group ,shape. Please refer to the notes on this slide for details">
            <a:hlinkClick r:id="rId6"/>
            <a:extLst>
              <a:ext uri="{FF2B5EF4-FFF2-40B4-BE49-F238E27FC236}">
                <a16:creationId xmlns:a16="http://schemas.microsoft.com/office/drawing/2014/main" id="{676D4316-A604-5B46-6962-434687A77CB4}"/>
              </a:ext>
            </a:extLst>
          </p:cNvPr>
          <p:cNvPicPr>
            <a:picLocks noChangeAspect="1"/>
          </p:cNvPicPr>
          <p:nvPr/>
        </p:nvPicPr>
        <p:blipFill>
          <a:blip r:embed="rId7"/>
          <a:stretch>
            <a:fillRect/>
          </a:stretch>
        </p:blipFill>
        <p:spPr>
          <a:xfrm>
            <a:off x="14071051" y="7896951"/>
            <a:ext cx="9073515" cy="11405345"/>
          </a:xfrm>
          <a:prstGeom prst="rect">
            <a:avLst/>
          </a:prstGeom>
          <a:noFill/>
        </p:spPr>
      </p:pic>
      <p:sp>
        <p:nvSpPr>
          <p:cNvPr id="1046" name="TextBox 1045">
            <a:extLst>
              <a:ext uri="{FF2B5EF4-FFF2-40B4-BE49-F238E27FC236}">
                <a16:creationId xmlns:a16="http://schemas.microsoft.com/office/drawing/2014/main" id="{8C606022-ABA0-49DE-3C91-126439B3137B}"/>
              </a:ext>
            </a:extLst>
          </p:cNvPr>
          <p:cNvSpPr txBox="1"/>
          <p:nvPr/>
        </p:nvSpPr>
        <p:spPr>
          <a:xfrm>
            <a:off x="14071051" y="6542042"/>
            <a:ext cx="8636550" cy="1323439"/>
          </a:xfrm>
          <a:prstGeom prst="rect">
            <a:avLst/>
          </a:prstGeom>
          <a:noFill/>
        </p:spPr>
        <p:txBody>
          <a:bodyPr wrap="square" rtlCol="0">
            <a:spAutoFit/>
          </a:bodyPr>
          <a:lstStyle/>
          <a:p>
            <a:r>
              <a:rPr lang="en-US" sz="4000" b="1" dirty="0">
                <a:solidFill>
                  <a:schemeClr val="tx2"/>
                </a:solidFill>
                <a:latin typeface="Arial" panose="020B0604020202020204" pitchFamily="34" charset="0"/>
                <a:ea typeface="Verdana" panose="020B0604030504040204" pitchFamily="34" charset="0"/>
                <a:cs typeface="Arial" panose="020B0604020202020204" pitchFamily="34" charset="0"/>
              </a:rPr>
              <a:t>Figure 1. Home Page of the Injury                                                                    Surveillance Dashboard</a:t>
            </a:r>
          </a:p>
        </p:txBody>
      </p:sp>
      <p:sp>
        <p:nvSpPr>
          <p:cNvPr id="1047" name="Action Button: Get Information 1046">
            <a:hlinkClick r:id="rId8" action="ppaction://hlinksldjump" highlightClick="1"/>
            <a:extLst>
              <a:ext uri="{FF2B5EF4-FFF2-40B4-BE49-F238E27FC236}">
                <a16:creationId xmlns:a16="http://schemas.microsoft.com/office/drawing/2014/main" id="{3D5EE857-E232-D34B-31C7-37D04485F6E5}"/>
              </a:ext>
            </a:extLst>
          </p:cNvPr>
          <p:cNvSpPr/>
          <p:nvPr/>
        </p:nvSpPr>
        <p:spPr>
          <a:xfrm>
            <a:off x="5994249" y="6680054"/>
            <a:ext cx="807350" cy="681143"/>
          </a:xfrm>
          <a:prstGeom prst="actionButtonInformation">
            <a:avLst/>
          </a:prstGeom>
          <a:solidFill>
            <a:srgbClr val="F2CE0F"/>
          </a:solidFill>
          <a:ln>
            <a:solidFill>
              <a:srgbClr val="1737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Action Button: Get Information 1047">
            <a:hlinkClick r:id="rId9" action="ppaction://hlinksldjump" highlightClick="1"/>
            <a:extLst>
              <a:ext uri="{FF2B5EF4-FFF2-40B4-BE49-F238E27FC236}">
                <a16:creationId xmlns:a16="http://schemas.microsoft.com/office/drawing/2014/main" id="{F471CB2D-0521-C65D-C3B1-A64AB09407C1}"/>
              </a:ext>
            </a:extLst>
          </p:cNvPr>
          <p:cNvSpPr/>
          <p:nvPr/>
        </p:nvSpPr>
        <p:spPr>
          <a:xfrm>
            <a:off x="4677796" y="12903116"/>
            <a:ext cx="807350" cy="669748"/>
          </a:xfrm>
          <a:prstGeom prst="actionButtonInformation">
            <a:avLst/>
          </a:prstGeom>
          <a:solidFill>
            <a:srgbClr val="F2CE0F"/>
          </a:solidFill>
          <a:ln>
            <a:solidFill>
              <a:srgbClr val="1737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 name="Action Button: Get Information 1048">
            <a:hlinkClick r:id="rId10" action="ppaction://hlinksldjump" highlightClick="1"/>
            <a:extLst>
              <a:ext uri="{FF2B5EF4-FFF2-40B4-BE49-F238E27FC236}">
                <a16:creationId xmlns:a16="http://schemas.microsoft.com/office/drawing/2014/main" id="{6952089D-9D5C-46BA-9603-7241716C5162}"/>
              </a:ext>
            </a:extLst>
          </p:cNvPr>
          <p:cNvSpPr/>
          <p:nvPr/>
        </p:nvSpPr>
        <p:spPr>
          <a:xfrm>
            <a:off x="28660696" y="6695885"/>
            <a:ext cx="807350" cy="681143"/>
          </a:xfrm>
          <a:prstGeom prst="actionButtonInformation">
            <a:avLst/>
          </a:prstGeom>
          <a:solidFill>
            <a:srgbClr val="F2CE0F"/>
          </a:solidFill>
          <a:ln>
            <a:solidFill>
              <a:srgbClr val="1737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163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8D4C0C-B3B7-23CA-9258-02B97E91FFA7}"/>
              </a:ext>
            </a:extLst>
          </p:cNvPr>
          <p:cNvSpPr/>
          <p:nvPr/>
        </p:nvSpPr>
        <p:spPr>
          <a:xfrm>
            <a:off x="0" y="0"/>
            <a:ext cx="37463413" cy="3291840"/>
          </a:xfrm>
          <a:prstGeom prst="rect">
            <a:avLst/>
          </a:prstGeom>
          <a:solidFill>
            <a:srgbClr val="288DC2"/>
          </a:solidFill>
          <a:ln>
            <a:solidFill>
              <a:srgbClr val="288DC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5600" b="1"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en-US" sz="10800" b="1" dirty="0">
                <a:solidFill>
                  <a:srgbClr val="FFFFFF"/>
                </a:solidFill>
                <a:latin typeface="Arial" panose="020B0604020202020204" pitchFamily="34" charset="0"/>
                <a:ea typeface="Verdana" panose="020B0604030504040204" pitchFamily="34" charset="0"/>
                <a:cs typeface="Arial" panose="020B0604020202020204" pitchFamily="34" charset="0"/>
              </a:rPr>
              <a:t>Background</a:t>
            </a:r>
            <a:endParaRPr lang="en-US" sz="108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E797CDC-2721-9FB5-0364-CF34E488AD92}"/>
              </a:ext>
            </a:extLst>
          </p:cNvPr>
          <p:cNvSpPr/>
          <p:nvPr/>
        </p:nvSpPr>
        <p:spPr>
          <a:xfrm>
            <a:off x="531463" y="19308446"/>
            <a:ext cx="36532217" cy="707886"/>
          </a:xfrm>
          <a:prstGeom prst="rect">
            <a:avLst/>
          </a:prstGeom>
        </p:spPr>
        <p:txBody>
          <a:bodyPr wrap="square" lIns="91440" tIns="45720" rIns="91440" bIns="45720" anchor="t">
            <a:spAutoFit/>
          </a:bodyPr>
          <a:lstStyle/>
          <a:p>
            <a:r>
              <a:rPr lang="en-US" sz="2000" b="1" dirty="0">
                <a:latin typeface="Arial"/>
                <a:cs typeface="Arial"/>
              </a:rPr>
              <a:t>References: </a:t>
            </a:r>
            <a:r>
              <a:rPr lang="en-US" sz="2000" dirty="0">
                <a:latin typeface="Arial"/>
                <a:cs typeface="Arial"/>
              </a:rPr>
              <a:t>1. Walker K. State Budget Director; 2025:1-67. https://www.osbm.nc.gov/ncga-report-helene-funds-q2-2024/download?attachment.  2. NCDHHS. Hurricane Helene Storm related fatalities. NCDHHS. 2025. https://www.ncdhhs.gov/assistance/hurricane-helene-recovery-resources/hurricane-helene-storm-related-fatalities. 3. NC DPS. Disaster Recovery Centers. NC DPS. February 3, 2025. https://www.ncdps.gov/our-organization/emergency-management/hurricane-helene. </a:t>
            </a:r>
          </a:p>
        </p:txBody>
      </p:sp>
      <p:sp>
        <p:nvSpPr>
          <p:cNvPr id="4" name="Action Button: Go Home 3">
            <a:hlinkClick r:id="" action="ppaction://hlinkshowjump?jump=firstslide" highlightClick="1"/>
            <a:extLst>
              <a:ext uri="{FF2B5EF4-FFF2-40B4-BE49-F238E27FC236}">
                <a16:creationId xmlns:a16="http://schemas.microsoft.com/office/drawing/2014/main" id="{8AABF0D0-0F68-05D6-618B-DDFEF5265368}"/>
              </a:ext>
            </a:extLst>
          </p:cNvPr>
          <p:cNvSpPr/>
          <p:nvPr/>
        </p:nvSpPr>
        <p:spPr>
          <a:xfrm>
            <a:off x="34472880" y="777240"/>
            <a:ext cx="2194560" cy="1737360"/>
          </a:xfrm>
          <a:prstGeom prst="actionButtonHome">
            <a:avLst/>
          </a:prstGeom>
          <a:solidFill>
            <a:srgbClr val="F2CE0F"/>
          </a:solidFill>
          <a:ln>
            <a:solidFill>
              <a:srgbClr val="1737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ree, outdoor, ground, nature&#10;&#10;AI-generated content may be incorrect.">
            <a:extLst>
              <a:ext uri="{FF2B5EF4-FFF2-40B4-BE49-F238E27FC236}">
                <a16:creationId xmlns:a16="http://schemas.microsoft.com/office/drawing/2014/main" id="{1A37F920-B052-33AE-9DED-9CE672826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67" y="12521901"/>
            <a:ext cx="8122457" cy="6091843"/>
          </a:xfrm>
          <a:prstGeom prst="rect">
            <a:avLst/>
          </a:prstGeom>
        </p:spPr>
      </p:pic>
      <p:pic>
        <p:nvPicPr>
          <p:cNvPr id="8" name="Picture 7" descr="A picture containing ground, outdoor, tree, way&#10;&#10;AI-generated content may be incorrect.">
            <a:extLst>
              <a:ext uri="{FF2B5EF4-FFF2-40B4-BE49-F238E27FC236}">
                <a16:creationId xmlns:a16="http://schemas.microsoft.com/office/drawing/2014/main" id="{D1F24A4F-3E38-F65D-35BC-C02C163D4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127" y="12518090"/>
            <a:ext cx="8122458" cy="6095653"/>
          </a:xfrm>
          <a:prstGeom prst="rect">
            <a:avLst/>
          </a:prstGeom>
        </p:spPr>
      </p:pic>
      <p:pic>
        <p:nvPicPr>
          <p:cNvPr id="10" name="Picture 9" descr="A picture containing outdoor, old, pile, wood&#10;&#10;AI-generated content may be incorrect.">
            <a:extLst>
              <a:ext uri="{FF2B5EF4-FFF2-40B4-BE49-F238E27FC236}">
                <a16:creationId xmlns:a16="http://schemas.microsoft.com/office/drawing/2014/main" id="{CB44F58C-1EEF-C7C4-DE8A-0E94DC260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0488" y="12518089"/>
            <a:ext cx="8122457" cy="6095653"/>
          </a:xfrm>
          <a:prstGeom prst="rect">
            <a:avLst/>
          </a:prstGeom>
        </p:spPr>
      </p:pic>
      <p:pic>
        <p:nvPicPr>
          <p:cNvPr id="12" name="Picture 11" descr="A picture containing outdoor, ground, nature, mountain&#10;&#10;AI-generated content may be incorrect.">
            <a:extLst>
              <a:ext uri="{FF2B5EF4-FFF2-40B4-BE49-F238E27FC236}">
                <a16:creationId xmlns:a16="http://schemas.microsoft.com/office/drawing/2014/main" id="{89FE8A4A-16D1-BE5C-9433-523DACE5DB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9848" y="12518089"/>
            <a:ext cx="10509747" cy="6095653"/>
          </a:xfrm>
          <a:prstGeom prst="rect">
            <a:avLst/>
          </a:prstGeom>
        </p:spPr>
      </p:pic>
      <p:graphicFrame>
        <p:nvGraphicFramePr>
          <p:cNvPr id="18" name="Content Placeholder 17">
            <a:extLst>
              <a:ext uri="{FF2B5EF4-FFF2-40B4-BE49-F238E27FC236}">
                <a16:creationId xmlns:a16="http://schemas.microsoft.com/office/drawing/2014/main" id="{A940B461-AC5F-88FD-7DC1-61116C8776DB}"/>
              </a:ext>
            </a:extLst>
          </p:cNvPr>
          <p:cNvGraphicFramePr>
            <a:graphicFrameLocks noGrp="1"/>
          </p:cNvGraphicFramePr>
          <p:nvPr>
            <p:ph idx="1"/>
            <p:extLst>
              <p:ext uri="{D42A27DB-BD31-4B8C-83A1-F6EECF244321}">
                <p14:modId xmlns:p14="http://schemas.microsoft.com/office/powerpoint/2010/main" val="2958554861"/>
              </p:ext>
            </p:extLst>
          </p:nvPr>
        </p:nvGraphicFramePr>
        <p:xfrm>
          <a:off x="961767" y="3681702"/>
          <a:ext cx="35527828" cy="88363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TextBox 18">
            <a:extLst>
              <a:ext uri="{FF2B5EF4-FFF2-40B4-BE49-F238E27FC236}">
                <a16:creationId xmlns:a16="http://schemas.microsoft.com/office/drawing/2014/main" id="{68198E42-F7AC-C465-BA78-BDD8EED2D901}"/>
              </a:ext>
            </a:extLst>
          </p:cNvPr>
          <p:cNvSpPr txBox="1"/>
          <p:nvPr/>
        </p:nvSpPr>
        <p:spPr>
          <a:xfrm>
            <a:off x="36489595" y="18613742"/>
            <a:ext cx="216903" cy="369332"/>
          </a:xfrm>
          <a:prstGeom prst="rect">
            <a:avLst/>
          </a:prstGeom>
          <a:noFill/>
        </p:spPr>
        <p:txBody>
          <a:bodyPr wrap="square" rtlCol="0">
            <a:spAutoFit/>
          </a:bodyPr>
          <a:lstStyle/>
          <a:p>
            <a:r>
              <a:rPr lang="en-US" dirty="0"/>
              <a:t>3</a:t>
            </a:r>
          </a:p>
        </p:txBody>
      </p:sp>
      <p:pic>
        <p:nvPicPr>
          <p:cNvPr id="21" name="Picture 20" descr="Chart&#10;&#10;AI-generated content may be incorrect.">
            <a:extLst>
              <a:ext uri="{FF2B5EF4-FFF2-40B4-BE49-F238E27FC236}">
                <a16:creationId xmlns:a16="http://schemas.microsoft.com/office/drawing/2014/main" id="{66A6AF2A-14F2-09F2-645B-145067B801D5}"/>
              </a:ext>
            </a:extLst>
          </p:cNvPr>
          <p:cNvPicPr>
            <a:picLocks noChangeAspect="1"/>
          </p:cNvPicPr>
          <p:nvPr/>
        </p:nvPicPr>
        <p:blipFill>
          <a:blip r:embed="rId11">
            <a:extLst>
              <a:ext uri="{28A0092B-C50C-407E-A947-70E740481C1C}">
                <a14:useLocalDpi xmlns:a14="http://schemas.microsoft.com/office/drawing/2010/main" val="0"/>
              </a:ext>
            </a:extLst>
          </a:blip>
          <a:srcRect t="14181" b="8797"/>
          <a:stretch/>
        </p:blipFill>
        <p:spPr>
          <a:xfrm>
            <a:off x="28921772" y="4897120"/>
            <a:ext cx="6827609" cy="2565226"/>
          </a:xfrm>
          <a:prstGeom prst="rect">
            <a:avLst/>
          </a:prstGeom>
        </p:spPr>
      </p:pic>
    </p:spTree>
    <p:extLst>
      <p:ext uri="{BB962C8B-B14F-4D97-AF65-F5344CB8AC3E}">
        <p14:creationId xmlns:p14="http://schemas.microsoft.com/office/powerpoint/2010/main" val="88067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558A0-8E91-44E8-117B-0486BF8111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450138-7E35-D486-E329-00CC60B8A3DC}"/>
              </a:ext>
            </a:extLst>
          </p:cNvPr>
          <p:cNvSpPr/>
          <p:nvPr/>
        </p:nvSpPr>
        <p:spPr>
          <a:xfrm>
            <a:off x="0" y="0"/>
            <a:ext cx="37463413" cy="3291840"/>
          </a:xfrm>
          <a:prstGeom prst="rect">
            <a:avLst/>
          </a:prstGeom>
          <a:solidFill>
            <a:srgbClr val="288DC2"/>
          </a:solidFill>
          <a:ln>
            <a:solidFill>
              <a:srgbClr val="288DC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5600" b="1"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en-US" sz="10800" b="1" dirty="0">
                <a:solidFill>
                  <a:srgbClr val="FFFFFF"/>
                </a:solidFill>
                <a:latin typeface="Arial" panose="020B0604020202020204" pitchFamily="34" charset="0"/>
                <a:ea typeface="Verdana" panose="020B0604030504040204" pitchFamily="34" charset="0"/>
                <a:cs typeface="Arial" panose="020B0604020202020204" pitchFamily="34" charset="0"/>
              </a:rPr>
              <a:t>Methods</a:t>
            </a:r>
            <a:endParaRPr lang="en-US" sz="10800" dirty="0">
              <a:solidFill>
                <a:schemeClr val="bg1"/>
              </a:solidFill>
              <a:latin typeface="Arial" panose="020B0604020202020204" pitchFamily="34" charset="0"/>
              <a:cs typeface="Arial" panose="020B0604020202020204" pitchFamily="34" charset="0"/>
            </a:endParaRPr>
          </a:p>
        </p:txBody>
      </p:sp>
      <p:sp>
        <p:nvSpPr>
          <p:cNvPr id="3" name="Action Button: Go Home 2">
            <a:hlinkClick r:id="" action="ppaction://hlinkshowjump?jump=firstslide" highlightClick="1"/>
            <a:extLst>
              <a:ext uri="{FF2B5EF4-FFF2-40B4-BE49-F238E27FC236}">
                <a16:creationId xmlns:a16="http://schemas.microsoft.com/office/drawing/2014/main" id="{1510B2A1-FEDB-89C7-1687-A03E45CA34E5}"/>
              </a:ext>
            </a:extLst>
          </p:cNvPr>
          <p:cNvSpPr/>
          <p:nvPr/>
        </p:nvSpPr>
        <p:spPr>
          <a:xfrm>
            <a:off x="34472880" y="777240"/>
            <a:ext cx="2194560" cy="1737360"/>
          </a:xfrm>
          <a:prstGeom prst="actionButtonHome">
            <a:avLst/>
          </a:prstGeom>
          <a:solidFill>
            <a:srgbClr val="F2CE0F"/>
          </a:solidFill>
          <a:ln>
            <a:solidFill>
              <a:srgbClr val="1737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65D65BA-1B3B-E587-EB1A-7F3B0D9A7A0A}"/>
              </a:ext>
            </a:extLst>
          </p:cNvPr>
          <p:cNvGrpSpPr/>
          <p:nvPr/>
        </p:nvGrpSpPr>
        <p:grpSpPr>
          <a:xfrm>
            <a:off x="1752153" y="8399253"/>
            <a:ext cx="8112066" cy="11259576"/>
            <a:chOff x="1687704" y="5652623"/>
            <a:chExt cx="8112066" cy="11259576"/>
          </a:xfrm>
        </p:grpSpPr>
        <p:sp>
          <p:nvSpPr>
            <p:cNvPr id="13" name="Rectangle: Rounded Corners 12">
              <a:extLst>
                <a:ext uri="{FF2B5EF4-FFF2-40B4-BE49-F238E27FC236}">
                  <a16:creationId xmlns:a16="http://schemas.microsoft.com/office/drawing/2014/main" id="{C9AE4AD8-DED3-BFDA-FB29-CDF13D2F6A6F}"/>
                </a:ext>
              </a:extLst>
            </p:cNvPr>
            <p:cNvSpPr/>
            <p:nvPr/>
          </p:nvSpPr>
          <p:spPr>
            <a:xfrm>
              <a:off x="1687704" y="5652623"/>
              <a:ext cx="8112066" cy="1125957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4" name="Rectangle: Rounded Corners 4">
              <a:extLst>
                <a:ext uri="{FF2B5EF4-FFF2-40B4-BE49-F238E27FC236}">
                  <a16:creationId xmlns:a16="http://schemas.microsoft.com/office/drawing/2014/main" id="{5413A42F-CAB4-8EE9-D062-2C48A4C409E0}"/>
                </a:ext>
              </a:extLst>
            </p:cNvPr>
            <p:cNvSpPr txBox="1"/>
            <p:nvPr/>
          </p:nvSpPr>
          <p:spPr>
            <a:xfrm>
              <a:off x="1925298" y="5890217"/>
              <a:ext cx="7636878" cy="107843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56032" rIns="256032"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We currently have procedures in place to receive and process monthly ED data from NC DETECT for injury surveillance with a streamlined coding process. </a:t>
              </a:r>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a:p>
              <a:pPr marL="0" lvl="1" algn="l" defTabSz="1600200">
                <a:lnSpc>
                  <a:spcPct val="90000"/>
                </a:lnSpc>
                <a:spcBef>
                  <a:spcPct val="0"/>
                </a:spcBef>
                <a:spcAft>
                  <a:spcPct val="15000"/>
                </a:spcAft>
              </a:pPr>
              <a:endParaRPr lang="en-US" sz="3600" kern="1200" dirty="0"/>
            </a:p>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We added demographic data to our monthly files to feed our new dashboard idea.</a:t>
              </a:r>
            </a:p>
          </p:txBody>
        </p:sp>
      </p:grpSp>
      <p:grpSp>
        <p:nvGrpSpPr>
          <p:cNvPr id="15" name="Group 14">
            <a:extLst>
              <a:ext uri="{FF2B5EF4-FFF2-40B4-BE49-F238E27FC236}">
                <a16:creationId xmlns:a16="http://schemas.microsoft.com/office/drawing/2014/main" id="{90877B29-1FEC-2DB8-F7CD-8DA004631558}"/>
              </a:ext>
            </a:extLst>
          </p:cNvPr>
          <p:cNvGrpSpPr/>
          <p:nvPr/>
        </p:nvGrpSpPr>
        <p:grpSpPr>
          <a:xfrm>
            <a:off x="10996874" y="5348261"/>
            <a:ext cx="2607104" cy="2019669"/>
            <a:chOff x="9359660" y="2156298"/>
            <a:chExt cx="2607104" cy="2019669"/>
          </a:xfrm>
        </p:grpSpPr>
        <p:sp>
          <p:nvSpPr>
            <p:cNvPr id="16" name="Arrow: Right 15">
              <a:extLst>
                <a:ext uri="{FF2B5EF4-FFF2-40B4-BE49-F238E27FC236}">
                  <a16:creationId xmlns:a16="http://schemas.microsoft.com/office/drawing/2014/main" id="{9A546C05-029E-CD7A-0A5F-DBFEBDB97F33}"/>
                </a:ext>
              </a:extLst>
            </p:cNvPr>
            <p:cNvSpPr/>
            <p:nvPr/>
          </p:nvSpPr>
          <p:spPr>
            <a:xfrm rot="21589053">
              <a:off x="9359660" y="2156298"/>
              <a:ext cx="2607104" cy="201966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7" name="Arrow: Right 4">
              <a:extLst>
                <a:ext uri="{FF2B5EF4-FFF2-40B4-BE49-F238E27FC236}">
                  <a16:creationId xmlns:a16="http://schemas.microsoft.com/office/drawing/2014/main" id="{0D72E8E3-532D-C22D-DCAB-8370C10B8E40}"/>
                </a:ext>
              </a:extLst>
            </p:cNvPr>
            <p:cNvSpPr txBox="1"/>
            <p:nvPr/>
          </p:nvSpPr>
          <p:spPr>
            <a:xfrm rot="21589053">
              <a:off x="9359662" y="2561197"/>
              <a:ext cx="2001203" cy="1211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endParaRPr lang="en-US" sz="5100" kern="1200" dirty="0"/>
            </a:p>
          </p:txBody>
        </p:sp>
      </p:grpSp>
      <p:grpSp>
        <p:nvGrpSpPr>
          <p:cNvPr id="18" name="Group 17">
            <a:extLst>
              <a:ext uri="{FF2B5EF4-FFF2-40B4-BE49-F238E27FC236}">
                <a16:creationId xmlns:a16="http://schemas.microsoft.com/office/drawing/2014/main" id="{A800950A-9463-1981-78C4-764522BF9E94}"/>
              </a:ext>
            </a:extLst>
          </p:cNvPr>
          <p:cNvGrpSpPr/>
          <p:nvPr/>
        </p:nvGrpSpPr>
        <p:grpSpPr>
          <a:xfrm>
            <a:off x="1752153" y="4489575"/>
            <a:ext cx="8112066" cy="3737042"/>
            <a:chOff x="17841" y="1941435"/>
            <a:chExt cx="8112066" cy="3737042"/>
          </a:xfrm>
        </p:grpSpPr>
        <p:sp>
          <p:nvSpPr>
            <p:cNvPr id="19" name="Rectangle: Rounded Corners 18">
              <a:extLst>
                <a:ext uri="{FF2B5EF4-FFF2-40B4-BE49-F238E27FC236}">
                  <a16:creationId xmlns:a16="http://schemas.microsoft.com/office/drawing/2014/main" id="{A33D96F1-AEE0-0CE9-2CEB-442E2B6AFC47}"/>
                </a:ext>
              </a:extLst>
            </p:cNvPr>
            <p:cNvSpPr/>
            <p:nvPr/>
          </p:nvSpPr>
          <p:spPr>
            <a:xfrm>
              <a:off x="17841" y="1941435"/>
              <a:ext cx="8112066" cy="373704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0" name="Rectangle: Rounded Corners 4">
              <a:extLst>
                <a:ext uri="{FF2B5EF4-FFF2-40B4-BE49-F238E27FC236}">
                  <a16:creationId xmlns:a16="http://schemas.microsoft.com/office/drawing/2014/main" id="{1D89FB2B-7D8E-551B-FE89-6ECE83B04922}"/>
                </a:ext>
              </a:extLst>
            </p:cNvPr>
            <p:cNvSpPr txBox="1"/>
            <p:nvPr/>
          </p:nvSpPr>
          <p:spPr>
            <a:xfrm>
              <a:off x="17841" y="1941435"/>
              <a:ext cx="8112066" cy="2491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5168" tIns="455168" rIns="455168" bIns="243840" numCol="1" spcCol="1270" anchor="t" anchorCtr="0">
              <a:noAutofit/>
            </a:bodyPr>
            <a:lstStyle/>
            <a:p>
              <a:pPr marL="0" lvl="0" indent="0" algn="ctr" defTabSz="2844800">
                <a:lnSpc>
                  <a:spcPct val="90000"/>
                </a:lnSpc>
                <a:spcBef>
                  <a:spcPct val="0"/>
                </a:spcBef>
                <a:spcAft>
                  <a:spcPct val="35000"/>
                </a:spcAft>
                <a:buNone/>
              </a:pPr>
              <a:r>
                <a:rPr lang="en-US" sz="7200" kern="1200" dirty="0">
                  <a:latin typeface="Arial" panose="020B0604020202020204" pitchFamily="34" charset="0"/>
                  <a:cs typeface="Arial" panose="020B0604020202020204" pitchFamily="34" charset="0"/>
                </a:rPr>
                <a:t>Existing </a:t>
              </a:r>
              <a:r>
                <a:rPr lang="en-US" sz="7200" b="1" u="sng" kern="1200" dirty="0">
                  <a:latin typeface="Arial" panose="020B0604020202020204" pitchFamily="34" charset="0"/>
                  <a:cs typeface="Arial" panose="020B0604020202020204" pitchFamily="34" charset="0"/>
                </a:rPr>
                <a:t>MONTHLY</a:t>
              </a:r>
              <a:r>
                <a:rPr lang="en-US" sz="7200" kern="1200" dirty="0">
                  <a:latin typeface="Arial" panose="020B0604020202020204" pitchFamily="34" charset="0"/>
                  <a:cs typeface="Arial" panose="020B0604020202020204" pitchFamily="34" charset="0"/>
                </a:rPr>
                <a:t> ED Data Import</a:t>
              </a:r>
            </a:p>
          </p:txBody>
        </p:sp>
      </p:grpSp>
      <p:grpSp>
        <p:nvGrpSpPr>
          <p:cNvPr id="21" name="Group 20">
            <a:extLst>
              <a:ext uri="{FF2B5EF4-FFF2-40B4-BE49-F238E27FC236}">
                <a16:creationId xmlns:a16="http://schemas.microsoft.com/office/drawing/2014/main" id="{8E0BF87F-52A2-2CE2-5D12-D94CA40F8C2C}"/>
              </a:ext>
            </a:extLst>
          </p:cNvPr>
          <p:cNvGrpSpPr/>
          <p:nvPr/>
        </p:nvGrpSpPr>
        <p:grpSpPr>
          <a:xfrm>
            <a:off x="14675673" y="8399253"/>
            <a:ext cx="8112066" cy="11259576"/>
            <a:chOff x="14679952" y="5366455"/>
            <a:chExt cx="8112066" cy="11900464"/>
          </a:xfrm>
        </p:grpSpPr>
        <p:sp>
          <p:nvSpPr>
            <p:cNvPr id="22" name="Rectangle: Rounded Corners 21">
              <a:extLst>
                <a:ext uri="{FF2B5EF4-FFF2-40B4-BE49-F238E27FC236}">
                  <a16:creationId xmlns:a16="http://schemas.microsoft.com/office/drawing/2014/main" id="{1E9A97E1-A769-04FF-AAB3-3122A82077F1}"/>
                </a:ext>
              </a:extLst>
            </p:cNvPr>
            <p:cNvSpPr/>
            <p:nvPr/>
          </p:nvSpPr>
          <p:spPr>
            <a:xfrm>
              <a:off x="14679952" y="5366455"/>
              <a:ext cx="8112066" cy="1190046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3" name="Rectangle: Rounded Corners 4">
              <a:extLst>
                <a:ext uri="{FF2B5EF4-FFF2-40B4-BE49-F238E27FC236}">
                  <a16:creationId xmlns:a16="http://schemas.microsoft.com/office/drawing/2014/main" id="{59C47F1B-4776-572C-EA0B-BA01DFF62511}"/>
                </a:ext>
              </a:extLst>
            </p:cNvPr>
            <p:cNvSpPr txBox="1"/>
            <p:nvPr/>
          </p:nvSpPr>
          <p:spPr>
            <a:xfrm>
              <a:off x="14917546" y="5604049"/>
              <a:ext cx="7636878" cy="114252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56032" rIns="256032"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We need daily ED data to feed our dashboard in order to keep up to date with injury surveillance monitoring during a disaster. </a:t>
              </a:r>
            </a:p>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We worked with our partners at NC DETECT to temporarily send us ED data on a daily basis.</a:t>
              </a:r>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We adapted our existing code structure to handle a new rolling 90-day file.</a:t>
              </a:r>
            </a:p>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This allows us to compare data from before, during, and after an event to establish a baseline for quick detection of increases in injuries.</a:t>
              </a:r>
            </a:p>
            <a:p>
              <a:pPr marL="285750" lvl="1" indent="-285750" algn="l" defTabSz="1600200">
                <a:lnSpc>
                  <a:spcPct val="90000"/>
                </a:lnSpc>
                <a:spcBef>
                  <a:spcPct val="0"/>
                </a:spcBef>
                <a:spcAft>
                  <a:spcPct val="15000"/>
                </a:spcAft>
                <a:buChar char="•"/>
              </a:pPr>
              <a:endParaRPr lang="en-US" sz="3600" kern="1200" dirty="0"/>
            </a:p>
          </p:txBody>
        </p:sp>
      </p:grpSp>
      <p:grpSp>
        <p:nvGrpSpPr>
          <p:cNvPr id="24" name="Group 23">
            <a:extLst>
              <a:ext uri="{FF2B5EF4-FFF2-40B4-BE49-F238E27FC236}">
                <a16:creationId xmlns:a16="http://schemas.microsoft.com/office/drawing/2014/main" id="{3296A295-0F87-B029-45D8-29180D10B760}"/>
              </a:ext>
            </a:extLst>
          </p:cNvPr>
          <p:cNvGrpSpPr/>
          <p:nvPr/>
        </p:nvGrpSpPr>
        <p:grpSpPr>
          <a:xfrm>
            <a:off x="14660910" y="4441629"/>
            <a:ext cx="8112066" cy="3737042"/>
            <a:chOff x="13048946" y="1899939"/>
            <a:chExt cx="8112066" cy="3737042"/>
          </a:xfrm>
        </p:grpSpPr>
        <p:sp>
          <p:nvSpPr>
            <p:cNvPr id="25" name="Rectangle: Rounded Corners 24">
              <a:extLst>
                <a:ext uri="{FF2B5EF4-FFF2-40B4-BE49-F238E27FC236}">
                  <a16:creationId xmlns:a16="http://schemas.microsoft.com/office/drawing/2014/main" id="{C0BCCA36-0D06-3BE8-941B-C539D9AAE825}"/>
                </a:ext>
              </a:extLst>
            </p:cNvPr>
            <p:cNvSpPr/>
            <p:nvPr/>
          </p:nvSpPr>
          <p:spPr>
            <a:xfrm>
              <a:off x="13048946" y="1899939"/>
              <a:ext cx="8112066" cy="373704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6" name="Rectangle: Rounded Corners 4">
              <a:extLst>
                <a:ext uri="{FF2B5EF4-FFF2-40B4-BE49-F238E27FC236}">
                  <a16:creationId xmlns:a16="http://schemas.microsoft.com/office/drawing/2014/main" id="{9F409D2B-7692-1A72-BF3D-A6EF4BC5F143}"/>
                </a:ext>
              </a:extLst>
            </p:cNvPr>
            <p:cNvSpPr txBox="1"/>
            <p:nvPr/>
          </p:nvSpPr>
          <p:spPr>
            <a:xfrm>
              <a:off x="13048946" y="1899939"/>
              <a:ext cx="8112066" cy="2491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5168" tIns="455168" rIns="455168" bIns="243840" numCol="1" spcCol="1270" anchor="t" anchorCtr="0">
              <a:noAutofit/>
            </a:bodyPr>
            <a:lstStyle/>
            <a:p>
              <a:pPr marL="0" lvl="0" indent="0" algn="ctr" defTabSz="2844800">
                <a:lnSpc>
                  <a:spcPct val="90000"/>
                </a:lnSpc>
                <a:spcBef>
                  <a:spcPct val="0"/>
                </a:spcBef>
                <a:spcAft>
                  <a:spcPct val="35000"/>
                </a:spcAft>
                <a:buNone/>
              </a:pPr>
              <a:r>
                <a:rPr lang="en-US" sz="7200" kern="1200" dirty="0">
                  <a:latin typeface="Arial" panose="020B0604020202020204" pitchFamily="34" charset="0"/>
                  <a:cs typeface="Arial" panose="020B0604020202020204" pitchFamily="34" charset="0"/>
                </a:rPr>
                <a:t>New </a:t>
              </a:r>
              <a:r>
                <a:rPr lang="en-US" sz="7200" b="1" u="sng" kern="1200" dirty="0">
                  <a:latin typeface="Arial" panose="020B0604020202020204" pitchFamily="34" charset="0"/>
                  <a:cs typeface="Arial" panose="020B0604020202020204" pitchFamily="34" charset="0"/>
                </a:rPr>
                <a:t>DAILY</a:t>
              </a:r>
              <a:r>
                <a:rPr lang="en-US" sz="7200" kern="1200" dirty="0">
                  <a:latin typeface="Arial" panose="020B0604020202020204" pitchFamily="34" charset="0"/>
                  <a:cs typeface="Arial" panose="020B0604020202020204" pitchFamily="34" charset="0"/>
                </a:rPr>
                <a:t> ED Data Import</a:t>
              </a:r>
            </a:p>
          </p:txBody>
        </p:sp>
      </p:grpSp>
      <p:grpSp>
        <p:nvGrpSpPr>
          <p:cNvPr id="27" name="Group 26">
            <a:extLst>
              <a:ext uri="{FF2B5EF4-FFF2-40B4-BE49-F238E27FC236}">
                <a16:creationId xmlns:a16="http://schemas.microsoft.com/office/drawing/2014/main" id="{CBA4D613-E47A-C196-4C8C-BC83007F30DA}"/>
              </a:ext>
            </a:extLst>
          </p:cNvPr>
          <p:cNvGrpSpPr/>
          <p:nvPr/>
        </p:nvGrpSpPr>
        <p:grpSpPr>
          <a:xfrm>
            <a:off x="27458094" y="4441629"/>
            <a:ext cx="8112066" cy="3737042"/>
            <a:chOff x="26110553" y="1835712"/>
            <a:chExt cx="8112066" cy="3737042"/>
          </a:xfrm>
        </p:grpSpPr>
        <p:sp>
          <p:nvSpPr>
            <p:cNvPr id="28" name="Rectangle: Rounded Corners 27">
              <a:extLst>
                <a:ext uri="{FF2B5EF4-FFF2-40B4-BE49-F238E27FC236}">
                  <a16:creationId xmlns:a16="http://schemas.microsoft.com/office/drawing/2014/main" id="{5CBF4C23-D2AF-833E-4F2C-3DBF1F3106AC}"/>
                </a:ext>
              </a:extLst>
            </p:cNvPr>
            <p:cNvSpPr/>
            <p:nvPr/>
          </p:nvSpPr>
          <p:spPr>
            <a:xfrm>
              <a:off x="26110553" y="1835712"/>
              <a:ext cx="8112066" cy="373704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9" name="Rectangle: Rounded Corners 4">
              <a:extLst>
                <a:ext uri="{FF2B5EF4-FFF2-40B4-BE49-F238E27FC236}">
                  <a16:creationId xmlns:a16="http://schemas.microsoft.com/office/drawing/2014/main" id="{A601E82C-4079-C46E-62E0-C92067FC007F}"/>
                </a:ext>
              </a:extLst>
            </p:cNvPr>
            <p:cNvSpPr txBox="1"/>
            <p:nvPr/>
          </p:nvSpPr>
          <p:spPr>
            <a:xfrm>
              <a:off x="26110553" y="1835712"/>
              <a:ext cx="8112066" cy="2491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5168" tIns="455168" rIns="455168" bIns="243840" numCol="1" spcCol="1270" anchor="t" anchorCtr="0">
              <a:noAutofit/>
            </a:bodyPr>
            <a:lstStyle/>
            <a:p>
              <a:pPr marL="0" lvl="0" indent="0" algn="ctr" defTabSz="2844800">
                <a:lnSpc>
                  <a:spcPct val="90000"/>
                </a:lnSpc>
                <a:spcBef>
                  <a:spcPct val="0"/>
                </a:spcBef>
                <a:spcAft>
                  <a:spcPct val="35000"/>
                </a:spcAft>
                <a:buNone/>
              </a:pPr>
              <a:r>
                <a:rPr lang="en-US" sz="7200" kern="1200" dirty="0">
                  <a:latin typeface="Arial" panose="020B0604020202020204" pitchFamily="34" charset="0"/>
                  <a:cs typeface="Arial" panose="020B0604020202020204" pitchFamily="34" charset="0"/>
                </a:rPr>
                <a:t>Dashboard Creation</a:t>
              </a:r>
            </a:p>
          </p:txBody>
        </p:sp>
      </p:grpSp>
      <p:grpSp>
        <p:nvGrpSpPr>
          <p:cNvPr id="30" name="Group 29">
            <a:extLst>
              <a:ext uri="{FF2B5EF4-FFF2-40B4-BE49-F238E27FC236}">
                <a16:creationId xmlns:a16="http://schemas.microsoft.com/office/drawing/2014/main" id="{3B6CB65A-061A-1A40-DE22-A4C65186112A}"/>
              </a:ext>
            </a:extLst>
          </p:cNvPr>
          <p:cNvGrpSpPr/>
          <p:nvPr/>
        </p:nvGrpSpPr>
        <p:grpSpPr>
          <a:xfrm>
            <a:off x="27458094" y="8399253"/>
            <a:ext cx="8112066" cy="11259576"/>
            <a:chOff x="27759400" y="5263579"/>
            <a:chExt cx="8112066" cy="11988460"/>
          </a:xfrm>
        </p:grpSpPr>
        <p:sp>
          <p:nvSpPr>
            <p:cNvPr id="31" name="Rectangle: Rounded Corners 30">
              <a:extLst>
                <a:ext uri="{FF2B5EF4-FFF2-40B4-BE49-F238E27FC236}">
                  <a16:creationId xmlns:a16="http://schemas.microsoft.com/office/drawing/2014/main" id="{2100C00B-E482-67A4-D022-BDDB7400A330}"/>
                </a:ext>
              </a:extLst>
            </p:cNvPr>
            <p:cNvSpPr/>
            <p:nvPr/>
          </p:nvSpPr>
          <p:spPr>
            <a:xfrm>
              <a:off x="27759400" y="5263579"/>
              <a:ext cx="8112066" cy="1198846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2" name="Rectangle: Rounded Corners 4">
              <a:extLst>
                <a:ext uri="{FF2B5EF4-FFF2-40B4-BE49-F238E27FC236}">
                  <a16:creationId xmlns:a16="http://schemas.microsoft.com/office/drawing/2014/main" id="{7C5CF3C4-26A3-38F4-F8CB-2BEF7F629842}"/>
                </a:ext>
              </a:extLst>
            </p:cNvPr>
            <p:cNvSpPr txBox="1"/>
            <p:nvPr/>
          </p:nvSpPr>
          <p:spPr>
            <a:xfrm>
              <a:off x="27996994" y="5501173"/>
              <a:ext cx="7636878" cy="11513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56032" rIns="256032"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We strategized an outline for our dashboard and began exploring Microsoft Power BI, a software already included in our government license. </a:t>
              </a:r>
            </a:p>
            <a:p>
              <a:pPr marL="285750" lvl="1" indent="-285750" algn="l" defTabSz="1600200">
                <a:lnSpc>
                  <a:spcPct val="90000"/>
                </a:lnSpc>
                <a:spcBef>
                  <a:spcPct val="0"/>
                </a:spcBef>
                <a:spcAft>
                  <a:spcPct val="15000"/>
                </a:spcAft>
                <a:buChar char="•"/>
              </a:pPr>
              <a:endParaRPr lang="en-US" sz="36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dirty="0"/>
            </a:p>
            <a:p>
              <a:pPr marL="285750" lvl="1" indent="-285750" algn="l" defTabSz="1600200">
                <a:lnSpc>
                  <a:spcPct val="90000"/>
                </a:lnSpc>
                <a:spcBef>
                  <a:spcPct val="0"/>
                </a:spcBef>
                <a:spcAft>
                  <a:spcPct val="15000"/>
                </a:spcAft>
                <a:buChar char="•"/>
              </a:pPr>
              <a:endParaRPr lang="en-US" sz="36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The dashboard utilizes both the monthly and daily files to create visualizations. </a:t>
              </a:r>
            </a:p>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The daily file feeds the visualizations for injury counts, while the monthly file feeds demographic visualizations due to the potential for small case counts on a daily basis. </a:t>
              </a:r>
            </a:p>
          </p:txBody>
        </p:sp>
      </p:grpSp>
      <p:grpSp>
        <p:nvGrpSpPr>
          <p:cNvPr id="33" name="Group 32">
            <a:extLst>
              <a:ext uri="{FF2B5EF4-FFF2-40B4-BE49-F238E27FC236}">
                <a16:creationId xmlns:a16="http://schemas.microsoft.com/office/drawing/2014/main" id="{0DF1B1CA-93DE-3764-220E-87001DBC4A0E}"/>
              </a:ext>
            </a:extLst>
          </p:cNvPr>
          <p:cNvGrpSpPr/>
          <p:nvPr/>
        </p:nvGrpSpPr>
        <p:grpSpPr>
          <a:xfrm>
            <a:off x="23829908" y="5348260"/>
            <a:ext cx="2607104" cy="2019669"/>
            <a:chOff x="9359660" y="2156298"/>
            <a:chExt cx="2607104" cy="2019669"/>
          </a:xfrm>
        </p:grpSpPr>
        <p:sp>
          <p:nvSpPr>
            <p:cNvPr id="34" name="Arrow: Right 33">
              <a:extLst>
                <a:ext uri="{FF2B5EF4-FFF2-40B4-BE49-F238E27FC236}">
                  <a16:creationId xmlns:a16="http://schemas.microsoft.com/office/drawing/2014/main" id="{A2C3D7F1-E3B9-EBDC-58E9-DDE30960FC26}"/>
                </a:ext>
              </a:extLst>
            </p:cNvPr>
            <p:cNvSpPr/>
            <p:nvPr/>
          </p:nvSpPr>
          <p:spPr>
            <a:xfrm rot="21589053">
              <a:off x="9359660" y="2156298"/>
              <a:ext cx="2607104" cy="201966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35" name="Arrow: Right 4">
              <a:extLst>
                <a:ext uri="{FF2B5EF4-FFF2-40B4-BE49-F238E27FC236}">
                  <a16:creationId xmlns:a16="http://schemas.microsoft.com/office/drawing/2014/main" id="{F9E1FCD9-5DA5-8F50-3DF4-D017FCB27001}"/>
                </a:ext>
              </a:extLst>
            </p:cNvPr>
            <p:cNvSpPr txBox="1"/>
            <p:nvPr/>
          </p:nvSpPr>
          <p:spPr>
            <a:xfrm rot="21589053">
              <a:off x="9359662" y="2561197"/>
              <a:ext cx="2001203" cy="1211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endParaRPr lang="en-US" sz="5100" kern="1200" dirty="0"/>
            </a:p>
          </p:txBody>
        </p:sp>
      </p:grpSp>
      <p:pic>
        <p:nvPicPr>
          <p:cNvPr id="36" name="Graphic 35" descr="Users with solid fill">
            <a:extLst>
              <a:ext uri="{FF2B5EF4-FFF2-40B4-BE49-F238E27FC236}">
                <a16:creationId xmlns:a16="http://schemas.microsoft.com/office/drawing/2014/main" id="{8C240365-D661-F5CC-4599-7E47BEC938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3865" y="17137582"/>
            <a:ext cx="2634774" cy="2634774"/>
          </a:xfrm>
          <a:prstGeom prst="rect">
            <a:avLst/>
          </a:prstGeom>
        </p:spPr>
      </p:pic>
      <p:pic>
        <p:nvPicPr>
          <p:cNvPr id="37" name="Picture 36" descr="Text, whiteboard&#10;&#10;Description automatically generated">
            <a:extLst>
              <a:ext uri="{FF2B5EF4-FFF2-40B4-BE49-F238E27FC236}">
                <a16:creationId xmlns:a16="http://schemas.microsoft.com/office/drawing/2014/main" id="{82026E02-F824-7DB7-6370-C9DD3D264BA2}"/>
              </a:ext>
            </a:extLst>
          </p:cNvPr>
          <p:cNvPicPr>
            <a:picLocks noChangeAspect="1"/>
          </p:cNvPicPr>
          <p:nvPr/>
        </p:nvPicPr>
        <p:blipFill>
          <a:blip r:embed="rId4">
            <a:extLst>
              <a:ext uri="{28A0092B-C50C-407E-A947-70E740481C1C}">
                <a14:useLocalDpi xmlns:a14="http://schemas.microsoft.com/office/drawing/2010/main" val="0"/>
              </a:ext>
            </a:extLst>
          </a:blip>
          <a:srcRect l="9772" t="20480" r="13613" b="16923"/>
          <a:stretch/>
        </p:blipFill>
        <p:spPr>
          <a:xfrm>
            <a:off x="2922791" y="12311289"/>
            <a:ext cx="4738461" cy="2114413"/>
          </a:xfrm>
          <a:prstGeom prst="rect">
            <a:avLst/>
          </a:prstGeom>
        </p:spPr>
      </p:pic>
      <p:pic>
        <p:nvPicPr>
          <p:cNvPr id="38" name="Graphic 37" descr="Daily calendar with solid fill">
            <a:extLst>
              <a:ext uri="{FF2B5EF4-FFF2-40B4-BE49-F238E27FC236}">
                <a16:creationId xmlns:a16="http://schemas.microsoft.com/office/drawing/2014/main" id="{17E1E163-A78B-E322-1C9B-8B95A29555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80079" y="12522448"/>
            <a:ext cx="1903254" cy="1903254"/>
          </a:xfrm>
          <a:prstGeom prst="rect">
            <a:avLst/>
          </a:prstGeom>
        </p:spPr>
      </p:pic>
      <p:pic>
        <p:nvPicPr>
          <p:cNvPr id="39" name="Graphic 38" descr="Presentation with bar chart with solid fill">
            <a:extLst>
              <a:ext uri="{FF2B5EF4-FFF2-40B4-BE49-F238E27FC236}">
                <a16:creationId xmlns:a16="http://schemas.microsoft.com/office/drawing/2014/main" id="{058C81A4-7270-1C5E-C237-048A99C3A7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534664" y="12065248"/>
            <a:ext cx="1894592" cy="1894592"/>
          </a:xfrm>
          <a:prstGeom prst="rect">
            <a:avLst/>
          </a:prstGeom>
        </p:spPr>
      </p:pic>
      <p:pic>
        <p:nvPicPr>
          <p:cNvPr id="40" name="Graphic 39" descr="Signal with solid fill">
            <a:extLst>
              <a:ext uri="{FF2B5EF4-FFF2-40B4-BE49-F238E27FC236}">
                <a16:creationId xmlns:a16="http://schemas.microsoft.com/office/drawing/2014/main" id="{2C93EA9F-730D-07E2-7AC4-CA21570AF8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753150" y="12065249"/>
            <a:ext cx="1894591" cy="1894591"/>
          </a:xfrm>
          <a:prstGeom prst="rect">
            <a:avLst/>
          </a:prstGeom>
        </p:spPr>
      </p:pic>
    </p:spTree>
    <p:extLst>
      <p:ext uri="{BB962C8B-B14F-4D97-AF65-F5344CB8AC3E}">
        <p14:creationId xmlns:p14="http://schemas.microsoft.com/office/powerpoint/2010/main" val="44430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F8C2A-00B3-2EE2-CCC7-958314AB4A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4BFDA0-EABE-3AB4-457A-3BF6061EB6CB}"/>
              </a:ext>
            </a:extLst>
          </p:cNvPr>
          <p:cNvSpPr/>
          <p:nvPr/>
        </p:nvSpPr>
        <p:spPr>
          <a:xfrm>
            <a:off x="0" y="0"/>
            <a:ext cx="37463413" cy="3291840"/>
          </a:xfrm>
          <a:prstGeom prst="rect">
            <a:avLst/>
          </a:prstGeom>
          <a:solidFill>
            <a:srgbClr val="288DC2"/>
          </a:solidFill>
          <a:ln>
            <a:solidFill>
              <a:srgbClr val="288DC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5600" b="1"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en-US" sz="10800" b="1" dirty="0">
                <a:solidFill>
                  <a:srgbClr val="FFFFFF"/>
                </a:solidFill>
                <a:latin typeface="Arial" panose="020B0604020202020204" pitchFamily="34" charset="0"/>
                <a:ea typeface="Verdana" panose="020B0604030504040204" pitchFamily="34" charset="0"/>
                <a:cs typeface="Arial" panose="020B0604020202020204" pitchFamily="34" charset="0"/>
              </a:rPr>
              <a:t>Results</a:t>
            </a:r>
            <a:endParaRPr lang="en-US" sz="10800" dirty="0">
              <a:solidFill>
                <a:schemeClr val="bg1"/>
              </a:solidFill>
              <a:latin typeface="Arial" panose="020B0604020202020204" pitchFamily="34" charset="0"/>
              <a:cs typeface="Arial" panose="020B0604020202020204" pitchFamily="34" charset="0"/>
            </a:endParaRPr>
          </a:p>
        </p:txBody>
      </p:sp>
      <p:sp>
        <p:nvSpPr>
          <p:cNvPr id="3" name="Action Button: Go Home 2">
            <a:hlinkClick r:id="" action="ppaction://hlinkshowjump?jump=firstslide" highlightClick="1"/>
            <a:extLst>
              <a:ext uri="{FF2B5EF4-FFF2-40B4-BE49-F238E27FC236}">
                <a16:creationId xmlns:a16="http://schemas.microsoft.com/office/drawing/2014/main" id="{FB42CE3A-3A61-2AED-C5BA-78109BA75CF7}"/>
              </a:ext>
            </a:extLst>
          </p:cNvPr>
          <p:cNvSpPr/>
          <p:nvPr/>
        </p:nvSpPr>
        <p:spPr>
          <a:xfrm>
            <a:off x="34472880" y="777240"/>
            <a:ext cx="2194560" cy="1737360"/>
          </a:xfrm>
          <a:prstGeom prst="actionButtonHome">
            <a:avLst/>
          </a:prstGeom>
          <a:solidFill>
            <a:srgbClr val="F2CE0F"/>
          </a:solidFill>
          <a:ln>
            <a:solidFill>
              <a:srgbClr val="1737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title="This slide contains the following visuals: Map of Selected Region(s) ,Map of Selected Region(s) ,slicer ,slicer ,shape ,shape ,actionButton ,textbox ,shape ,textbox ,shape ,slicer ,Percentage of ED visits by Age Group ,Percentage of ED visits by Sex ,Percentage of ED Visits by Race/Ethnicity ,Number of ED visits in Mecklenburg County ,Percentage of ED visits by Age Group  ,Percentage of ED visits by Sex ,Percentage of ED Visits by Race/Ethnicity ,Number of ED visits in Wake County ,slicer. Please refer to the notes on this slide for details">
            <a:hlinkClick r:id="rId2"/>
            <a:extLst>
              <a:ext uri="{FF2B5EF4-FFF2-40B4-BE49-F238E27FC236}">
                <a16:creationId xmlns:a16="http://schemas.microsoft.com/office/drawing/2014/main" id="{B821801A-0E24-9078-EB7E-E6905A4E26DD}"/>
              </a:ext>
            </a:extLst>
          </p:cNvPr>
          <p:cNvPicPr>
            <a:picLocks noChangeAspect="1"/>
          </p:cNvPicPr>
          <p:nvPr/>
        </p:nvPicPr>
        <p:blipFill>
          <a:blip r:embed="rId3"/>
          <a:srcRect t="1" b="77835"/>
          <a:stretch/>
        </p:blipFill>
        <p:spPr>
          <a:xfrm>
            <a:off x="265383" y="3505200"/>
            <a:ext cx="9920472" cy="17207939"/>
          </a:xfrm>
          <a:prstGeom prst="rect">
            <a:avLst/>
          </a:prstGeom>
          <a:noFill/>
          <a:ln w="19050">
            <a:solidFill>
              <a:srgbClr val="17375E"/>
            </a:solidFill>
          </a:ln>
        </p:spPr>
      </p:pic>
      <p:pic>
        <p:nvPicPr>
          <p:cNvPr id="37" name="Picture" title="This slide contains the following visuals: slicer ,Map of Affected Counties ,Counts of ED Visits - Affected Counties ,Percentage of ED Visits by Race/Ethnicity - Affected Counties ,Percentage of ED visits by Sex - Affected Counties ,Percentage of ED visits by Age Group - Affected Counties ,Map of Unaffected Counties ,Counts of ED Visits - Unaffected Counties ,Percentage of ED Visits by Race/Ethnicity - Unaffected Counties ,Percentage of ED visits by Sex - Unaffected Counties ,Percentage of ED visits by Age Group - Unaffected Counties ,slicer ,shape ,textbox ,shape ,textbox ,actionButton ,shape ,shape. Please refer to the notes on this slide for details">
            <a:hlinkClick r:id="rId2"/>
            <a:extLst>
              <a:ext uri="{FF2B5EF4-FFF2-40B4-BE49-F238E27FC236}">
                <a16:creationId xmlns:a16="http://schemas.microsoft.com/office/drawing/2014/main" id="{66F7B7E0-533F-E5AF-F037-346E6B8F4758}"/>
              </a:ext>
            </a:extLst>
          </p:cNvPr>
          <p:cNvPicPr>
            <a:picLocks noChangeAspect="1"/>
          </p:cNvPicPr>
          <p:nvPr/>
        </p:nvPicPr>
        <p:blipFill>
          <a:blip r:embed="rId4"/>
          <a:srcRect b="79071"/>
          <a:stretch/>
        </p:blipFill>
        <p:spPr>
          <a:xfrm>
            <a:off x="26691954" y="3505200"/>
            <a:ext cx="10506076" cy="17207939"/>
          </a:xfrm>
          <a:prstGeom prst="rect">
            <a:avLst/>
          </a:prstGeom>
          <a:noFill/>
          <a:ln w="19050">
            <a:solidFill>
              <a:srgbClr val="17375E"/>
            </a:solidFill>
          </a:ln>
        </p:spPr>
      </p:pic>
      <p:pic>
        <p:nvPicPr>
          <p:cNvPr id="38" name="Picture" title="This slide contains the following visuals: slicer ,slicer ,shape ,textbox ,shape ,textbox ,Top 10 ED Injuries  ,Top 10 ED Injuries Over Time ,shape. Please refer to the notes on this slide for details">
            <a:hlinkClick r:id="rId2"/>
            <a:extLst>
              <a:ext uri="{FF2B5EF4-FFF2-40B4-BE49-F238E27FC236}">
                <a16:creationId xmlns:a16="http://schemas.microsoft.com/office/drawing/2014/main" id="{C7324F22-16F2-EEA1-5378-F198B1D801F6}"/>
              </a:ext>
            </a:extLst>
          </p:cNvPr>
          <p:cNvPicPr>
            <a:picLocks noChangeAspect="1"/>
          </p:cNvPicPr>
          <p:nvPr/>
        </p:nvPicPr>
        <p:blipFill>
          <a:blip r:embed="rId5"/>
          <a:srcRect b="87143"/>
          <a:stretch/>
        </p:blipFill>
        <p:spPr>
          <a:xfrm>
            <a:off x="10771459" y="3505200"/>
            <a:ext cx="15327675" cy="15422880"/>
          </a:xfrm>
          <a:prstGeom prst="rect">
            <a:avLst/>
          </a:prstGeom>
          <a:noFill/>
          <a:ln w="19050">
            <a:solidFill>
              <a:srgbClr val="17375E"/>
            </a:solidFill>
          </a:ln>
        </p:spPr>
      </p:pic>
    </p:spTree>
    <p:extLst>
      <p:ext uri="{BB962C8B-B14F-4D97-AF65-F5344CB8AC3E}">
        <p14:creationId xmlns:p14="http://schemas.microsoft.com/office/powerpoint/2010/main" val="1619505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9496</TotalTime>
  <Words>962</Words>
  <Application>Microsoft Office PowerPoint</Application>
  <PresentationFormat>Custom</PresentationFormat>
  <Paragraphs>74</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(body)</vt:lpstr>
      <vt:lpstr>Franklin Gothic Demi Cond</vt:lpstr>
      <vt:lpstr>Verdana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Giudici, Anna I</dc:creator>
  <cp:lastModifiedBy>Kim Dittmann</cp:lastModifiedBy>
  <cp:revision>29</cp:revision>
  <dcterms:created xsi:type="dcterms:W3CDTF">2025-01-31T18:23:30Z</dcterms:created>
  <dcterms:modified xsi:type="dcterms:W3CDTF">2025-03-19T15:17:43Z</dcterms:modified>
</cp:coreProperties>
</file>