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</p:sldMasterIdLst>
  <p:notesMasterIdLst>
    <p:notesMasterId r:id="rId35"/>
  </p:notesMasterIdLst>
  <p:handoutMasterIdLst>
    <p:handoutMasterId r:id="rId36"/>
  </p:handoutMasterIdLst>
  <p:sldIdLst>
    <p:sldId id="448" r:id="rId5"/>
    <p:sldId id="476" r:id="rId6"/>
    <p:sldId id="474" r:id="rId7"/>
    <p:sldId id="494" r:id="rId8"/>
    <p:sldId id="475" r:id="rId9"/>
    <p:sldId id="477" r:id="rId10"/>
    <p:sldId id="478" r:id="rId11"/>
    <p:sldId id="479" r:id="rId12"/>
    <p:sldId id="480" r:id="rId13"/>
    <p:sldId id="481" r:id="rId14"/>
    <p:sldId id="503" r:id="rId15"/>
    <p:sldId id="489" r:id="rId16"/>
    <p:sldId id="496" r:id="rId17"/>
    <p:sldId id="497" r:id="rId18"/>
    <p:sldId id="498" r:id="rId19"/>
    <p:sldId id="499" r:id="rId20"/>
    <p:sldId id="500" r:id="rId21"/>
    <p:sldId id="501" r:id="rId22"/>
    <p:sldId id="502" r:id="rId23"/>
    <p:sldId id="482" r:id="rId24"/>
    <p:sldId id="483" r:id="rId25"/>
    <p:sldId id="484" r:id="rId26"/>
    <p:sldId id="485" r:id="rId27"/>
    <p:sldId id="486" r:id="rId28"/>
    <p:sldId id="487" r:id="rId29"/>
    <p:sldId id="488" r:id="rId30"/>
    <p:sldId id="490" r:id="rId31"/>
    <p:sldId id="491" r:id="rId32"/>
    <p:sldId id="493" r:id="rId33"/>
    <p:sldId id="492" r:id="rId3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rche, Julia K" initials="LJK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93D5"/>
    <a:srgbClr val="003B70"/>
    <a:srgbClr val="7CA3DD"/>
    <a:srgbClr val="568AA4"/>
    <a:srgbClr val="94B6C7"/>
    <a:srgbClr val="657E32"/>
    <a:srgbClr val="E9F0F3"/>
    <a:srgbClr val="DBE7EC"/>
    <a:srgbClr val="CEDDEC"/>
    <a:srgbClr val="E4E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4" autoAdjust="0"/>
    <p:restoredTop sz="86877" autoAdjust="0"/>
  </p:normalViewPr>
  <p:slideViewPr>
    <p:cSldViewPr snapToGrid="0">
      <p:cViewPr varScale="1">
        <p:scale>
          <a:sx n="96" d="100"/>
          <a:sy n="96" d="100"/>
        </p:scale>
        <p:origin x="224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323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578"/>
          </a:xfrm>
          <a:prstGeom prst="rect">
            <a:avLst/>
          </a:prstGeom>
        </p:spPr>
        <p:txBody>
          <a:bodyPr vert="horz" lIns="91768" tIns="45884" rIns="91768" bIns="4588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6578"/>
          </a:xfrm>
          <a:prstGeom prst="rect">
            <a:avLst/>
          </a:prstGeom>
        </p:spPr>
        <p:txBody>
          <a:bodyPr vert="horz" lIns="91768" tIns="45884" rIns="91768" bIns="45884" rtlCol="0"/>
          <a:lstStyle>
            <a:lvl1pPr algn="r">
              <a:defRPr sz="1200"/>
            </a:lvl1pPr>
          </a:lstStyle>
          <a:p>
            <a:fld id="{A9B734D9-FBB7-4B85-86A2-24E15EDE55E0}" type="datetimeFigureOut">
              <a:rPr lang="en-US" smtClean="0"/>
              <a:t>3/18/2025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823"/>
            <a:ext cx="3038475" cy="466578"/>
          </a:xfrm>
          <a:prstGeom prst="rect">
            <a:avLst/>
          </a:prstGeom>
        </p:spPr>
        <p:txBody>
          <a:bodyPr vert="horz" lIns="91768" tIns="45884" rIns="91768" bIns="4588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823"/>
            <a:ext cx="3038475" cy="466578"/>
          </a:xfrm>
          <a:prstGeom prst="rect">
            <a:avLst/>
          </a:prstGeom>
        </p:spPr>
        <p:txBody>
          <a:bodyPr vert="horz" lIns="91768" tIns="45884" rIns="91768" bIns="45884" rtlCol="0" anchor="b"/>
          <a:lstStyle>
            <a:lvl1pPr algn="r">
              <a:defRPr sz="1200"/>
            </a:lvl1pPr>
          </a:lstStyle>
          <a:p>
            <a:fld id="{41803F26-4061-4820-A8A7-DA9F547591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075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164" tIns="46581" rIns="93164" bIns="4658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64" tIns="46581" rIns="93164" bIns="46581" rtlCol="0"/>
          <a:lstStyle>
            <a:lvl1pPr algn="r">
              <a:defRPr sz="1200"/>
            </a:lvl1pPr>
          </a:lstStyle>
          <a:p>
            <a:fld id="{E3FD6F98-055A-4837-90F2-8E5F6821A1BB}" type="datetimeFigureOut">
              <a:rPr lang="en-US" smtClean="0"/>
              <a:t>3/18/2025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1" rIns="93164" bIns="4658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vert="horz" lIns="93164" tIns="46581" rIns="93164" bIns="465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4"/>
          </a:xfrm>
          <a:prstGeom prst="rect">
            <a:avLst/>
          </a:prstGeom>
        </p:spPr>
        <p:txBody>
          <a:bodyPr vert="horz" lIns="93164" tIns="46581" rIns="93164" bIns="4658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9"/>
            <a:ext cx="3037840" cy="466434"/>
          </a:xfrm>
          <a:prstGeom prst="rect">
            <a:avLst/>
          </a:prstGeom>
        </p:spPr>
        <p:txBody>
          <a:bodyPr vert="horz" lIns="93164" tIns="46581" rIns="93164" bIns="46581" rtlCol="0" anchor="b"/>
          <a:lstStyle>
            <a:lvl1pPr algn="r">
              <a:defRPr sz="1200"/>
            </a:lvl1pPr>
          </a:lstStyle>
          <a:p>
            <a:fld id="{DBCC7D24-0DC9-4E9C-89C0-35D79A09D3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617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640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937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209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828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734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8742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430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037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492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098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833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65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631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24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10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1626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2345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694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349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9360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6717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697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363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618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25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913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710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561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06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15CBE63-B4CC-ED46-B111-3AC6924C3A1B}"/>
              </a:ext>
            </a:extLst>
          </p:cNvPr>
          <p:cNvGrpSpPr/>
          <p:nvPr userDrawn="1"/>
        </p:nvGrpSpPr>
        <p:grpSpPr>
          <a:xfrm flipV="1">
            <a:off x="-1" y="0"/>
            <a:ext cx="1881156" cy="6858000"/>
            <a:chOff x="6734366" y="0"/>
            <a:chExt cx="1881156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9453380-305C-084E-84AA-89398B79CA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392203" y="0"/>
              <a:ext cx="1223319" cy="6858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2EC5402-E111-7F4F-B797-62B1ADAA11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734366" y="0"/>
              <a:ext cx="1189765" cy="6858000"/>
            </a:xfrm>
            <a:prstGeom prst="rect">
              <a:avLst/>
            </a:prstGeom>
          </p:spPr>
        </p:pic>
      </p:grpSp>
      <p:sp>
        <p:nvSpPr>
          <p:cNvPr id="15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768597" y="2051009"/>
            <a:ext cx="5774267" cy="2020824"/>
          </a:xfrm>
        </p:spPr>
        <p:txBody>
          <a:bodyPr anchor="ctr">
            <a:noAutofit/>
          </a:bodyPr>
          <a:lstStyle>
            <a:lvl1pPr marL="0" indent="0">
              <a:buNone/>
              <a:defRPr sz="2400" b="1" i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2100">
                <a:latin typeface="Franklin Gothic Demi Cond" panose="020B0706030402020204" pitchFamily="34" charset="0"/>
              </a:defRPr>
            </a:lvl2pPr>
            <a:lvl3pPr marL="514350" indent="0">
              <a:buNone/>
              <a:defRPr sz="2100">
                <a:latin typeface="Franklin Gothic Demi Cond" panose="020B0706030402020204" pitchFamily="34" charset="0"/>
              </a:defRPr>
            </a:lvl3pPr>
            <a:lvl4pPr marL="771525" indent="0">
              <a:buNone/>
              <a:defRPr sz="2100">
                <a:latin typeface="Franklin Gothic Demi Cond" panose="020B0706030402020204" pitchFamily="34" charset="0"/>
              </a:defRPr>
            </a:lvl4pPr>
            <a:lvl5pPr marL="1028700" indent="0">
              <a:buNone/>
              <a:defRPr sz="21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768597" y="4071833"/>
            <a:ext cx="5774267" cy="94875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768597" y="5020585"/>
            <a:ext cx="5774267" cy="488226"/>
          </a:xfrm>
        </p:spPr>
        <p:txBody>
          <a:bodyPr anchor="ctr">
            <a:noAutofit/>
          </a:bodyPr>
          <a:lstStyle>
            <a:lvl1pPr marL="0" indent="0">
              <a:buNone/>
              <a:defRPr sz="1500" b="1" i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768597" y="1404678"/>
            <a:ext cx="58377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350" b="0" i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NC DEPARTMENT OF HEALTH AND HUMAN SERVICES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47EF5E-9C37-0F66-ADEC-8485DCD764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684" y="483504"/>
            <a:ext cx="1901552" cy="184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22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8452E2-608E-7385-0B1A-59C76320C3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/>
          <a:stretch/>
        </p:blipFill>
        <p:spPr>
          <a:xfrm flipH="1">
            <a:off x="5543241" y="0"/>
            <a:ext cx="12233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A86B39-3865-57BE-64FB-863D06D6C1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 r="51867"/>
          <a:stretch/>
        </p:blipFill>
        <p:spPr>
          <a:xfrm>
            <a:off x="6625281" y="0"/>
            <a:ext cx="251872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69272" y="1097280"/>
            <a:ext cx="2707088" cy="4937760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defRPr sz="15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 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69274" y="6155643"/>
            <a:ext cx="2552329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1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6269274" y="457200"/>
            <a:ext cx="2707088" cy="548640"/>
          </a:xfr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FB36CEB-4779-6824-7674-070906743E2F}"/>
              </a:ext>
            </a:extLst>
          </p:cNvPr>
          <p:cNvSpPr txBox="1">
            <a:spLocks/>
          </p:cNvSpPr>
          <p:nvPr userDrawn="1"/>
        </p:nvSpPr>
        <p:spPr>
          <a:xfrm>
            <a:off x="322397" y="6443816"/>
            <a:ext cx="4315170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Arial" panose="020B0604020202020204" pitchFamily="34" charset="0"/>
                <a:cs typeface="Arial" panose="020B0604020202020204" pitchFamily="34" charset="0"/>
              </a:rPr>
              <a:t>NCDHHS, Division of Public Health | Utilizing Quality Improvement Methods to Address Immunization Health Equity | March 13</a:t>
            </a:r>
            <a:r>
              <a:rPr lang="en-US" b="1" i="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i="0" dirty="0">
                <a:latin typeface="Arial" panose="020B0604020202020204" pitchFamily="34" charset="0"/>
                <a:cs typeface="Arial" panose="020B0604020202020204" pitchFamily="34" charset="0"/>
              </a:rPr>
              <a:t>, 2025   </a:t>
            </a:r>
          </a:p>
        </p:txBody>
      </p:sp>
    </p:spTree>
    <p:extLst>
      <p:ext uri="{BB962C8B-B14F-4D97-AF65-F5344CB8AC3E}">
        <p14:creationId xmlns:p14="http://schemas.microsoft.com/office/powerpoint/2010/main" val="399739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8452E2-608E-7385-0B1A-59C76320C3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/>
          <a:stretch/>
        </p:blipFill>
        <p:spPr>
          <a:xfrm flipH="1">
            <a:off x="5543241" y="0"/>
            <a:ext cx="12233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A86B39-3865-57BE-64FB-863D06D6C1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 r="51867"/>
          <a:stretch/>
        </p:blipFill>
        <p:spPr>
          <a:xfrm>
            <a:off x="6625281" y="0"/>
            <a:ext cx="251872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69272" y="1097280"/>
            <a:ext cx="2707088" cy="4937760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defRPr sz="15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 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69274" y="6155643"/>
            <a:ext cx="2552329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1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6269274" y="457200"/>
            <a:ext cx="2707088" cy="548640"/>
          </a:xfr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96B48B2-C16F-C55C-34B8-261CEA15F4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052" y="1097280"/>
            <a:ext cx="4998554" cy="4937760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defRPr sz="15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 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9C6A26D-3130-6FD1-2A27-F20A76CA3C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8053" y="6155643"/>
            <a:ext cx="4998554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1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9D8539-6F7B-2D19-4A84-341CCAED17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5525" y="371475"/>
            <a:ext cx="4999038" cy="635000"/>
          </a:xfrm>
        </p:spPr>
        <p:txBody>
          <a:bodyPr/>
          <a:lstStyle>
            <a:lvl1pPr marL="0" indent="0">
              <a:buNone/>
              <a:defRPr sz="2400">
                <a:solidFill>
                  <a:srgbClr val="5C93D5"/>
                </a:solidFill>
              </a:defRPr>
            </a:lvl1pPr>
          </a:lstStyle>
          <a:p>
            <a:r>
              <a:rPr lang="en-US" sz="2000" dirty="0"/>
              <a:t>Click to add text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13E346E-9DCE-FD2A-D039-9396C216A76D}"/>
              </a:ext>
            </a:extLst>
          </p:cNvPr>
          <p:cNvSpPr txBox="1">
            <a:spLocks/>
          </p:cNvSpPr>
          <p:nvPr userDrawn="1"/>
        </p:nvSpPr>
        <p:spPr>
          <a:xfrm>
            <a:off x="293209" y="6603332"/>
            <a:ext cx="7994651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Arial" panose="020B0604020202020204" pitchFamily="34" charset="0"/>
                <a:cs typeface="Arial" panose="020B0604020202020204" pitchFamily="34" charset="0"/>
              </a:rPr>
              <a:t>NCDHHS, Division of Public Health | Presentation Title | 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822795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&amp; Table Cha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1308100" y="2514601"/>
            <a:ext cx="7564439" cy="3529013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icon below to add table or chart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05951D5-A53B-F748-B53B-411B88B3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7868" y="1097282"/>
            <a:ext cx="7537836" cy="1288733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defRPr sz="15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 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ED21797-25F7-3A44-9079-81482EE9D0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7869" y="6155643"/>
            <a:ext cx="7106911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1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sp>
        <p:nvSpPr>
          <p:cNvPr id="15" name="Slide Number Placeholder 21">
            <a:extLst>
              <a:ext uri="{FF2B5EF4-FFF2-40B4-BE49-F238E27FC236}">
                <a16:creationId xmlns:a16="http://schemas.microsoft.com/office/drawing/2014/main" id="{2C7BA782-DC5C-CB45-B48B-350EECAB45C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305801" y="6603788"/>
            <a:ext cx="564098" cy="284692"/>
          </a:xfrm>
          <a:prstGeom prst="rect">
            <a:avLst/>
          </a:prstGeom>
        </p:spPr>
        <p:txBody>
          <a:bodyPr/>
          <a:lstStyle>
            <a:lvl1pPr algn="r">
              <a:defRPr sz="675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8E406F2-C7C6-C748-8AF1-66707FF8A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7869" y="457200"/>
            <a:ext cx="7537836" cy="548640"/>
          </a:xfr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936F9F-3E18-8941-88E7-313AB075F5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/>
          <a:stretch/>
        </p:blipFill>
        <p:spPr>
          <a:xfrm>
            <a:off x="0" y="0"/>
            <a:ext cx="1223320" cy="685800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FD550A9B-4FAB-132D-6ABD-080359FBA3E2}"/>
              </a:ext>
            </a:extLst>
          </p:cNvPr>
          <p:cNvSpPr txBox="1">
            <a:spLocks/>
          </p:cNvSpPr>
          <p:nvPr userDrawn="1"/>
        </p:nvSpPr>
        <p:spPr>
          <a:xfrm>
            <a:off x="1308100" y="6603332"/>
            <a:ext cx="6979760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Arial" panose="020B0604020202020204" pitchFamily="34" charset="0"/>
                <a:cs typeface="Arial" panose="020B0604020202020204" pitchFamily="34" charset="0"/>
              </a:rPr>
              <a:t>NCDHHS, Division of Health Public | Presentation Title | 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737627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able Cha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622299" y="1900238"/>
            <a:ext cx="3840480" cy="4086226"/>
          </a:xfrm>
        </p:spPr>
        <p:txBody>
          <a:bodyPr>
            <a:noAutofit/>
          </a:bodyPr>
          <a:lstStyle>
            <a:lvl1pPr marL="0" indent="0" algn="ctr">
              <a:buNone/>
              <a:defRPr sz="15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icon below to add table, chart, image</a:t>
            </a:r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665132" y="1900238"/>
            <a:ext cx="3840480" cy="4086226"/>
          </a:xfrm>
        </p:spPr>
        <p:txBody>
          <a:bodyPr>
            <a:noAutofit/>
          </a:bodyPr>
          <a:lstStyle>
            <a:lvl1pPr marL="0" indent="0" algn="ctr">
              <a:buNone/>
              <a:defRPr sz="15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icon below to add table, chart, image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CFCE86-664D-A446-BE06-01C8C24E9E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2150" y="6155643"/>
            <a:ext cx="8073990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1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sp>
        <p:nvSpPr>
          <p:cNvPr id="19" name="Slide Number Placeholder 21">
            <a:extLst>
              <a:ext uri="{FF2B5EF4-FFF2-40B4-BE49-F238E27FC236}">
                <a16:creationId xmlns:a16="http://schemas.microsoft.com/office/drawing/2014/main" id="{4D11D409-0A96-9B43-B5E9-8C9EBB3490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05801" y="6603788"/>
            <a:ext cx="564098" cy="284692"/>
          </a:xfrm>
          <a:prstGeom prst="rect">
            <a:avLst/>
          </a:prstGeom>
        </p:spPr>
        <p:txBody>
          <a:bodyPr/>
          <a:lstStyle>
            <a:lvl1pPr algn="r">
              <a:defRPr sz="675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17C0509-ABF8-A14C-9CCC-ACF4B25278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150" y="1180769"/>
            <a:ext cx="8563554" cy="548640"/>
          </a:xfr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83D3DB-AB8F-794A-B493-317B10CC4D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307"/>
          <a:stretch/>
        </p:blipFill>
        <p:spPr>
          <a:xfrm>
            <a:off x="0" y="0"/>
            <a:ext cx="9144000" cy="1119096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E02F64E-2CEF-59B1-BBF3-B28B49C9403E}"/>
              </a:ext>
            </a:extLst>
          </p:cNvPr>
          <p:cNvSpPr txBox="1">
            <a:spLocks/>
          </p:cNvSpPr>
          <p:nvPr userDrawn="1"/>
        </p:nvSpPr>
        <p:spPr>
          <a:xfrm>
            <a:off x="293209" y="6603332"/>
            <a:ext cx="7994651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Arial" panose="020B0604020202020204" pitchFamily="34" charset="0"/>
                <a:cs typeface="Arial" panose="020B0604020202020204" pitchFamily="34" charset="0"/>
              </a:rPr>
              <a:t>NCDHHS, Division of Public Health | Presentation Title | 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173195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E8FB92-BB69-730C-9977-A0AD38F8B79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C93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C8477E5-DFD4-9071-E66E-13E2B16743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57199"/>
            <a:ext cx="9144000" cy="59436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88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40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076C68-EF58-6343-9E56-5AD2020B2605}"/>
              </a:ext>
            </a:extLst>
          </p:cNvPr>
          <p:cNvGrpSpPr/>
          <p:nvPr userDrawn="1"/>
        </p:nvGrpSpPr>
        <p:grpSpPr>
          <a:xfrm flipV="1">
            <a:off x="1" y="0"/>
            <a:ext cx="8615522" cy="6858000"/>
            <a:chOff x="0" y="817927"/>
            <a:chExt cx="8615522" cy="604007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890F9C-A5DB-2646-9CEC-6E7CC41663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392203" y="817927"/>
              <a:ext cx="1223319" cy="604007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66C9A7-ABE5-C347-93C3-1B296BA730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817927"/>
              <a:ext cx="7924132" cy="6040073"/>
            </a:xfrm>
            <a:prstGeom prst="rect">
              <a:avLst/>
            </a:prstGeom>
          </p:spPr>
        </p:pic>
      </p:grpSp>
      <p:sp>
        <p:nvSpPr>
          <p:cNvPr id="15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25472" y="1536659"/>
            <a:ext cx="5774267" cy="2020824"/>
          </a:xfrm>
        </p:spPr>
        <p:txBody>
          <a:bodyPr anchor="t">
            <a:no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2100">
                <a:latin typeface="Franklin Gothic Demi Cond" panose="020B0706030402020204" pitchFamily="34" charset="0"/>
              </a:defRPr>
            </a:lvl2pPr>
            <a:lvl3pPr marL="514350" indent="0">
              <a:buNone/>
              <a:defRPr sz="2100">
                <a:latin typeface="Franklin Gothic Demi Cond" panose="020B0706030402020204" pitchFamily="34" charset="0"/>
              </a:defRPr>
            </a:lvl3pPr>
            <a:lvl4pPr marL="771525" indent="0">
              <a:buNone/>
              <a:defRPr sz="2100">
                <a:latin typeface="Franklin Gothic Demi Cond" panose="020B0706030402020204" pitchFamily="34" charset="0"/>
              </a:defRPr>
            </a:lvl4pPr>
            <a:lvl5pPr marL="1028700" indent="0">
              <a:buNone/>
              <a:defRPr sz="21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25472" y="4757633"/>
            <a:ext cx="5774267" cy="94875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25472" y="5706385"/>
            <a:ext cx="5774267" cy="488226"/>
          </a:xfrm>
        </p:spPr>
        <p:txBody>
          <a:bodyPr anchor="ctr">
            <a:noAutofit/>
          </a:bodyPr>
          <a:lstStyle>
            <a:lvl1pPr marL="0" indent="0">
              <a:buNone/>
              <a:defRPr sz="15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C9684D-0917-1728-3DB5-7439936B54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0311" y="4822613"/>
            <a:ext cx="1901552" cy="184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40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415E447-67CB-38F0-7F39-21009ED2BF7B}"/>
              </a:ext>
            </a:extLst>
          </p:cNvPr>
          <p:cNvGrpSpPr/>
          <p:nvPr userDrawn="1"/>
        </p:nvGrpSpPr>
        <p:grpSpPr>
          <a:xfrm>
            <a:off x="1" y="0"/>
            <a:ext cx="8615522" cy="6858000"/>
            <a:chOff x="0" y="817927"/>
            <a:chExt cx="8615522" cy="604007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31FD75-6796-2534-1AB6-2922C3F0A7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392203" y="817927"/>
              <a:ext cx="1223319" cy="604007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45B209-2A84-9255-E14A-7DAE28C35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817927"/>
              <a:ext cx="7924132" cy="6040073"/>
            </a:xfrm>
            <a:prstGeom prst="rect">
              <a:avLst/>
            </a:prstGeom>
          </p:spPr>
        </p:pic>
      </p:grpSp>
      <p:sp>
        <p:nvSpPr>
          <p:cNvPr id="15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25472" y="1508084"/>
            <a:ext cx="5774267" cy="2020824"/>
          </a:xfrm>
        </p:spPr>
        <p:txBody>
          <a:bodyPr anchor="t">
            <a:no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2100">
                <a:latin typeface="Franklin Gothic Demi Cond" panose="020B0706030402020204" pitchFamily="34" charset="0"/>
              </a:defRPr>
            </a:lvl2pPr>
            <a:lvl3pPr marL="514350" indent="0">
              <a:buNone/>
              <a:defRPr sz="2100">
                <a:latin typeface="Franklin Gothic Demi Cond" panose="020B0706030402020204" pitchFamily="34" charset="0"/>
              </a:defRPr>
            </a:lvl3pPr>
            <a:lvl4pPr marL="771525" indent="0">
              <a:buNone/>
              <a:defRPr sz="2100">
                <a:latin typeface="Franklin Gothic Demi Cond" panose="020B0706030402020204" pitchFamily="34" charset="0"/>
              </a:defRPr>
            </a:lvl4pPr>
            <a:lvl5pPr marL="1028700" indent="0">
              <a:buNone/>
              <a:defRPr sz="21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25472" y="4757633"/>
            <a:ext cx="5774267" cy="94875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25472" y="5706385"/>
            <a:ext cx="5774267" cy="488226"/>
          </a:xfrm>
        </p:spPr>
        <p:txBody>
          <a:bodyPr anchor="ctr">
            <a:noAutofit/>
          </a:bodyPr>
          <a:lstStyle>
            <a:lvl1pPr marL="0" indent="0">
              <a:buNone/>
              <a:defRPr sz="15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5472" y="490279"/>
            <a:ext cx="58377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350" b="0" i="0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NC DEPARTMENT OOF HEALTH AND HUMAN SERVICES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312150-D23A-A682-527E-C0DD54FFDE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0311" y="4822613"/>
            <a:ext cx="1901552" cy="184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57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2150" y="1913839"/>
            <a:ext cx="8563554" cy="4142629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defRPr sz="15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 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02150" y="6155643"/>
            <a:ext cx="8073990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1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8305801" y="6603788"/>
            <a:ext cx="564098" cy="284692"/>
          </a:xfrm>
          <a:prstGeom prst="rect">
            <a:avLst/>
          </a:prstGeom>
        </p:spPr>
        <p:txBody>
          <a:bodyPr/>
          <a:lstStyle>
            <a:lvl1pPr algn="r">
              <a:defRPr sz="675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302150" y="1273757"/>
            <a:ext cx="8563554" cy="548640"/>
          </a:xfr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F221BC-4C4B-F888-1C4B-FDB6CC668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307"/>
          <a:stretch/>
        </p:blipFill>
        <p:spPr>
          <a:xfrm>
            <a:off x="0" y="0"/>
            <a:ext cx="9144000" cy="1119096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79F43FCD-9DC9-3ECD-C557-3532E06B8DC6}"/>
              </a:ext>
            </a:extLst>
          </p:cNvPr>
          <p:cNvSpPr txBox="1">
            <a:spLocks/>
          </p:cNvSpPr>
          <p:nvPr userDrawn="1"/>
        </p:nvSpPr>
        <p:spPr>
          <a:xfrm>
            <a:off x="293209" y="6603332"/>
            <a:ext cx="7994651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Arial" panose="020B0604020202020204" pitchFamily="34" charset="0"/>
                <a:cs typeface="Arial" panose="020B0604020202020204" pitchFamily="34" charset="0"/>
              </a:rPr>
              <a:t>NCDHHS, Division of </a:t>
            </a:r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Public Health | </a:t>
            </a:r>
            <a:r>
              <a:rPr lang="en-US" b="1" i="0" dirty="0">
                <a:latin typeface="Arial" panose="020B0604020202020204" pitchFamily="34" charset="0"/>
                <a:cs typeface="Arial" panose="020B0604020202020204" pitchFamily="34" charset="0"/>
              </a:rPr>
              <a:t>Utilizing Quality Improvement Methods to Address Immunization Health Equity | March 13</a:t>
            </a:r>
            <a:r>
              <a:rPr lang="en-US" b="1" i="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i="0" dirty="0">
                <a:latin typeface="Arial" panose="020B0604020202020204" pitchFamily="34" charset="0"/>
                <a:cs typeface="Arial" panose="020B0604020202020204" pitchFamily="34" charset="0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555882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27868" y="1097280"/>
            <a:ext cx="7537836" cy="4937760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defRPr sz="15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 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327869" y="6155643"/>
            <a:ext cx="7106911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1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8305801" y="6603788"/>
            <a:ext cx="564098" cy="284692"/>
          </a:xfrm>
          <a:prstGeom prst="rect">
            <a:avLst/>
          </a:prstGeom>
        </p:spPr>
        <p:txBody>
          <a:bodyPr/>
          <a:lstStyle>
            <a:lvl1pPr algn="r">
              <a:defRPr sz="675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327869" y="457200"/>
            <a:ext cx="7537836" cy="548640"/>
          </a:xfr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F3BE3B-675C-6430-630F-9168279D8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/>
          <a:stretch/>
        </p:blipFill>
        <p:spPr>
          <a:xfrm>
            <a:off x="0" y="0"/>
            <a:ext cx="1223320" cy="685800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E1DEDAB2-C669-59D0-B536-55A705B1C32D}"/>
              </a:ext>
            </a:extLst>
          </p:cNvPr>
          <p:cNvSpPr txBox="1">
            <a:spLocks/>
          </p:cNvSpPr>
          <p:nvPr userDrawn="1"/>
        </p:nvSpPr>
        <p:spPr>
          <a:xfrm>
            <a:off x="1327868" y="6576012"/>
            <a:ext cx="8660253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Arial" panose="020B0604020202020204" pitchFamily="34" charset="0"/>
                <a:cs typeface="Arial" panose="020B0604020202020204" pitchFamily="34" charset="0"/>
              </a:rPr>
              <a:t>NCDHHS, Division of Public Health | Utilizing Quality Improvement Methods to Address Immunization Health Equity | March 13</a:t>
            </a:r>
            <a:r>
              <a:rPr lang="en-US" b="1" i="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i="0" dirty="0">
                <a:latin typeface="Arial" panose="020B0604020202020204" pitchFamily="34" charset="0"/>
                <a:cs typeface="Arial" panose="020B0604020202020204" pitchFamily="34" charset="0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42266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960917" y="1097280"/>
            <a:ext cx="3904787" cy="4937760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defRPr sz="15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 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753223" y="6155643"/>
            <a:ext cx="3681557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1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8305801" y="6603788"/>
            <a:ext cx="564098" cy="284692"/>
          </a:xfrm>
          <a:prstGeom prst="rect">
            <a:avLst/>
          </a:prstGeom>
        </p:spPr>
        <p:txBody>
          <a:bodyPr/>
          <a:lstStyle>
            <a:lvl1pPr algn="r">
              <a:defRPr sz="675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960918" y="457200"/>
            <a:ext cx="3904787" cy="548640"/>
          </a:xfr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F3BE3B-675C-6430-630F-9168279D8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/>
          <a:stretch/>
        </p:blipFill>
        <p:spPr>
          <a:xfrm>
            <a:off x="3464626" y="0"/>
            <a:ext cx="12233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EFE423-D4C2-6B61-BA63-2EB198306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 r="49989"/>
          <a:stretch/>
        </p:blipFill>
        <p:spPr>
          <a:xfrm rot="10800000">
            <a:off x="0" y="0"/>
            <a:ext cx="3464626" cy="68580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C72F141-0BC1-B771-D9EC-0F58A0971F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634" y="1097280"/>
            <a:ext cx="3464628" cy="4937760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defRPr sz="15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 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B43131-B470-DCC0-7691-B817E8C45E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0675" y="457200"/>
            <a:ext cx="3463925" cy="5492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z="2000" dirty="0"/>
              <a:t>Click to add text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E3D3590-51D3-F69F-8AEF-3095644D13E7}"/>
              </a:ext>
            </a:extLst>
          </p:cNvPr>
          <p:cNvSpPr txBox="1">
            <a:spLocks/>
          </p:cNvSpPr>
          <p:nvPr userDrawn="1"/>
        </p:nvSpPr>
        <p:spPr>
          <a:xfrm>
            <a:off x="4753223" y="6603332"/>
            <a:ext cx="3534637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Arial" panose="020B0604020202020204" pitchFamily="34" charset="0"/>
                <a:cs typeface="Arial" panose="020B0604020202020204" pitchFamily="34" charset="0"/>
              </a:rPr>
              <a:t>NCDHHS, Division | Presentation Title | 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2704859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EFE423-D4C2-6B61-BA63-2EB198306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 r="49989"/>
          <a:stretch/>
        </p:blipFill>
        <p:spPr>
          <a:xfrm rot="10800000">
            <a:off x="-1" y="0"/>
            <a:ext cx="31529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20634" y="1097280"/>
            <a:ext cx="2413661" cy="4937760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defRPr sz="15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 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8305801" y="6603788"/>
            <a:ext cx="564098" cy="284692"/>
          </a:xfrm>
          <a:prstGeom prst="rect">
            <a:avLst/>
          </a:prstGeom>
        </p:spPr>
        <p:txBody>
          <a:bodyPr/>
          <a:lstStyle>
            <a:lvl1pPr algn="r">
              <a:defRPr sz="675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F3BE3B-675C-6430-630F-9168279D8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/>
          <a:stretch/>
        </p:blipFill>
        <p:spPr>
          <a:xfrm>
            <a:off x="2369128" y="0"/>
            <a:ext cx="1223320" cy="6858000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320635" y="457200"/>
            <a:ext cx="2591789" cy="548640"/>
          </a:xfr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B6DBAB4-676D-52D0-B288-5A4126010F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7151" y="1097280"/>
            <a:ext cx="4998554" cy="4937760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defRPr sz="15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 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9F63C85-42E5-E3EC-9C26-982E8B3D1B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7150" y="337503"/>
            <a:ext cx="4999038" cy="668337"/>
          </a:xfrm>
        </p:spPr>
        <p:txBody>
          <a:bodyPr/>
          <a:lstStyle>
            <a:lvl1pPr marL="0" indent="0">
              <a:buNone/>
              <a:defRPr sz="2400">
                <a:solidFill>
                  <a:srgbClr val="5C93D5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38AF9FF-BDAC-0306-DA91-AB47AE0210B8}"/>
              </a:ext>
            </a:extLst>
          </p:cNvPr>
          <p:cNvSpPr txBox="1">
            <a:spLocks/>
          </p:cNvSpPr>
          <p:nvPr userDrawn="1"/>
        </p:nvSpPr>
        <p:spPr>
          <a:xfrm>
            <a:off x="3867150" y="6603332"/>
            <a:ext cx="4420710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Arial" panose="020B0604020202020204" pitchFamily="34" charset="0"/>
                <a:cs typeface="Arial" panose="020B0604020202020204" pitchFamily="34" charset="0"/>
              </a:rPr>
              <a:t>NCDHHS, Division | Presentation Title | 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2793648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EFE423-D4C2-6B61-BA63-2EB198306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 r="49989"/>
          <a:stretch/>
        </p:blipFill>
        <p:spPr>
          <a:xfrm rot="10800000">
            <a:off x="-1" y="0"/>
            <a:ext cx="31529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20634" y="1097280"/>
            <a:ext cx="2413661" cy="4937760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defRPr sz="15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 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8305801" y="6603788"/>
            <a:ext cx="564098" cy="284692"/>
          </a:xfrm>
          <a:prstGeom prst="rect">
            <a:avLst/>
          </a:prstGeom>
        </p:spPr>
        <p:txBody>
          <a:bodyPr/>
          <a:lstStyle>
            <a:lvl1pPr algn="r">
              <a:defRPr sz="675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F3BE3B-675C-6430-630F-9168279D8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/>
          <a:stretch/>
        </p:blipFill>
        <p:spPr>
          <a:xfrm>
            <a:off x="2369128" y="0"/>
            <a:ext cx="1223320" cy="6858000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320635" y="457200"/>
            <a:ext cx="2591789" cy="548640"/>
          </a:xfr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BB5FD0A9-E4A1-C0DB-07E2-2EF95F25DA2A}"/>
              </a:ext>
            </a:extLst>
          </p:cNvPr>
          <p:cNvSpPr txBox="1">
            <a:spLocks/>
          </p:cNvSpPr>
          <p:nvPr userDrawn="1"/>
        </p:nvSpPr>
        <p:spPr>
          <a:xfrm>
            <a:off x="3901440" y="6603332"/>
            <a:ext cx="4386420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Arial" panose="020B0604020202020204" pitchFamily="34" charset="0"/>
                <a:cs typeface="Arial" panose="020B0604020202020204" pitchFamily="34" charset="0"/>
              </a:rPr>
              <a:t>NCDHHS, Division | Presentation Title | 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660350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8052" y="1097280"/>
            <a:ext cx="7537836" cy="4937760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defRPr sz="15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 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18053" y="6155643"/>
            <a:ext cx="7106911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1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7295985" y="6603788"/>
            <a:ext cx="564098" cy="284692"/>
          </a:xfrm>
          <a:prstGeom prst="rect">
            <a:avLst/>
          </a:prstGeom>
        </p:spPr>
        <p:txBody>
          <a:bodyPr/>
          <a:lstStyle>
            <a:lvl1pPr algn="r">
              <a:defRPr sz="675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318053" y="457200"/>
            <a:ext cx="7537836" cy="548640"/>
          </a:xfr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8452E2-608E-7385-0B1A-59C76320C3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/>
          <a:stretch/>
        </p:blipFill>
        <p:spPr>
          <a:xfrm flipH="1">
            <a:off x="7920681" y="0"/>
            <a:ext cx="1223320" cy="685800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E492FC96-79E6-D669-44E2-090C072906B1}"/>
              </a:ext>
            </a:extLst>
          </p:cNvPr>
          <p:cNvSpPr txBox="1">
            <a:spLocks/>
          </p:cNvSpPr>
          <p:nvPr userDrawn="1"/>
        </p:nvSpPr>
        <p:spPr>
          <a:xfrm>
            <a:off x="293209" y="6603332"/>
            <a:ext cx="7994651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Arial" panose="020B0604020202020204" pitchFamily="34" charset="0"/>
                <a:cs typeface="Arial" panose="020B0604020202020204" pitchFamily="34" charset="0"/>
              </a:rPr>
              <a:t>NCDHHS, Division of Public Health | Utilizing Quality Improvement Methods to Address Immunization Health Equity | March 13</a:t>
            </a:r>
            <a:r>
              <a:rPr lang="en-US" b="1" i="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i="0" dirty="0">
                <a:latin typeface="Arial" panose="020B0604020202020204" pitchFamily="34" charset="0"/>
                <a:cs typeface="Arial" panose="020B0604020202020204" pitchFamily="34" charset="0"/>
              </a:rPr>
              <a:t>, 2025   </a:t>
            </a:r>
          </a:p>
        </p:txBody>
      </p:sp>
    </p:spTree>
    <p:extLst>
      <p:ext uri="{BB962C8B-B14F-4D97-AF65-F5344CB8AC3E}">
        <p14:creationId xmlns:p14="http://schemas.microsoft.com/office/powerpoint/2010/main" val="4245867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9572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9572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57518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hf hd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7CA3DD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171450" indent="-171450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1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432197" indent="-175022" algn="l" defTabSz="514350" rtl="0" eaLnBrk="1" latinLnBrk="0" hangingPunct="1">
        <a:lnSpc>
          <a:spcPct val="90000"/>
        </a:lnSpc>
        <a:spcBef>
          <a:spcPts val="281"/>
        </a:spcBef>
        <a:buFont typeface="Franklin Gothic Medium" panose="020B0603020102020204" pitchFamily="34" charset="0"/>
        <a:buChar char="–"/>
        <a:defRPr sz="18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5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nc.maps.arcgis.com/apps/MapSeries/index.html?appid=def612b7025b44eaa1e0d7af43f4702b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Rachael.Baartmans@dhhs.nc.gov" TargetMode="Externa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data.cdc.gov/stories/s/Vaccine-Hesitancy-for-COVID-19/cnd2-a6zw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dhhs.gov/mpox-equity-report-update/download?attachmen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vaxview/index.html%20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mmunization.dph.ncdhhs.gov/schools/kindergartendashboard.ht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dhhs.gov/dhhs-strategic-plan-2024-2026/download?attachmen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096219" y="2051009"/>
            <a:ext cx="6806241" cy="2020824"/>
          </a:xfrm>
        </p:spPr>
        <p:txBody>
          <a:bodyPr/>
          <a:lstStyle/>
          <a:p>
            <a:r>
              <a:rPr lang="en-US" sz="3600" dirty="0"/>
              <a:t>Utilizing Quality Improvement Methods to Address Immunization Health Equity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 anchor="ctr"/>
          <a:lstStyle/>
          <a:p>
            <a:r>
              <a:rPr lang="en-US" dirty="0"/>
              <a:t>Rachael Baartmans, MPH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 anchor="ctr"/>
          <a:lstStyle/>
          <a:p>
            <a:r>
              <a:rPr lang="en-US" dirty="0"/>
              <a:t>March 13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502773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9CCF6-B00B-53CB-695F-CB1B3D153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A185D3-CB5B-2779-A68B-AB8AB61D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2622" y="1503818"/>
            <a:ext cx="8563554" cy="4142629"/>
          </a:xfrm>
        </p:spPr>
        <p:txBody>
          <a:bodyPr/>
          <a:lstStyle/>
          <a:p>
            <a:r>
              <a:rPr lang="en-US" sz="1800" b="1" u="sng" dirty="0"/>
              <a:t>Development Efforts: </a:t>
            </a:r>
          </a:p>
          <a:p>
            <a:pPr marL="546497" lvl="1" indent="-285750">
              <a:buFont typeface="Arial" panose="020B0604020202020204" pitchFamily="34" charset="0"/>
              <a:buChar char="•"/>
            </a:pPr>
            <a:r>
              <a:rPr lang="en-US" dirty="0"/>
              <a:t>Cross-referenced lessons learned from COVID and mpox vaccine response efforts, CDC NIS MMWRs, and IQIP core strategies and action steps</a:t>
            </a:r>
          </a:p>
          <a:p>
            <a:pPr marL="546497" lvl="1" indent="-285750">
              <a:buFont typeface="Arial" panose="020B0604020202020204" pitchFamily="34" charset="0"/>
              <a:buChar char="•"/>
            </a:pPr>
            <a:r>
              <a:rPr lang="en-US" dirty="0"/>
              <a:t>Conducted an in-depth literature review and gap analysis</a:t>
            </a:r>
            <a:endParaRPr lang="en-US" dirty="0">
              <a:cs typeface="Arial"/>
            </a:endParaRPr>
          </a:p>
          <a:p>
            <a:pPr marL="546497" lvl="1" indent="-285750">
              <a:buFont typeface="Arial" panose="020B0604020202020204" pitchFamily="34" charset="0"/>
              <a:buChar char="•"/>
            </a:pPr>
            <a:r>
              <a:rPr lang="en-US" dirty="0"/>
              <a:t>Creation of custom county-level vaccine coverage reports by demographic</a:t>
            </a:r>
          </a:p>
          <a:p>
            <a:pPr marL="546497" lvl="1" indent="-285750">
              <a:buFont typeface="Arial" panose="020B0604020202020204" pitchFamily="34" charset="0"/>
              <a:buChar char="•"/>
            </a:pPr>
            <a:r>
              <a:rPr lang="en-US" dirty="0"/>
              <a:t>Creation of vaccine equity toolkit to train IQIP consultants and provider staff</a:t>
            </a:r>
          </a:p>
          <a:p>
            <a:pPr marL="546497" lvl="1" indent="-285750">
              <a:buFont typeface="Arial" panose="020B0604020202020204" pitchFamily="34" charset="0"/>
              <a:buChar char="•"/>
            </a:pPr>
            <a:r>
              <a:rPr lang="en-US" dirty="0"/>
              <a:t>Custom strategy proposal to CDC IQIP Team</a:t>
            </a:r>
          </a:p>
          <a:p>
            <a:pPr marL="546497" lvl="1" indent="-285750">
              <a:buFont typeface="Arial" panose="020B0604020202020204" pitchFamily="34" charset="0"/>
              <a:buChar char="•"/>
            </a:pPr>
            <a:r>
              <a:rPr lang="en-US" dirty="0"/>
              <a:t>Extensive training with IQIP consultants on health equity concepts and SOG for implementing this custom strategy</a:t>
            </a:r>
            <a:endParaRPr lang="en-US" dirty="0">
              <a:cs typeface="Arial"/>
            </a:endParaRPr>
          </a:p>
          <a:p>
            <a:pPr marL="546497" lvl="1" indent="-285750">
              <a:buFont typeface="Arial" panose="020B0604020202020204" pitchFamily="34" charset="0"/>
              <a:buChar char="•"/>
            </a:pPr>
            <a:r>
              <a:rPr lang="en-US" dirty="0"/>
              <a:t>Formally approved by CDC for implementation in NC IQIP Program in Spring 2023.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9FDF628-4B53-488C-25CA-2382C578C1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b="0" smtClean="0"/>
              <a:pPr/>
              <a:t>10</a:t>
            </a:fld>
            <a:endParaRPr lang="en-US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D0543-C441-8966-DF65-5A6002E6E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39" y="1110688"/>
            <a:ext cx="8563554" cy="548640"/>
          </a:xfrm>
        </p:spPr>
        <p:txBody>
          <a:bodyPr/>
          <a:lstStyle/>
          <a:p>
            <a:r>
              <a:rPr lang="en-US" dirty="0"/>
              <a:t>Custom Strategy Development </a:t>
            </a:r>
          </a:p>
        </p:txBody>
      </p:sp>
    </p:spTree>
    <p:extLst>
      <p:ext uri="{BB962C8B-B14F-4D97-AF65-F5344CB8AC3E}">
        <p14:creationId xmlns:p14="http://schemas.microsoft.com/office/powerpoint/2010/main" val="1959186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2E45AB-B01A-B212-07EE-41DD4F80C7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57CDE-04D4-CFBC-2835-E97512170C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D937C17-DBC7-7703-B2E0-956DE31D3664}"/>
              </a:ext>
            </a:extLst>
          </p:cNvPr>
          <p:cNvSpPr>
            <a:spLocks noGrp="1"/>
          </p:cNvSpPr>
          <p:nvPr/>
        </p:nvSpPr>
        <p:spPr>
          <a:xfrm>
            <a:off x="1438375" y="1940767"/>
            <a:ext cx="6885898" cy="2718989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4800" dirty="0">
                <a:solidFill>
                  <a:srgbClr val="003B70"/>
                </a:solidFill>
              </a:rPr>
              <a:t>Address Health Disparities in Immunization Coverage </a:t>
            </a:r>
          </a:p>
        </p:txBody>
      </p:sp>
    </p:spTree>
    <p:extLst>
      <p:ext uri="{BB962C8B-B14F-4D97-AF65-F5344CB8AC3E}">
        <p14:creationId xmlns:p14="http://schemas.microsoft.com/office/powerpoint/2010/main" val="2947227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49305D-48C5-A2C9-7C15-6A28B5E885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8296" y="1693633"/>
            <a:ext cx="8563554" cy="4142629"/>
          </a:xfrm>
        </p:spPr>
        <p:txBody>
          <a:bodyPr/>
          <a:lstStyle/>
          <a:p>
            <a:r>
              <a:rPr lang="en-US" sz="1800" dirty="0"/>
              <a:t>Educate staff on the principles of health equity and raise awareness of county-specific disparities in immunization coverage </a:t>
            </a:r>
          </a:p>
          <a:p>
            <a:r>
              <a:rPr lang="en-US" sz="1800" dirty="0"/>
              <a:t>Implement processes to routinely and uniformly collect race and ethnicity data from patients and document in the NCIR </a:t>
            </a:r>
          </a:p>
          <a:p>
            <a:r>
              <a:rPr lang="en-US" sz="1800" dirty="0"/>
              <a:t>Actively explore barriers to immunization with patients and provide resources if available</a:t>
            </a:r>
          </a:p>
          <a:p>
            <a:r>
              <a:rPr lang="en-US" sz="1800" dirty="0"/>
              <a:t>Ensure that resources available to patients represent demographics of your patient population </a:t>
            </a:r>
          </a:p>
          <a:p>
            <a:r>
              <a:rPr lang="en-US" sz="1800" dirty="0"/>
              <a:t>Partner with community organizations (including your LHD) to recruit unvaccinated patients in underserved populations </a:t>
            </a:r>
          </a:p>
          <a:p>
            <a:r>
              <a:rPr lang="en-US" sz="1800" dirty="0"/>
              <a:t>Seek to have an inclusive workforce representative of your patient’s community (build trust, understanding of target population) </a:t>
            </a:r>
          </a:p>
          <a:p>
            <a:r>
              <a:rPr lang="en-US" sz="1800" dirty="0"/>
              <a:t>Other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EF507B-3A5D-2EE6-70C0-C3CA5ADDF6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73A89-4CC9-6B90-FBEA-1F96283E4C7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1C6E8D-E33F-9908-C208-CB37CACF9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50" y="1192892"/>
            <a:ext cx="8563554" cy="548640"/>
          </a:xfrm>
        </p:spPr>
        <p:txBody>
          <a:bodyPr/>
          <a:lstStyle/>
          <a:p>
            <a:r>
              <a:rPr lang="en-US" dirty="0"/>
              <a:t>Custom Strategy Action Items </a:t>
            </a:r>
          </a:p>
        </p:txBody>
      </p:sp>
    </p:spTree>
    <p:extLst>
      <p:ext uri="{BB962C8B-B14F-4D97-AF65-F5344CB8AC3E}">
        <p14:creationId xmlns:p14="http://schemas.microsoft.com/office/powerpoint/2010/main" val="1519382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9AE69C-08FE-EFC6-A7B7-08411176E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897" y="2319796"/>
            <a:ext cx="3737654" cy="2073746"/>
          </a:xfrm>
        </p:spPr>
        <p:txBody>
          <a:bodyPr/>
          <a:lstStyle/>
          <a:p>
            <a:r>
              <a:rPr lang="en-US" dirty="0"/>
              <a:t>Acknowledge and mitigate gaps within the system </a:t>
            </a:r>
          </a:p>
          <a:p>
            <a:pPr lvl="1"/>
            <a:r>
              <a:rPr lang="en-US" dirty="0"/>
              <a:t>Transportation </a:t>
            </a:r>
          </a:p>
          <a:p>
            <a:pPr lvl="1"/>
            <a:r>
              <a:rPr lang="en-US" dirty="0"/>
              <a:t>Accessibility </a:t>
            </a:r>
          </a:p>
          <a:p>
            <a:pPr lvl="1"/>
            <a:r>
              <a:rPr lang="en-US" dirty="0"/>
              <a:t>Food insecurity </a:t>
            </a:r>
          </a:p>
          <a:p>
            <a:pPr lvl="1"/>
            <a:r>
              <a:rPr lang="en-US" dirty="0"/>
              <a:t>Language education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EF0F0-C703-5212-7BA0-CF057E076A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33957-8187-1BA9-9378-D1E496FDB3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A2379B-7CAF-CC72-51A1-7F33290BF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Educate Staff on Principles of Health Equity </a:t>
            </a:r>
          </a:p>
        </p:txBody>
      </p:sp>
      <p:pic>
        <p:nvPicPr>
          <p:cNvPr id="7" name="Picture 6" descr="Automobile driving on a country road">
            <a:extLst>
              <a:ext uri="{FF2B5EF4-FFF2-40B4-BE49-F238E27FC236}">
                <a16:creationId xmlns:a16="http://schemas.microsoft.com/office/drawing/2014/main" id="{BD8E5F00-4414-3F46-B8AC-112711E39D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" t="31112" r="43878" b="12101"/>
          <a:stretch/>
        </p:blipFill>
        <p:spPr>
          <a:xfrm>
            <a:off x="4005944" y="1558972"/>
            <a:ext cx="4590661" cy="359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41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F7BC9D-3A2C-F85A-CA4D-943D0BC808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052" y="1321352"/>
            <a:ext cx="7537836" cy="4937760"/>
          </a:xfrm>
        </p:spPr>
        <p:txBody>
          <a:bodyPr/>
          <a:lstStyle/>
          <a:p>
            <a:r>
              <a:rPr lang="en-US" dirty="0"/>
              <a:t>Guides equity discussion and challenges related to patient subpopulations within the office </a:t>
            </a:r>
          </a:p>
          <a:p>
            <a:r>
              <a:rPr lang="en-US" dirty="0"/>
              <a:t>Allows for focused efforts in unvaccinated populations </a:t>
            </a:r>
          </a:p>
          <a:p>
            <a:pPr lvl="1"/>
            <a:r>
              <a:rPr lang="en-US" dirty="0"/>
              <a:t>Effective use of resources targeted towards unvaccinated populations </a:t>
            </a:r>
          </a:p>
          <a:p>
            <a:r>
              <a:rPr lang="en-US" dirty="0"/>
              <a:t>Allows for preparedness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53CCE-03D9-E618-927A-54AF2A611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43FDC-45D4-D4FB-4552-9EFC2A48CFB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14039E-69DE-781B-322E-63D076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17" y="428037"/>
            <a:ext cx="7675171" cy="548640"/>
          </a:xfrm>
        </p:spPr>
        <p:txBody>
          <a:bodyPr/>
          <a:lstStyle/>
          <a:p>
            <a:r>
              <a:rPr lang="en-US" dirty="0"/>
              <a:t>Routinely and Uniformly Collect Race and Ethnicity 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819BC69B-99A2-1C9E-8E0A-DF28F396FADB}"/>
              </a:ext>
            </a:extLst>
          </p:cNvPr>
          <p:cNvSpPr txBox="1"/>
          <p:nvPr/>
        </p:nvSpPr>
        <p:spPr>
          <a:xfrm>
            <a:off x="2100570" y="4307588"/>
            <a:ext cx="3972800" cy="917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spcFirstLastPara="1" wrap="square" lIns="91425" tIns="91425" rIns="91425" bIns="91425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42900" algn="ctr">
              <a:lnSpc>
                <a:spcPct val="115000"/>
              </a:lnSpc>
              <a:spcAft>
                <a:spcPts val="600"/>
              </a:spcAft>
              <a:buClr>
                <a:srgbClr val="232E44"/>
              </a:buClr>
              <a:buSzPts val="1800"/>
            </a:pPr>
            <a:r>
              <a:rPr lang="en-US" sz="1800" dirty="0">
                <a:solidFill>
                  <a:srgbClr val="232E4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Self reporting is more accurate than staff observation </a:t>
            </a:r>
          </a:p>
        </p:txBody>
      </p:sp>
    </p:spTree>
    <p:extLst>
      <p:ext uri="{BB962C8B-B14F-4D97-AF65-F5344CB8AC3E}">
        <p14:creationId xmlns:p14="http://schemas.microsoft.com/office/powerpoint/2010/main" val="3790627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EE408A-F6CD-272A-BC8B-104DBA896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053" y="960120"/>
            <a:ext cx="7537836" cy="4937760"/>
          </a:xfrm>
        </p:spPr>
        <p:txBody>
          <a:bodyPr/>
          <a:lstStyle/>
          <a:p>
            <a:r>
              <a:rPr lang="en-US" dirty="0"/>
              <a:t>Screen for health disparities when patients are in the office </a:t>
            </a:r>
          </a:p>
          <a:p>
            <a:pPr lvl="1"/>
            <a:r>
              <a:rPr lang="en-US" dirty="0"/>
              <a:t>Food insecurity </a:t>
            </a:r>
          </a:p>
          <a:p>
            <a:pPr lvl="1"/>
            <a:r>
              <a:rPr lang="en-US" dirty="0"/>
              <a:t>Housing insecurity </a:t>
            </a:r>
          </a:p>
          <a:p>
            <a:pPr lvl="1"/>
            <a:r>
              <a:rPr lang="en-US" dirty="0"/>
              <a:t>Interpersonal violence </a:t>
            </a:r>
          </a:p>
          <a:p>
            <a:r>
              <a:rPr lang="en-US" dirty="0"/>
              <a:t>NCDHHS has questions in 8 languages </a:t>
            </a:r>
          </a:p>
          <a:p>
            <a:r>
              <a:rPr lang="en-US" dirty="0"/>
              <a:t>Share a list of community organizations with resources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04330-9D4B-9811-7E29-5ADB1684DE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106C2-57B9-D050-ADDE-938DA3049D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0777F2-6A5C-5AD5-516C-EC7ED822F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Barriers and Provide Resources </a:t>
            </a:r>
          </a:p>
        </p:txBody>
      </p:sp>
      <p:pic>
        <p:nvPicPr>
          <p:cNvPr id="7" name="Picture 6" descr="Linzer cookies with heart shaped cut-outs filled with jam">
            <a:extLst>
              <a:ext uri="{FF2B5EF4-FFF2-40B4-BE49-F238E27FC236}">
                <a16:creationId xmlns:a16="http://schemas.microsoft.com/office/drawing/2014/main" id="{DD698F43-C288-57D6-D5C8-255D80097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9887" r="5841" b="8405"/>
          <a:stretch/>
        </p:blipFill>
        <p:spPr>
          <a:xfrm>
            <a:off x="2090220" y="3698582"/>
            <a:ext cx="3993502" cy="2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78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4DAFA7-C890-6DDF-D87D-7A4086D50E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Considerations: </a:t>
            </a:r>
          </a:p>
          <a:p>
            <a:pPr lvl="1"/>
            <a:r>
              <a:rPr lang="en-US" dirty="0"/>
              <a:t>Reading level </a:t>
            </a:r>
          </a:p>
          <a:p>
            <a:pPr lvl="1"/>
            <a:r>
              <a:rPr lang="en-US" dirty="0"/>
              <a:t>Technology access </a:t>
            </a:r>
          </a:p>
          <a:p>
            <a:pPr lvl="1"/>
            <a:r>
              <a:rPr lang="en-US" dirty="0"/>
              <a:t>Language barriers </a:t>
            </a:r>
          </a:p>
          <a:p>
            <a:pPr lvl="1"/>
            <a:r>
              <a:rPr lang="en-US" dirty="0"/>
              <a:t>Health literacy level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0530CB-E7A0-7D1C-1196-28959B35C1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sz="900" dirty="0"/>
              <a:t>http://healthliteracymap.unc.edu/#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01410-2FCA-5D0E-E076-39989AA6813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1948AB2-1CA8-9E5C-2314-F509A45EF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represent patient population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7A603F-981F-D208-B23B-9594DC1CB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21" t="6993" r="3793" b="4597"/>
          <a:stretch/>
        </p:blipFill>
        <p:spPr>
          <a:xfrm>
            <a:off x="422500" y="3042492"/>
            <a:ext cx="7433388" cy="2992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404CC6-948F-3D6A-E7C7-D8CB0E66B8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1" t="26948" r="50638" b="17073"/>
          <a:stretch/>
        </p:blipFill>
        <p:spPr>
          <a:xfrm>
            <a:off x="1727263" y="4911561"/>
            <a:ext cx="1364897" cy="93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00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C921D7-FE06-8A12-C87A-2889513F01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5466" y="1099938"/>
            <a:ext cx="3675450" cy="4937760"/>
          </a:xfrm>
        </p:spPr>
        <p:txBody>
          <a:bodyPr/>
          <a:lstStyle/>
          <a:p>
            <a:r>
              <a:rPr lang="en-US" dirty="0"/>
              <a:t>Food banks </a:t>
            </a:r>
          </a:p>
          <a:p>
            <a:pPr lvl="1"/>
            <a:r>
              <a:rPr lang="en-US" dirty="0"/>
              <a:t>Grab bags of food in office </a:t>
            </a:r>
          </a:p>
          <a:p>
            <a:r>
              <a:rPr lang="en-US" dirty="0"/>
              <a:t>Referrals for services </a:t>
            </a:r>
          </a:p>
          <a:p>
            <a:pPr lvl="1"/>
            <a:r>
              <a:rPr lang="en-US" dirty="0"/>
              <a:t>Bill pay assistance </a:t>
            </a:r>
          </a:p>
          <a:p>
            <a:pPr lvl="1"/>
            <a:r>
              <a:rPr lang="en-US" dirty="0"/>
              <a:t>Adult vaccination services </a:t>
            </a:r>
          </a:p>
          <a:p>
            <a:pPr lvl="1"/>
            <a:r>
              <a:rPr lang="en-US" dirty="0"/>
              <a:t>Medicaid enrollment</a:t>
            </a:r>
          </a:p>
          <a:p>
            <a:r>
              <a:rPr lang="en-US" dirty="0"/>
              <a:t>Use trusted community organizations</a:t>
            </a:r>
          </a:p>
          <a:p>
            <a:pPr lvl="1"/>
            <a:r>
              <a:rPr lang="en-US" dirty="0"/>
              <a:t>Churches </a:t>
            </a:r>
          </a:p>
          <a:p>
            <a:pPr lvl="1"/>
            <a:r>
              <a:rPr lang="en-US" dirty="0"/>
              <a:t>Nonprofits  </a:t>
            </a:r>
          </a:p>
          <a:p>
            <a:pPr lvl="1"/>
            <a:r>
              <a:rPr lang="en-US" dirty="0"/>
              <a:t>Local businesses 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C3549-EEB7-69D9-D1F2-781DAFFF5F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6736F-A27F-B6DC-F1AD-918B7375B09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BBA5F3-ADE5-CB0F-E441-DB4626719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 with community organizations </a:t>
            </a:r>
          </a:p>
        </p:txBody>
      </p:sp>
      <p:pic>
        <p:nvPicPr>
          <p:cNvPr id="7" name="Picture 6" descr="Tables outside a bakery">
            <a:extLst>
              <a:ext uri="{FF2B5EF4-FFF2-40B4-BE49-F238E27FC236}">
                <a16:creationId xmlns:a16="http://schemas.microsoft.com/office/drawing/2014/main" id="{89031968-E595-FDBD-F025-C8B761953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r="7078"/>
          <a:stretch/>
        </p:blipFill>
        <p:spPr>
          <a:xfrm>
            <a:off x="4099249" y="1337387"/>
            <a:ext cx="4553340" cy="389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34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9D20FE-0E8B-3775-7C15-C6294B5B6D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424" y="1382983"/>
            <a:ext cx="4384576" cy="4937760"/>
          </a:xfrm>
        </p:spPr>
        <p:txBody>
          <a:bodyPr/>
          <a:lstStyle/>
          <a:p>
            <a:r>
              <a:rPr lang="en-US" dirty="0"/>
              <a:t>Engage within the community </a:t>
            </a:r>
          </a:p>
          <a:p>
            <a:pPr lvl="1"/>
            <a:r>
              <a:rPr lang="en-US" dirty="0"/>
              <a:t>Social events, parades, and festivals </a:t>
            </a:r>
          </a:p>
          <a:p>
            <a:pPr lvl="1"/>
            <a:r>
              <a:rPr lang="en-US" dirty="0"/>
              <a:t>Understand what gaps are present within the community </a:t>
            </a:r>
          </a:p>
          <a:p>
            <a:pPr lvl="1"/>
            <a:r>
              <a:rPr lang="en-US" dirty="0"/>
              <a:t>Show up consistently </a:t>
            </a:r>
          </a:p>
          <a:p>
            <a:r>
              <a:rPr lang="en-US" dirty="0"/>
              <a:t>Utilize social media </a:t>
            </a:r>
          </a:p>
          <a:p>
            <a:pPr lvl="1"/>
            <a:r>
              <a:rPr lang="en-US" dirty="0"/>
              <a:t>Focus on vaccine hesitant individuals </a:t>
            </a:r>
          </a:p>
          <a:p>
            <a:pPr lvl="1"/>
            <a:r>
              <a:rPr lang="en-US" dirty="0"/>
              <a:t>Spread factual and cited information </a:t>
            </a:r>
          </a:p>
          <a:p>
            <a:pPr lvl="1"/>
            <a:r>
              <a:rPr lang="en-US" dirty="0"/>
              <a:t>Use terms that non-medical persons can understand 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A2DC1-80D7-256C-903D-24A4E28F37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82314-4B1E-4DB6-F040-DEF7305FCC4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1FAEC0F-D8CF-77A6-041B-EAA3C8B63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Recruit unvaccinated patients in underserved populations </a:t>
            </a:r>
          </a:p>
        </p:txBody>
      </p:sp>
      <p:pic>
        <p:nvPicPr>
          <p:cNvPr id="7" name="Picture 6" descr="People carrying Pride flag">
            <a:extLst>
              <a:ext uri="{FF2B5EF4-FFF2-40B4-BE49-F238E27FC236}">
                <a16:creationId xmlns:a16="http://schemas.microsoft.com/office/drawing/2014/main" id="{2C1365CF-C9FE-5203-9D66-D289175D27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0" r="11156"/>
          <a:stretch/>
        </p:blipFill>
        <p:spPr>
          <a:xfrm>
            <a:off x="4640425" y="1672932"/>
            <a:ext cx="4173894" cy="372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6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BD882E-2183-0149-2F65-275468C3A8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053" y="1548083"/>
            <a:ext cx="3930486" cy="4937760"/>
          </a:xfrm>
        </p:spPr>
        <p:txBody>
          <a:bodyPr/>
          <a:lstStyle/>
          <a:p>
            <a:r>
              <a:rPr lang="en-US" dirty="0"/>
              <a:t>Reduce language barriers</a:t>
            </a:r>
          </a:p>
          <a:p>
            <a:r>
              <a:rPr lang="en-US" dirty="0"/>
              <a:t>Increase levels of trust </a:t>
            </a:r>
          </a:p>
          <a:p>
            <a:r>
              <a:rPr lang="en-US" dirty="0"/>
              <a:t>Greater understanding of patient population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794AF-1D88-0F87-81C3-1C4D4D3CA5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DD8BD-D072-3949-DDCB-0FA9F45A25B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1F4F23-2CB8-D417-3100-ABE8D5073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Inclusive workforce representative of patient community </a:t>
            </a:r>
          </a:p>
        </p:txBody>
      </p:sp>
      <p:pic>
        <p:nvPicPr>
          <p:cNvPr id="7" name="Picture 6" descr="Downtown Houston skyline">
            <a:extLst>
              <a:ext uri="{FF2B5EF4-FFF2-40B4-BE49-F238E27FC236}">
                <a16:creationId xmlns:a16="http://schemas.microsoft.com/office/drawing/2014/main" id="{EA5FC95B-2C1E-BF0B-90BA-16B3A314C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4"/>
          <a:stretch/>
        </p:blipFill>
        <p:spPr>
          <a:xfrm>
            <a:off x="839755" y="3272549"/>
            <a:ext cx="6817567" cy="304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0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D30AF-5127-439A-8061-EB6B58E4B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B30171-05D5-FF75-D986-D7911E8505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7240" y="1109721"/>
            <a:ext cx="4724590" cy="4937760"/>
          </a:xfrm>
        </p:spPr>
        <p:txBody>
          <a:bodyPr/>
          <a:lstStyle/>
          <a:p>
            <a:r>
              <a:rPr lang="en-US" dirty="0"/>
              <a:t>Vaccines for Children provider-level quality improvement program </a:t>
            </a:r>
          </a:p>
          <a:p>
            <a:r>
              <a:rPr lang="en-US" dirty="0"/>
              <a:t>Identifies opportunities to increase vaccine uptake </a:t>
            </a:r>
          </a:p>
          <a:p>
            <a:r>
              <a:rPr lang="en-US" dirty="0"/>
              <a:t>Providers select at least 2 strategies to implement over 12 month</a:t>
            </a:r>
          </a:p>
          <a:p>
            <a:r>
              <a:rPr lang="en-US" dirty="0"/>
              <a:t>4 core CDC-defined strategies: </a:t>
            </a:r>
          </a:p>
          <a:p>
            <a:pPr lvl="1"/>
            <a:r>
              <a:rPr lang="en-US" dirty="0"/>
              <a:t>Facilitate return for vaccination </a:t>
            </a:r>
          </a:p>
          <a:p>
            <a:pPr lvl="1"/>
            <a:r>
              <a:rPr lang="en-US" dirty="0"/>
              <a:t>Leverage IIS functionality</a:t>
            </a:r>
          </a:p>
          <a:p>
            <a:pPr lvl="1"/>
            <a:r>
              <a:rPr lang="en-US" dirty="0"/>
              <a:t>Give Strong Vaccine Recommendation </a:t>
            </a:r>
          </a:p>
          <a:p>
            <a:pPr lvl="1"/>
            <a:r>
              <a:rPr lang="en-US" dirty="0"/>
              <a:t>Strengthen Vaccine Communication 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25455510-C8B9-3FCA-D40A-D051FAAFA0F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prstGeom prst="rect">
            <a:avLst/>
          </a:prstGeom>
        </p:spPr>
        <p:txBody>
          <a:bodyPr/>
          <a:lstStyle/>
          <a:p>
            <a:fld id="{11F27F3A-B3E9-41ED-AF8F-A365F10BB65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72B4F4F-0F5F-8E11-1D61-6306ECC92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Immunization Quality Improvement for Providers </a:t>
            </a:r>
          </a:p>
        </p:txBody>
      </p:sp>
      <p:pic>
        <p:nvPicPr>
          <p:cNvPr id="5" name="Picture 4" descr="Close-up of stethoscope in scrubs pocket">
            <a:extLst>
              <a:ext uri="{FF2B5EF4-FFF2-40B4-BE49-F238E27FC236}">
                <a16:creationId xmlns:a16="http://schemas.microsoft.com/office/drawing/2014/main" id="{15018C35-1E41-609B-134C-093789B83D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7"/>
          <a:stretch/>
        </p:blipFill>
        <p:spPr>
          <a:xfrm>
            <a:off x="5693297" y="1703717"/>
            <a:ext cx="3172408" cy="345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76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3BDB42-9DA4-0B57-28DD-A8A16DCBE0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1903" y="2767250"/>
            <a:ext cx="2043593" cy="207512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/>
              <a:t>County-specific coverage reports guide discussion with providers about how health equity data can be applied in their practice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D7ED3-91BF-4C83-D57D-82B87E0A47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B3D959-48CD-67B0-735C-62BE2937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County Specific Vaccine Coverage Reports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14182D-5560-E2F5-3533-8E342EC51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221" y="936056"/>
            <a:ext cx="6801687" cy="837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5C2D3-4D9B-F498-8B5F-0C8BAEA89E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128"/>
          <a:stretch/>
        </p:blipFill>
        <p:spPr>
          <a:xfrm>
            <a:off x="148504" y="2487471"/>
            <a:ext cx="6817987" cy="329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95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E6A01-B71B-D076-15D3-49A0666C67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D3D36-B476-DA89-08F1-FAC76B35CF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6A31C6-D944-7D7F-8765-711ECC6A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45" y="1161609"/>
            <a:ext cx="8563554" cy="548640"/>
          </a:xfrm>
        </p:spPr>
        <p:txBody>
          <a:bodyPr/>
          <a:lstStyle/>
          <a:p>
            <a:r>
              <a:rPr lang="en-US" dirty="0"/>
              <a:t>Vaccine Equity Toolkit and Resources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1F0B69-FAA9-47D2-7780-56BE6BEA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597" y="1710249"/>
            <a:ext cx="3965050" cy="397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81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DC052-9290-A28E-F6CF-43967350B8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10ED6EB-C2B4-28D6-C952-421E18A38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Equity Slide Deck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282CDB-8718-11CF-BC83-4EF163F4A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16" y="997273"/>
            <a:ext cx="4203496" cy="2288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051E23-34BE-313E-040A-21DAF1F01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468" y="997273"/>
            <a:ext cx="4384597" cy="22883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EE26DC-7C10-3D07-D337-D4DAAB92C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316" y="3500279"/>
            <a:ext cx="4203496" cy="23152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A6A320-1196-6777-7187-3F45062A54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787"/>
          <a:stretch/>
        </p:blipFill>
        <p:spPr>
          <a:xfrm>
            <a:off x="4535469" y="3496802"/>
            <a:ext cx="4384596" cy="232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26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177D47-7435-F669-4AC8-ED37CE4D6C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https://nc.maps.arcgis.com/apps/MapSeries/index.html?appid=def612b7025b44eaa1e0d7af43f4702b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A957F-FAC1-CF3C-F713-518D9E962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DBB2FA-2541-2A71-F1BD-CC63F6F4E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526" y="97837"/>
            <a:ext cx="7106911" cy="548640"/>
          </a:xfrm>
        </p:spPr>
        <p:txBody>
          <a:bodyPr/>
          <a:lstStyle/>
          <a:p>
            <a:r>
              <a:rPr lang="en-US" sz="2000" dirty="0"/>
              <a:t>North Carolina Social Determinants of Health by Regions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C93AC9-B904-D8B8-482B-2F48B4C52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68" y="608732"/>
            <a:ext cx="4167673" cy="16687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0835BF-EF41-1999-8D86-48C4B40B1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9390" y="485124"/>
            <a:ext cx="4994987" cy="276090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E239838-C2A9-F35C-E9D9-CD3E88BF7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4" y="2089796"/>
            <a:ext cx="4863122" cy="289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548DB0-D11E-241F-E55E-081E0E744D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7682" y="3758509"/>
            <a:ext cx="4727510" cy="245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59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C262F-8C48-B726-9E5D-E32F228D68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5D529-618B-34DC-5E80-6B1548D385B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6DED2C-61A5-C377-07FB-E9BB0F7A3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326" y="1004729"/>
            <a:ext cx="8563554" cy="548640"/>
          </a:xfrm>
        </p:spPr>
        <p:txBody>
          <a:bodyPr/>
          <a:lstStyle/>
          <a:p>
            <a:r>
              <a:rPr lang="en-US" dirty="0"/>
              <a:t>Educational Materials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634BDB-25C8-99D9-2AF2-64EC75010F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73" t="5358" r="7822" b="10245"/>
          <a:stretch/>
        </p:blipFill>
        <p:spPr>
          <a:xfrm>
            <a:off x="777551" y="3757125"/>
            <a:ext cx="4165024" cy="23626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E37D99-5DE9-0494-62F8-C93092623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86" y="1318632"/>
            <a:ext cx="3686197" cy="240257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7FCAA44-6B23-935A-0E5B-D050D7720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87" y="2338874"/>
            <a:ext cx="3111953" cy="311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445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E9FF8-F976-69DC-6538-4A41444E34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5F5D8-26FB-F93F-9EA1-A924981608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905C35-9082-BA95-94B8-5F5EF6DA7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SDOH Screening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433C9F-649E-EF22-7315-B2B82BA23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70" y="863861"/>
            <a:ext cx="5467964" cy="4467029"/>
          </a:xfrm>
          <a:prstGeom prst="rect">
            <a:avLst/>
          </a:prstGeom>
        </p:spPr>
      </p:pic>
      <p:pic>
        <p:nvPicPr>
          <p:cNvPr id="3076" name="Picture 4" descr="Social determinants of health (SDOH) specific questions are included in...  | Download Scientific Diagram">
            <a:extLst>
              <a:ext uri="{FF2B5EF4-FFF2-40B4-BE49-F238E27FC236}">
                <a16:creationId xmlns:a16="http://schemas.microsoft.com/office/drawing/2014/main" id="{A2B3F71E-7FDF-55AA-7664-72A98BF9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002" y="4299259"/>
            <a:ext cx="6187945" cy="18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ocial Determinants of Health: A Clinician-Educator's Perspective">
            <a:extLst>
              <a:ext uri="{FF2B5EF4-FFF2-40B4-BE49-F238E27FC236}">
                <a16:creationId xmlns:a16="http://schemas.microsoft.com/office/drawing/2014/main" id="{8A07E364-4CC2-C3C1-63C8-63E32508C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10" y="1182721"/>
            <a:ext cx="3270087" cy="265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271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043372-956B-F04F-1B6D-2FFDB3E2EC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E8DF9-C5CF-8D63-E20F-ECB2E20588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7462ACE-3DEA-33B4-B816-719666CA8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Providing Resources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026BFA-A255-C1FA-2B6B-D52C529ED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389" y="3853456"/>
            <a:ext cx="6170645" cy="2029471"/>
          </a:xfrm>
          <a:prstGeom prst="rect">
            <a:avLst/>
          </a:prstGeom>
        </p:spPr>
      </p:pic>
      <p:pic>
        <p:nvPicPr>
          <p:cNvPr id="4098" name="Picture 2" descr="NCCARE360">
            <a:extLst>
              <a:ext uri="{FF2B5EF4-FFF2-40B4-BE49-F238E27FC236}">
                <a16:creationId xmlns:a16="http://schemas.microsoft.com/office/drawing/2014/main" id="{9A1C01E1-58B0-DA48-76D3-B48DA061C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353" y="1774769"/>
            <a:ext cx="3779494" cy="170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9319F-7637-09D8-1DC2-094E03AC5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594" y="1552906"/>
            <a:ext cx="3707363" cy="214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58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67E3D0-77FD-5B84-7C29-FB0608ACFF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66085" y="917157"/>
            <a:ext cx="3499620" cy="4937760"/>
          </a:xfrm>
        </p:spPr>
        <p:txBody>
          <a:bodyPr/>
          <a:lstStyle/>
          <a:p>
            <a:r>
              <a:rPr lang="en-US" sz="1800" dirty="0"/>
              <a:t>57 of the 182 (31%) VFC providers visited during this project year (ending 6/30/25) selected the custom strategy as part of their IQIP QI Plan. </a:t>
            </a:r>
          </a:p>
          <a:p>
            <a:r>
              <a:rPr lang="en-US" sz="1800" dirty="0"/>
              <a:t>As of 2/12/25, at least one provider in 27 counties selected custom strategy as part of their QI Plan. </a:t>
            </a:r>
          </a:p>
          <a:p>
            <a:r>
              <a:rPr lang="en-US" sz="1800" dirty="0"/>
              <a:t>High uptake among LHDs and private pediatric and family/primary care practices. </a:t>
            </a:r>
          </a:p>
          <a:p>
            <a:r>
              <a:rPr lang="en-US" sz="1800" dirty="0"/>
              <a:t>Custom strategy was most frequently selected strategy after "Leverage IIS" and "Provide a Strong Recommendation". 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2793C-A481-3F2C-628D-2281437D17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EB379B9-3884-C3CA-CBBA-0DAAE36AE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PY6 Custom Strategy Uptake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1C226D-46BF-721A-E1CB-7BCA5F469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" y="917157"/>
            <a:ext cx="2788913" cy="20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2FD93BB-0543-DE97-98E5-052B6FCE9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1" y="4594130"/>
            <a:ext cx="4961040" cy="20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5BBDDC5-B1E8-B141-2736-C16934302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070" y="2662789"/>
            <a:ext cx="2902015" cy="20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37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6D2AC0-F370-57A0-7BDB-FC39DC7150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Administered to all providers regardless of strategy selection </a:t>
            </a:r>
          </a:p>
          <a:p>
            <a:pPr lvl="1"/>
            <a:r>
              <a:rPr lang="en-US" dirty="0"/>
              <a:t>PY6 Post-then-pre questionnaire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34B9A-1B1A-F6F6-1E6B-0B7A6810493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53292D-317F-092F-6B5E-1204F62EE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Strategy Evaluation </a:t>
            </a:r>
          </a:p>
        </p:txBody>
      </p:sp>
      <p:pic>
        <p:nvPicPr>
          <p:cNvPr id="10" name="table">
            <a:extLst>
              <a:ext uri="{FF2B5EF4-FFF2-40B4-BE49-F238E27FC236}">
                <a16:creationId xmlns:a16="http://schemas.microsoft.com/office/drawing/2014/main" id="{6BE88C29-BD20-D98C-1FE4-9BFAF029E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443" y="5111993"/>
            <a:ext cx="5081113" cy="1361116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9478DAE3-4605-5DB1-6D4F-1AF8B799DC8E}"/>
              </a:ext>
            </a:extLst>
          </p:cNvPr>
          <p:cNvSpPr txBox="1"/>
          <p:nvPr/>
        </p:nvSpPr>
        <p:spPr>
          <a:xfrm>
            <a:off x="318052" y="2102812"/>
            <a:ext cx="7843267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600" b="1" dirty="0"/>
              <a:t>Survey Questions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How familiar is your practice with the term “health equity” and how it relates to immunization services and coverage levels?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How comfortable is your practice discussing health equity with staff and colleagues?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How knowledgeable is your practice about existing health disparities in your community and their contributing factors?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How equipped is your practice at locating resources to support underserved populations in your community?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How motivated/willing is your practice to address health disparities in your practice and community? </a:t>
            </a:r>
          </a:p>
        </p:txBody>
      </p:sp>
    </p:spTree>
    <p:extLst>
      <p:ext uri="{BB962C8B-B14F-4D97-AF65-F5344CB8AC3E}">
        <p14:creationId xmlns:p14="http://schemas.microsoft.com/office/powerpoint/2010/main" val="847297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E9EBCB-CBD7-68CB-C1F6-F397A0023B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Significant interest in this strategy and health equity in general among VFC providers</a:t>
            </a:r>
          </a:p>
          <a:p>
            <a:r>
              <a:rPr lang="en-US" dirty="0"/>
              <a:t>High demand for local equity data to better understand challenges/barriers in communities</a:t>
            </a:r>
          </a:p>
          <a:p>
            <a:r>
              <a:rPr lang="en-US" dirty="0"/>
              <a:t>High interest among stakeholders and partner organizations to collaborate on strategies to address health equity</a:t>
            </a:r>
          </a:p>
          <a:p>
            <a:r>
              <a:rPr lang="en-US" dirty="0"/>
              <a:t>Health equity is a high priority for NCDHHS and Epidemiology Section (where Immunization Branch is housed)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5EE50-4839-720A-426C-E7424D8ADAD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4B1F136-CC7C-E944-4C70-374D0FF95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 Engagement and Interest </a:t>
            </a:r>
          </a:p>
        </p:txBody>
      </p:sp>
    </p:spTree>
    <p:extLst>
      <p:ext uri="{BB962C8B-B14F-4D97-AF65-F5344CB8AC3E}">
        <p14:creationId xmlns:p14="http://schemas.microsoft.com/office/powerpoint/2010/main" val="1066333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4B363-E09B-A796-5ABA-FD7993F06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BD3ED72-DBC3-4A8C-00D4-5CEC5506405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b="0" smtClean="0"/>
              <a:pPr/>
              <a:t>3</a:t>
            </a:fld>
            <a:endParaRPr lang="en-US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4AEF4-F431-D2AC-AF53-41EEC82D8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062" y="1005504"/>
            <a:ext cx="3423875" cy="548640"/>
          </a:xfrm>
        </p:spPr>
        <p:txBody>
          <a:bodyPr/>
          <a:lstStyle/>
          <a:p>
            <a:r>
              <a:rPr lang="en-US" dirty="0"/>
              <a:t>IQIP in North Carolina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713DC7-CF82-E7E6-8DB3-DB742B200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68" y="1470730"/>
            <a:ext cx="8397661" cy="468491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D50D08-7DD4-01E2-BE47-90DA75AA5C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086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915FC7-1864-2DC1-92B4-7647EE3343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771" y="399404"/>
            <a:ext cx="5624422" cy="4937760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>
                <a:solidFill>
                  <a:schemeClr val="tx2"/>
                </a:solidFill>
              </a:rPr>
              <a:t>Contact Info: 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/>
                </a:solidFill>
              </a:rPr>
              <a:t>Rachael Baartmans, MPH 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/>
                </a:solidFill>
              </a:rPr>
              <a:t>Regional Immunization Consultant 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/>
                </a:solidFill>
              </a:rPr>
              <a:t>NC Immunization Branch 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Rachael.Baartmans@dhhs.nc.gov</a:t>
            </a: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ADDD05-289C-B75B-A808-92F4A6E3625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80438" y="6604000"/>
            <a:ext cx="563562" cy="284163"/>
          </a:xfrm>
          <a:prstGeom prst="rect">
            <a:avLst/>
          </a:prstGeom>
        </p:spPr>
        <p:txBody>
          <a:bodyPr/>
          <a:lstStyle/>
          <a:p>
            <a:fld id="{11F27F3A-B3E9-41ED-AF8F-A365F10BB65F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C6D4731A-9A81-64AC-B9E5-2B4B39918DEC}"/>
              </a:ext>
            </a:extLst>
          </p:cNvPr>
          <p:cNvSpPr txBox="1"/>
          <p:nvPr/>
        </p:nvSpPr>
        <p:spPr>
          <a:xfrm>
            <a:off x="140806" y="3429000"/>
            <a:ext cx="5604387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spcBef>
                <a:spcPts val="900"/>
              </a:spcBef>
              <a:spcAft>
                <a:spcPts val="600"/>
              </a:spcAft>
            </a:pPr>
            <a:r>
              <a:rPr lang="en-US" sz="21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Acknowledgements: </a:t>
            </a:r>
          </a:p>
          <a:p>
            <a:pPr algn="ctr"/>
            <a:r>
              <a:rPr lang="en-US" sz="1400" dirty="0"/>
              <a:t>Carrie Blanchard, PharmD, MPH - NC Immunization Branch Director</a:t>
            </a:r>
          </a:p>
          <a:p>
            <a:pPr algn="ctr"/>
            <a:r>
              <a:rPr lang="en-US" sz="1400" dirty="0"/>
              <a:t>Catherine Guerrero, MPA - NC Immunization Branch Equity Lead</a:t>
            </a:r>
          </a:p>
          <a:p>
            <a:pPr algn="ctr"/>
            <a:r>
              <a:rPr lang="en-US" sz="1400" dirty="0"/>
              <a:t>Isabel Reynolds – Regional Immunization Consultant Supervisor</a:t>
            </a:r>
          </a:p>
          <a:p>
            <a:pPr algn="ctr"/>
            <a:r>
              <a:rPr lang="en-US" sz="1400" dirty="0"/>
              <a:t>Jenny Myers, MPH- Continuous Improvement and Data Analytics Manager </a:t>
            </a:r>
            <a:endParaRPr lang="en-US" sz="1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0828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FBA40A-B78F-721D-E5AC-91CF3C1033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137" y="1851523"/>
            <a:ext cx="5641345" cy="4142629"/>
          </a:xfrm>
        </p:spPr>
        <p:txBody>
          <a:bodyPr/>
          <a:lstStyle/>
          <a:p>
            <a:r>
              <a:rPr lang="en-US" dirty="0"/>
              <a:t>Facilitate Return for Vaccination </a:t>
            </a:r>
          </a:p>
          <a:p>
            <a:pPr lvl="1"/>
            <a:r>
              <a:rPr lang="en-US" dirty="0"/>
              <a:t>Contact for missed appointment  </a:t>
            </a:r>
          </a:p>
          <a:p>
            <a:pPr lvl="1"/>
            <a:r>
              <a:rPr lang="en-US" dirty="0"/>
              <a:t>Schedule next appointment at check out </a:t>
            </a:r>
          </a:p>
          <a:p>
            <a:r>
              <a:rPr lang="en-US" dirty="0"/>
              <a:t>Leverage NCIR Functionality </a:t>
            </a:r>
          </a:p>
          <a:p>
            <a:pPr lvl="1"/>
            <a:r>
              <a:rPr lang="en-US" dirty="0"/>
              <a:t>Measure coverage levels</a:t>
            </a:r>
          </a:p>
          <a:p>
            <a:pPr lvl="1"/>
            <a:r>
              <a:rPr lang="en-US" dirty="0"/>
              <a:t>Inactivate patients </a:t>
            </a:r>
          </a:p>
          <a:p>
            <a:pPr lvl="1"/>
            <a:r>
              <a:rPr lang="en-US" dirty="0"/>
              <a:t>Establish reminder process </a:t>
            </a:r>
          </a:p>
          <a:p>
            <a:r>
              <a:rPr lang="en-US" dirty="0"/>
              <a:t>Give Strong Vaccine Recommendation </a:t>
            </a:r>
          </a:p>
          <a:p>
            <a:pPr lvl="1"/>
            <a:r>
              <a:rPr lang="en-US" dirty="0"/>
              <a:t>Recommend same way same day </a:t>
            </a:r>
          </a:p>
          <a:p>
            <a:pPr lvl="1"/>
            <a:r>
              <a:rPr lang="en-US" dirty="0"/>
              <a:t>Recommend at age 9 </a:t>
            </a:r>
          </a:p>
          <a:p>
            <a:r>
              <a:rPr lang="en-US" dirty="0"/>
              <a:t>Strengthen Vaccination Communications</a:t>
            </a:r>
          </a:p>
          <a:p>
            <a:pPr lvl="1"/>
            <a:r>
              <a:rPr lang="en-US" dirty="0"/>
              <a:t>Disseminate practice vaccination policy </a:t>
            </a:r>
          </a:p>
          <a:p>
            <a:pPr lvl="1"/>
            <a:r>
              <a:rPr lang="en-US" dirty="0"/>
              <a:t>Include vaccine materials in welcome packets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DE108-E60B-C0AC-0016-4EA4D6EFBE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CBF866-CD53-8676-C23B-7F4FBB433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50" y="1091539"/>
            <a:ext cx="8563554" cy="548640"/>
          </a:xfrm>
        </p:spPr>
        <p:txBody>
          <a:bodyPr/>
          <a:lstStyle/>
          <a:p>
            <a:r>
              <a:rPr lang="en-US" dirty="0"/>
              <a:t>Broad Quality Improvement Actions 	</a:t>
            </a:r>
          </a:p>
        </p:txBody>
      </p:sp>
      <p:pic>
        <p:nvPicPr>
          <p:cNvPr id="8" name="Picture 7" descr="Students doing scientific experiment in classroom">
            <a:extLst>
              <a:ext uri="{FF2B5EF4-FFF2-40B4-BE49-F238E27FC236}">
                <a16:creationId xmlns:a16="http://schemas.microsoft.com/office/drawing/2014/main" id="{4DBAC781-8364-C00D-0240-765398E3DD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35"/>
          <a:stretch/>
        </p:blipFill>
        <p:spPr>
          <a:xfrm>
            <a:off x="5722331" y="1582659"/>
            <a:ext cx="3000304" cy="276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42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CF0B0-3635-14A7-80DF-C912C2A15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BF34F1-0B68-DA3B-F8DE-237813AC1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272" y="3786926"/>
            <a:ext cx="5564524" cy="2509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B52818-84EA-BA13-1CEC-7B88C54945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00651" y="6315522"/>
            <a:ext cx="7831855" cy="330200"/>
          </a:xfrm>
        </p:spPr>
        <p:txBody>
          <a:bodyPr/>
          <a:lstStyle/>
          <a:p>
            <a:r>
              <a:rPr lang="en-US" dirty="0"/>
              <a:t>SOURCE: </a:t>
            </a:r>
            <a:r>
              <a:rPr lang="en-US" sz="900" dirty="0"/>
              <a:t>CDC Estimates of Vaccine Hesitancy for COVID-19 Vaccine; </a:t>
            </a:r>
            <a:r>
              <a:rPr lang="en-US" sz="900" dirty="0">
                <a:ea typeface="+mn-lt"/>
                <a:cs typeface="+mn-lt"/>
                <a:hlinkClick r:id="rId4"/>
              </a:rPr>
              <a:t>https://data.cdc.gov/stories/s/Vaccine-Hesitancy-for-COVID-19/cnd2-a6zw</a:t>
            </a:r>
            <a:r>
              <a:rPr lang="en-US" sz="900" dirty="0">
                <a:ea typeface="+mn-lt"/>
                <a:cs typeface="+mn-lt"/>
              </a:rPr>
              <a:t> </a:t>
            </a:r>
            <a:endParaRPr lang="en-US" sz="900" dirty="0"/>
          </a:p>
          <a:p>
            <a:r>
              <a:rPr lang="en-US" sz="900" b="0" dirty="0"/>
              <a:t>NC COVID Vaccination Trends Data (internal use only; not publicly available)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4688EF05-D8AC-B7AA-71EF-6B9CFAD8A37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prstGeom prst="rect">
            <a:avLst/>
          </a:prstGeom>
        </p:spPr>
        <p:txBody>
          <a:bodyPr/>
          <a:lstStyle/>
          <a:p>
            <a:fld id="{11F27F3A-B3E9-41ED-AF8F-A365F10BB65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BE731C-A890-C325-F1F8-624B5F545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 COVID-19 Vaccination Disparities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DAA5B1-A845-E871-29E8-7FF19BEB6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47" y="1148548"/>
            <a:ext cx="4528427" cy="3168634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1DB0879F-E4AA-C886-2A04-0E72C6ADCCBE}"/>
              </a:ext>
            </a:extLst>
          </p:cNvPr>
          <p:cNvSpPr txBox="1"/>
          <p:nvPr/>
        </p:nvSpPr>
        <p:spPr>
          <a:xfrm>
            <a:off x="470974" y="819442"/>
            <a:ext cx="36780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NC COVID Vaccination Coverage by Race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B8F543C6-B0B8-BB6E-3783-AB7144F47E44}"/>
              </a:ext>
            </a:extLst>
          </p:cNvPr>
          <p:cNvSpPr txBox="1"/>
          <p:nvPr/>
        </p:nvSpPr>
        <p:spPr>
          <a:xfrm>
            <a:off x="4881324" y="3444055"/>
            <a:ext cx="5140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Estimated COVID-19 Vaccine Hesitancy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8BA24C-9A88-CC9D-5B4E-1641B2719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2216" y="5489765"/>
            <a:ext cx="543001" cy="9907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AB2433-4644-D03D-CB9C-4BB7F7EF8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2690" y="5331376"/>
            <a:ext cx="754366" cy="1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82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521BC-81F0-B2A0-8725-C13F40220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F8C1FC-96D3-BCFE-0DC8-D8C358C82D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sz="900" dirty="0"/>
              <a:t>NCDHHS Mpox Equity Update Report: </a:t>
            </a:r>
            <a:r>
              <a:rPr lang="en-US" sz="900" dirty="0">
                <a:hlinkClick r:id="rId3"/>
              </a:rPr>
              <a:t>https://www.ncdhhs.gov/mpox-equity-report-update/download?attachment</a:t>
            </a:r>
            <a:r>
              <a:rPr lang="en-US" sz="900" dirty="0"/>
              <a:t>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A1FF32E-ED2B-7A38-7A10-7510EFD29D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b="0" smtClean="0"/>
              <a:pPr/>
              <a:t>6</a:t>
            </a:fld>
            <a:endParaRPr lang="en-US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BB11D-6DC8-5CB6-9717-D66AA6521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45" y="1069220"/>
            <a:ext cx="8563554" cy="548640"/>
          </a:xfrm>
        </p:spPr>
        <p:txBody>
          <a:bodyPr/>
          <a:lstStyle/>
          <a:p>
            <a:r>
              <a:rPr lang="en-US" dirty="0"/>
              <a:t>Disparities in mpox vaccination coverage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9EE8B-4918-38D5-FE31-59CD2FE5E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065" y="1542255"/>
            <a:ext cx="6656159" cy="443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10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A7E8F-5E77-CD11-BD6D-A89885895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80AC27-3BED-CC9E-81D0-E2933A5781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2063" y="6320894"/>
            <a:ext cx="7106911" cy="330200"/>
          </a:xfrm>
        </p:spPr>
        <p:txBody>
          <a:bodyPr/>
          <a:lstStyle/>
          <a:p>
            <a:r>
              <a:rPr lang="en-US" dirty="0"/>
              <a:t>SOURCE:</a:t>
            </a:r>
            <a:r>
              <a:rPr lang="en-US" sz="900" b="0" dirty="0"/>
              <a:t>CDC ChildVaxView and TeenVaxView - </a:t>
            </a:r>
            <a:r>
              <a:rPr lang="en-US" sz="900" b="0" dirty="0">
                <a:hlinkClick r:id="rId3"/>
              </a:rPr>
              <a:t>https://www.cdc.gov/vaccines/vaxview/index.html </a:t>
            </a:r>
            <a:r>
              <a:rPr lang="en-US" dirty="0"/>
              <a:t> 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C0EEC38C-BBEF-2296-DA8B-5EF68B00A8A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prstGeom prst="rect">
            <a:avLst/>
          </a:prstGeom>
        </p:spPr>
        <p:txBody>
          <a:bodyPr/>
          <a:lstStyle/>
          <a:p>
            <a:fld id="{11F27F3A-B3E9-41ED-AF8F-A365F10BB65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ED97DA-937B-6784-56FF-016BE27BD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063" y="97837"/>
            <a:ext cx="7537836" cy="548640"/>
          </a:xfrm>
        </p:spPr>
        <p:txBody>
          <a:bodyPr/>
          <a:lstStyle/>
          <a:p>
            <a:r>
              <a:rPr lang="en-US" dirty="0"/>
              <a:t>Disparities in Routine Immunization Coverage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2DCEF66B-08BA-ECA7-C4DF-31A2DE1A7D05}"/>
              </a:ext>
            </a:extLst>
          </p:cNvPr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44" y="537106"/>
            <a:ext cx="6447530" cy="4524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592155-940D-1A33-E9DA-E4C3BD770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744" y="2444620"/>
            <a:ext cx="5708510" cy="3956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3154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C2D06-FEC2-779D-832C-325E3A40F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BC17FA-0387-62F4-7B6F-A1030B1E6D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sz="900" b="0" dirty="0"/>
              <a:t>NC Kindergarten Immunization Dashboard: </a:t>
            </a:r>
            <a:r>
              <a:rPr lang="en-US" sz="900" b="0" dirty="0">
                <a:hlinkClick r:id="rId3"/>
              </a:rPr>
              <a:t>https://immunization.dph.ncdhhs.gov/schools/kindergartendashboard.htm</a:t>
            </a:r>
            <a:r>
              <a:rPr lang="en-US" sz="900" b="0" dirty="0"/>
              <a:t> 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7B50D53-ACAA-4611-8AF0-130C1EA5534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b="0" smtClean="0"/>
              <a:pPr/>
              <a:t>8</a:t>
            </a:fld>
            <a:endParaRPr lang="en-US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3B4B93-B3CF-B9C7-A15E-831F94B9A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Exemptions in Immunization Coverage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2C7FE7-CF48-C7A7-DB3E-A8C4C304DAA9}"/>
              </a:ext>
            </a:extLst>
          </p:cNvPr>
          <p:cNvGrpSpPr/>
          <p:nvPr/>
        </p:nvGrpSpPr>
        <p:grpSpPr>
          <a:xfrm>
            <a:off x="394042" y="2277504"/>
            <a:ext cx="8355916" cy="3306739"/>
            <a:chOff x="1516129" y="2169436"/>
            <a:chExt cx="6160784" cy="26762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6D9ABE-A7CA-D597-6E28-80C22371A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102" t="9934" r="2349" b="4935"/>
            <a:stretch/>
          </p:blipFill>
          <p:spPr>
            <a:xfrm>
              <a:off x="1516129" y="2169436"/>
              <a:ext cx="6160784" cy="267626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7C326D-E088-7B3F-11DD-CFAA7584EC4C}"/>
                </a:ext>
              </a:extLst>
            </p:cNvPr>
            <p:cNvSpPr/>
            <p:nvPr/>
          </p:nvSpPr>
          <p:spPr>
            <a:xfrm>
              <a:off x="1542661" y="3825551"/>
              <a:ext cx="1443135" cy="10201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70E5EF7-5BAC-D2BE-31A6-EAD55F45A02D}"/>
              </a:ext>
            </a:extLst>
          </p:cNvPr>
          <p:cNvSpPr txBox="1"/>
          <p:nvPr/>
        </p:nvSpPr>
        <p:spPr>
          <a:xfrm>
            <a:off x="1502471" y="1997466"/>
            <a:ext cx="610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Kindergarteners with exempt status by county in 2023</a:t>
            </a:r>
          </a:p>
        </p:txBody>
      </p:sp>
    </p:spTree>
    <p:extLst>
      <p:ext uri="{BB962C8B-B14F-4D97-AF65-F5344CB8AC3E}">
        <p14:creationId xmlns:p14="http://schemas.microsoft.com/office/powerpoint/2010/main" val="1699746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49B5C-ACC5-C69D-82EB-9EA81D01C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40C64C-8997-4ACC-CB8A-B7BB8E57D7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7868" y="960120"/>
            <a:ext cx="7537836" cy="4937760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Data-driven outreach and communication </a:t>
            </a:r>
            <a:r>
              <a:rPr lang="en-US" sz="1600" dirty="0"/>
              <a:t>is a vital component of a vaccine strategy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Identifying and engaging populations with lower rates of vaccination coverage </a:t>
            </a:r>
            <a:r>
              <a:rPr lang="en-US" sz="1600" dirty="0"/>
              <a:t>is a critical step in eliminating health disparities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Demographic</a:t>
            </a:r>
            <a:r>
              <a:rPr lang="en-US" sz="1600" dirty="0"/>
              <a:t> surveillance data: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Shines light on susceptible populations and communities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Draws attention to health disparities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Mobilizes action to inform and protect those most at risk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Creates ongoing accountability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State-level data is not sufficient</a:t>
            </a:r>
            <a:r>
              <a:rPr lang="en-US" sz="1600" dirty="0"/>
              <a:t> for driving action. Availability of more granular data is critical.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most successful public health interventions happen at the </a:t>
            </a:r>
            <a:r>
              <a:rPr lang="en-US" sz="1600" b="1" i="1" dirty="0"/>
              <a:t>local</a:t>
            </a:r>
            <a:r>
              <a:rPr lang="en-US" sz="1600" b="1" dirty="0"/>
              <a:t> </a:t>
            </a:r>
            <a:r>
              <a:rPr lang="en-US" sz="1600" dirty="0"/>
              <a:t>level.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Advancing health equity </a:t>
            </a:r>
            <a:r>
              <a:rPr lang="en-US" sz="1600" dirty="0"/>
              <a:t>is now the first goal of </a:t>
            </a:r>
            <a:r>
              <a:rPr lang="en-US" sz="1600" dirty="0">
                <a:hlinkClick r:id="rId3"/>
              </a:rPr>
              <a:t>NCDHHS’ 2024-2026 Strategic Plan</a:t>
            </a:r>
            <a:r>
              <a:rPr lang="en-US" sz="1600" dirty="0"/>
              <a:t>.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9B658954-E957-0F90-5723-29F9600941C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prstGeom prst="rect">
            <a:avLst/>
          </a:prstGeom>
        </p:spPr>
        <p:txBody>
          <a:bodyPr/>
          <a:lstStyle/>
          <a:p>
            <a:fld id="{11F27F3A-B3E9-41ED-AF8F-A365F10BB65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96780D1-0CF3-E312-B3F4-A8F885D41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868" y="320351"/>
            <a:ext cx="7537836" cy="548640"/>
          </a:xfrm>
        </p:spPr>
        <p:txBody>
          <a:bodyPr/>
          <a:lstStyle/>
          <a:p>
            <a:r>
              <a:rPr lang="en-US" dirty="0"/>
              <a:t>Lessons Learned </a:t>
            </a:r>
          </a:p>
        </p:txBody>
      </p:sp>
    </p:spTree>
    <p:extLst>
      <p:ext uri="{BB962C8B-B14F-4D97-AF65-F5344CB8AC3E}">
        <p14:creationId xmlns:p14="http://schemas.microsoft.com/office/powerpoint/2010/main" val="782974941"/>
      </p:ext>
    </p:extLst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A84DF9C38F85459C2FBB53EA3FC961" ma:contentTypeVersion="17" ma:contentTypeDescription="Create a new document." ma:contentTypeScope="" ma:versionID="d326bc390cf4525c02616755c8d7ac7a">
  <xsd:schema xmlns:xsd="http://www.w3.org/2001/XMLSchema" xmlns:xs="http://www.w3.org/2001/XMLSchema" xmlns:p="http://schemas.microsoft.com/office/2006/metadata/properties" xmlns:ns2="bd78b2e4-9060-4309-b354-463fb93a4269" xmlns:ns3="ea8af748-1d0b-4554-b403-23c573964229" targetNamespace="http://schemas.microsoft.com/office/2006/metadata/properties" ma:root="true" ma:fieldsID="453fadfe462a8dd30c781fc3fdd2c4e0" ns2:_="" ns3:_="">
    <xsd:import namespace="bd78b2e4-9060-4309-b354-463fb93a4269"/>
    <xsd:import namespace="ea8af748-1d0b-4554-b403-23c5739642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78b2e4-9060-4309-b354-463fb93a42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a2157d8-ccc1-4fc8-a2a4-3f8f655345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8af748-1d0b-4554-b403-23c57396422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b57b129b-aecc-4f48-b65e-4752a1115b12}" ma:internalName="TaxCatchAll" ma:showField="CatchAllData" ma:web="ea8af748-1d0b-4554-b403-23c5739642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d78b2e4-9060-4309-b354-463fb93a4269">
      <Terms xmlns="http://schemas.microsoft.com/office/infopath/2007/PartnerControls"/>
    </lcf76f155ced4ddcb4097134ff3c332f>
    <TaxCatchAll xmlns="ea8af748-1d0b-4554-b403-23c573964229" xsi:nil="true"/>
  </documentManagement>
</p:properties>
</file>

<file path=customXml/itemProps1.xml><?xml version="1.0" encoding="utf-8"?>
<ds:datastoreItem xmlns:ds="http://schemas.openxmlformats.org/officeDocument/2006/customXml" ds:itemID="{73281F3B-BF70-4553-B5B6-51CCDF4704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A7AE43-0CCE-4EB8-9230-2C625A1689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78b2e4-9060-4309-b354-463fb93a4269"/>
    <ds:schemaRef ds:uri="ea8af748-1d0b-4554-b403-23c5739642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93D88C-3348-45EB-B075-20445B0EED91}">
  <ds:schemaRefs>
    <ds:schemaRef ds:uri="http://schemas.openxmlformats.org/package/2006/metadata/core-properties"/>
    <ds:schemaRef ds:uri="ea8af748-1d0b-4554-b403-23c573964229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bd78b2e4-9060-4309-b354-463fb93a4269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9076</TotalTime>
  <Words>1235</Words>
  <Application>Microsoft Office PowerPoint</Application>
  <PresentationFormat>On-screen Show (4:3)</PresentationFormat>
  <Paragraphs>214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Franklin Gothic Demi Cond</vt:lpstr>
      <vt:lpstr>Franklin Gothic Medium</vt:lpstr>
      <vt:lpstr>Roboto Condensed</vt:lpstr>
      <vt:lpstr>6_Office Theme</vt:lpstr>
      <vt:lpstr>PowerPoint Presentation</vt:lpstr>
      <vt:lpstr>Immunization Quality Improvement for Providers </vt:lpstr>
      <vt:lpstr>IQIP in North Carolina </vt:lpstr>
      <vt:lpstr>Broad Quality Improvement Actions  </vt:lpstr>
      <vt:lpstr>NC COVID-19 Vaccination Disparities </vt:lpstr>
      <vt:lpstr>Disparities in mpox vaccination coverage</vt:lpstr>
      <vt:lpstr>Disparities in Routine Immunization Coverage</vt:lpstr>
      <vt:lpstr>Exemptions in Immunization Coverage</vt:lpstr>
      <vt:lpstr>Lessons Learned </vt:lpstr>
      <vt:lpstr>Custom Strategy Development </vt:lpstr>
      <vt:lpstr>PowerPoint Presentation</vt:lpstr>
      <vt:lpstr>Custom Strategy Action Items </vt:lpstr>
      <vt:lpstr>Educate Staff on Principles of Health Equity </vt:lpstr>
      <vt:lpstr>Routinely and Uniformly Collect Race and Ethnicity </vt:lpstr>
      <vt:lpstr>Explore Barriers and Provide Resources </vt:lpstr>
      <vt:lpstr>Resources represent patient population </vt:lpstr>
      <vt:lpstr>Partner with community organizations </vt:lpstr>
      <vt:lpstr>Recruit unvaccinated patients in underserved populations </vt:lpstr>
      <vt:lpstr>Inclusive workforce representative of patient community </vt:lpstr>
      <vt:lpstr>County Specific Vaccine Coverage Reports </vt:lpstr>
      <vt:lpstr>Vaccine Equity Toolkit and Resources </vt:lpstr>
      <vt:lpstr>Equity Slide Deck </vt:lpstr>
      <vt:lpstr>North Carolina Social Determinants of Health by Regions</vt:lpstr>
      <vt:lpstr>Educational Materials </vt:lpstr>
      <vt:lpstr>SDOH Screening </vt:lpstr>
      <vt:lpstr>Providing Resources </vt:lpstr>
      <vt:lpstr>PY6 Custom Strategy Uptake </vt:lpstr>
      <vt:lpstr>Custom Strategy Evaluation </vt:lpstr>
      <vt:lpstr>Partner Engagement and Interest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Taryn Dietrich</dc:creator>
  <cp:lastModifiedBy>Kim Dittmann</cp:lastModifiedBy>
  <cp:revision>455</cp:revision>
  <cp:lastPrinted>2025-03-11T19:35:54Z</cp:lastPrinted>
  <dcterms:created xsi:type="dcterms:W3CDTF">2015-07-07T20:02:11Z</dcterms:created>
  <dcterms:modified xsi:type="dcterms:W3CDTF">2025-03-18T18:36:57Z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0x01010090A84DF9C38F85459C2FBB53EA3FC961</vt:lpwstr>
  </property>
</Properties>
</file>