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562" r:id="rId3"/>
    <p:sldId id="616" r:id="rId4"/>
    <p:sldId id="624" r:id="rId5"/>
    <p:sldId id="356" r:id="rId6"/>
    <p:sldId id="303" r:id="rId7"/>
    <p:sldId id="617" r:id="rId8"/>
    <p:sldId id="512" r:id="rId9"/>
    <p:sldId id="511" r:id="rId10"/>
    <p:sldId id="540" r:id="rId11"/>
    <p:sldId id="542" r:id="rId12"/>
    <p:sldId id="612" r:id="rId13"/>
    <p:sldId id="541" r:id="rId14"/>
    <p:sldId id="543" r:id="rId15"/>
    <p:sldId id="576" r:id="rId16"/>
    <p:sldId id="577" r:id="rId17"/>
    <p:sldId id="431" r:id="rId18"/>
    <p:sldId id="605" r:id="rId19"/>
    <p:sldId id="578" r:id="rId20"/>
    <p:sldId id="257" r:id="rId21"/>
    <p:sldId id="579" r:id="rId22"/>
    <p:sldId id="266" r:id="rId23"/>
    <p:sldId id="267" r:id="rId24"/>
    <p:sldId id="580" r:id="rId25"/>
    <p:sldId id="581" r:id="rId26"/>
    <p:sldId id="582" r:id="rId27"/>
    <p:sldId id="584" r:id="rId28"/>
    <p:sldId id="585" r:id="rId29"/>
    <p:sldId id="586" r:id="rId30"/>
    <p:sldId id="587" r:id="rId31"/>
    <p:sldId id="588" r:id="rId32"/>
    <p:sldId id="589" r:id="rId33"/>
    <p:sldId id="623" r:id="rId34"/>
    <p:sldId id="308" r:id="rId35"/>
    <p:sldId id="331" r:id="rId36"/>
    <p:sldId id="327" r:id="rId37"/>
    <p:sldId id="332" r:id="rId38"/>
    <p:sldId id="591" r:id="rId39"/>
    <p:sldId id="592" r:id="rId40"/>
    <p:sldId id="593" r:id="rId41"/>
    <p:sldId id="609" r:id="rId42"/>
    <p:sldId id="594" r:id="rId43"/>
    <p:sldId id="635" r:id="rId44"/>
    <p:sldId id="602" r:id="rId45"/>
    <p:sldId id="622" r:id="rId46"/>
    <p:sldId id="621" r:id="rId47"/>
    <p:sldId id="620" r:id="rId48"/>
    <p:sldId id="636" r:id="rId49"/>
    <p:sldId id="633" r:id="rId50"/>
    <p:sldId id="634" r:id="rId51"/>
    <p:sldId id="632" r:id="rId52"/>
    <p:sldId id="618" r:id="rId53"/>
    <p:sldId id="61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055" autoAdjust="0"/>
  </p:normalViewPr>
  <p:slideViewPr>
    <p:cSldViewPr snapToGrid="0">
      <p:cViewPr varScale="1">
        <p:scale>
          <a:sx n="84" d="100"/>
          <a:sy n="84" d="100"/>
        </p:scale>
        <p:origin x="1320" y="78"/>
      </p:cViewPr>
      <p:guideLst/>
    </p:cSldViewPr>
  </p:slideViewPr>
  <p:notesTextViewPr>
    <p:cViewPr>
      <p:scale>
        <a:sx n="125" d="100"/>
        <a:sy n="125" d="100"/>
      </p:scale>
      <p:origin x="0" y="0"/>
    </p:cViewPr>
  </p:notesTextViewPr>
  <p:sorterViewPr>
    <p:cViewPr>
      <p:scale>
        <a:sx n="120" d="100"/>
        <a:sy n="120" d="100"/>
      </p:scale>
      <p:origin x="0" y="-22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hyperlink" Target="http://www.ncsetoff.org/" TargetMode="Externa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hyperlink" Target="http://www.ncsetoff.org/" TargetMode="Externa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AB000-4B5B-4AAE-B311-8E936376EE4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A3D7BD7-3556-4094-966E-60F5A657B4A7}">
      <dgm:prSet/>
      <dgm:spPr/>
      <dgm:t>
        <a:bodyPr/>
        <a:lstStyle/>
        <a:p>
          <a:r>
            <a:rPr lang="en-US" dirty="0">
              <a:latin typeface="Arial" panose="020B0604020202020204" pitchFamily="34" charset="0"/>
              <a:cs typeface="Arial" panose="020B0604020202020204" pitchFamily="34" charset="0"/>
            </a:rPr>
            <a:t>You can bill client for Non-Medicaid covered services, but you must inform the client that they will be responsible </a:t>
          </a:r>
          <a:r>
            <a:rPr lang="en-US" b="1" dirty="0">
              <a:latin typeface="Arial" panose="020B0604020202020204" pitchFamily="34" charset="0"/>
              <a:cs typeface="Arial" panose="020B0604020202020204" pitchFamily="34" charset="0"/>
            </a:rPr>
            <a:t>PRIOR</a:t>
          </a:r>
          <a:r>
            <a:rPr lang="en-US" dirty="0">
              <a:latin typeface="Arial" panose="020B0604020202020204" pitchFamily="34" charset="0"/>
              <a:cs typeface="Arial" panose="020B0604020202020204" pitchFamily="34" charset="0"/>
            </a:rPr>
            <a:t> to the service being performed. </a:t>
          </a:r>
        </a:p>
      </dgm:t>
    </dgm:pt>
    <dgm:pt modelId="{232F3338-DFEC-4244-91FF-B36C0AB3348F}" type="parTrans" cxnId="{2C5444A1-DFB7-4AB7-A40E-618EE791B4A6}">
      <dgm:prSet/>
      <dgm:spPr/>
      <dgm:t>
        <a:bodyPr/>
        <a:lstStyle/>
        <a:p>
          <a:endParaRPr lang="en-US"/>
        </a:p>
      </dgm:t>
    </dgm:pt>
    <dgm:pt modelId="{8545E822-74CA-4E35-B23E-E24C800EA250}" type="sibTrans" cxnId="{2C5444A1-DFB7-4AB7-A40E-618EE791B4A6}">
      <dgm:prSet/>
      <dgm:spPr/>
      <dgm:t>
        <a:bodyPr/>
        <a:lstStyle/>
        <a:p>
          <a:endParaRPr lang="en-US"/>
        </a:p>
      </dgm:t>
    </dgm:pt>
    <dgm:pt modelId="{79F52568-0C2E-4722-A9D5-2B67436B1E3C}">
      <dgm:prSet/>
      <dgm:spPr/>
      <dgm:t>
        <a:bodyPr/>
        <a:lstStyle/>
        <a:p>
          <a:r>
            <a:rPr lang="en-US" dirty="0">
              <a:latin typeface="Arial" panose="020B0604020202020204" pitchFamily="34" charset="0"/>
              <a:cs typeface="Arial" panose="020B0604020202020204" pitchFamily="34" charset="0"/>
            </a:rPr>
            <a:t>If unable to determine Medicaid eligibility (not covered during period of service) then the client should be billed based on SFS. </a:t>
          </a:r>
        </a:p>
      </dgm:t>
    </dgm:pt>
    <dgm:pt modelId="{2628DD5F-3A35-4BDF-8040-6F2AFF789EDF}" type="parTrans" cxnId="{F758564B-A3F1-49FC-B0BA-0076A18E9219}">
      <dgm:prSet/>
      <dgm:spPr/>
      <dgm:t>
        <a:bodyPr/>
        <a:lstStyle/>
        <a:p>
          <a:endParaRPr lang="en-US"/>
        </a:p>
      </dgm:t>
    </dgm:pt>
    <dgm:pt modelId="{8A86FFA5-368F-43E9-924F-DFA97F2594E6}" type="sibTrans" cxnId="{F758564B-A3F1-49FC-B0BA-0076A18E9219}">
      <dgm:prSet/>
      <dgm:spPr/>
      <dgm:t>
        <a:bodyPr/>
        <a:lstStyle/>
        <a:p>
          <a:endParaRPr lang="en-US"/>
        </a:p>
      </dgm:t>
    </dgm:pt>
    <dgm:pt modelId="{3D66918D-6F5B-43CC-BEF5-16913A62431B}">
      <dgm:prSet/>
      <dgm:spPr/>
      <dgm:t>
        <a:bodyPr/>
        <a:lstStyle/>
        <a:p>
          <a:r>
            <a:rPr lang="en-US" dirty="0">
              <a:latin typeface="Arial" panose="020B0604020202020204" pitchFamily="34" charset="0"/>
              <a:cs typeface="Arial" panose="020B0604020202020204" pitchFamily="34" charset="0"/>
            </a:rPr>
            <a:t>If the client presents for services that are billable to insurance (BCBS- Immunizations, MNT), obtain all information necessary to submit a claim.</a:t>
          </a:r>
        </a:p>
      </dgm:t>
    </dgm:pt>
    <dgm:pt modelId="{F6225C94-5C1F-4A20-8139-AFC876C2E29E}" type="parTrans" cxnId="{99889B98-D7CD-428E-B40F-94266C28D578}">
      <dgm:prSet/>
      <dgm:spPr/>
      <dgm:t>
        <a:bodyPr/>
        <a:lstStyle/>
        <a:p>
          <a:endParaRPr lang="en-US"/>
        </a:p>
      </dgm:t>
    </dgm:pt>
    <dgm:pt modelId="{68D98BB2-F10C-4A20-B6F8-887BF1EAB6E7}" type="sibTrans" cxnId="{99889B98-D7CD-428E-B40F-94266C28D578}">
      <dgm:prSet/>
      <dgm:spPr/>
      <dgm:t>
        <a:bodyPr/>
        <a:lstStyle/>
        <a:p>
          <a:endParaRPr lang="en-US"/>
        </a:p>
      </dgm:t>
    </dgm:pt>
    <dgm:pt modelId="{AC243969-F400-48EA-A679-8219624EB23D}" type="pres">
      <dgm:prSet presAssocID="{B7EAB000-4B5B-4AAE-B311-8E936376EE40}" presName="hierChild1" presStyleCnt="0">
        <dgm:presLayoutVars>
          <dgm:chPref val="1"/>
          <dgm:dir/>
          <dgm:animOne val="branch"/>
          <dgm:animLvl val="lvl"/>
          <dgm:resizeHandles/>
        </dgm:presLayoutVars>
      </dgm:prSet>
      <dgm:spPr/>
    </dgm:pt>
    <dgm:pt modelId="{1C1B19D8-2BCB-4C81-8683-E2B224711BA8}" type="pres">
      <dgm:prSet presAssocID="{7A3D7BD7-3556-4094-966E-60F5A657B4A7}" presName="hierRoot1" presStyleCnt="0"/>
      <dgm:spPr/>
    </dgm:pt>
    <dgm:pt modelId="{A4D49806-3105-4C4A-BFA5-4196046A47E4}" type="pres">
      <dgm:prSet presAssocID="{7A3D7BD7-3556-4094-966E-60F5A657B4A7}" presName="composite" presStyleCnt="0"/>
      <dgm:spPr/>
    </dgm:pt>
    <dgm:pt modelId="{5E1ABFBA-3E52-4642-893A-7846C1C27E23}" type="pres">
      <dgm:prSet presAssocID="{7A3D7BD7-3556-4094-966E-60F5A657B4A7}" presName="background" presStyleLbl="node0" presStyleIdx="0" presStyleCnt="3"/>
      <dgm:spPr/>
    </dgm:pt>
    <dgm:pt modelId="{1B2D5EF5-318F-4BBA-ADB0-4EAF400EC86E}" type="pres">
      <dgm:prSet presAssocID="{7A3D7BD7-3556-4094-966E-60F5A657B4A7}" presName="text" presStyleLbl="fgAcc0" presStyleIdx="0" presStyleCnt="3" custLinFactNeighborX="3256" custLinFactNeighborY="-932">
        <dgm:presLayoutVars>
          <dgm:chPref val="3"/>
        </dgm:presLayoutVars>
      </dgm:prSet>
      <dgm:spPr/>
    </dgm:pt>
    <dgm:pt modelId="{E2584496-EEE1-40E4-A27E-E4D41917A1FF}" type="pres">
      <dgm:prSet presAssocID="{7A3D7BD7-3556-4094-966E-60F5A657B4A7}" presName="hierChild2" presStyleCnt="0"/>
      <dgm:spPr/>
    </dgm:pt>
    <dgm:pt modelId="{AC0C8E55-163E-4319-BA13-B2735C9E417C}" type="pres">
      <dgm:prSet presAssocID="{79F52568-0C2E-4722-A9D5-2B67436B1E3C}" presName="hierRoot1" presStyleCnt="0"/>
      <dgm:spPr/>
    </dgm:pt>
    <dgm:pt modelId="{164AEA09-071D-4C84-BBAE-BDBAD3C1B594}" type="pres">
      <dgm:prSet presAssocID="{79F52568-0C2E-4722-A9D5-2B67436B1E3C}" presName="composite" presStyleCnt="0"/>
      <dgm:spPr/>
    </dgm:pt>
    <dgm:pt modelId="{545A48F7-B414-4E3F-8E9B-CBF250B4F40A}" type="pres">
      <dgm:prSet presAssocID="{79F52568-0C2E-4722-A9D5-2B67436B1E3C}" presName="background" presStyleLbl="node0" presStyleIdx="1" presStyleCnt="3"/>
      <dgm:spPr/>
    </dgm:pt>
    <dgm:pt modelId="{49DB517F-ACF3-44BF-8799-21369E071BE8}" type="pres">
      <dgm:prSet presAssocID="{79F52568-0C2E-4722-A9D5-2B67436B1E3C}" presName="text" presStyleLbl="fgAcc0" presStyleIdx="1" presStyleCnt="3">
        <dgm:presLayoutVars>
          <dgm:chPref val="3"/>
        </dgm:presLayoutVars>
      </dgm:prSet>
      <dgm:spPr/>
    </dgm:pt>
    <dgm:pt modelId="{C1002135-11F6-49CC-B20A-BFEDE06F47EE}" type="pres">
      <dgm:prSet presAssocID="{79F52568-0C2E-4722-A9D5-2B67436B1E3C}" presName="hierChild2" presStyleCnt="0"/>
      <dgm:spPr/>
    </dgm:pt>
    <dgm:pt modelId="{020FA38A-F56B-4027-94A9-F883D2E49D27}" type="pres">
      <dgm:prSet presAssocID="{3D66918D-6F5B-43CC-BEF5-16913A62431B}" presName="hierRoot1" presStyleCnt="0"/>
      <dgm:spPr/>
    </dgm:pt>
    <dgm:pt modelId="{F07B0D58-1633-4540-A245-C4E9D0ED9A76}" type="pres">
      <dgm:prSet presAssocID="{3D66918D-6F5B-43CC-BEF5-16913A62431B}" presName="composite" presStyleCnt="0"/>
      <dgm:spPr/>
    </dgm:pt>
    <dgm:pt modelId="{F258D685-BC6E-4F1D-8477-AA09437CFD54}" type="pres">
      <dgm:prSet presAssocID="{3D66918D-6F5B-43CC-BEF5-16913A62431B}" presName="background" presStyleLbl="node0" presStyleIdx="2" presStyleCnt="3"/>
      <dgm:spPr/>
    </dgm:pt>
    <dgm:pt modelId="{2768F29A-EFEA-4E6C-9D84-A8F3EC7DDA93}" type="pres">
      <dgm:prSet presAssocID="{3D66918D-6F5B-43CC-BEF5-16913A62431B}" presName="text" presStyleLbl="fgAcc0" presStyleIdx="2" presStyleCnt="3">
        <dgm:presLayoutVars>
          <dgm:chPref val="3"/>
        </dgm:presLayoutVars>
      </dgm:prSet>
      <dgm:spPr/>
    </dgm:pt>
    <dgm:pt modelId="{FB45A444-443A-422A-856F-F0592DEC7F60}" type="pres">
      <dgm:prSet presAssocID="{3D66918D-6F5B-43CC-BEF5-16913A62431B}" presName="hierChild2" presStyleCnt="0"/>
      <dgm:spPr/>
    </dgm:pt>
  </dgm:ptLst>
  <dgm:cxnLst>
    <dgm:cxn modelId="{DC4E740B-44CE-46FB-AC3D-24CFF4FB7824}" type="presOf" srcId="{79F52568-0C2E-4722-A9D5-2B67436B1E3C}" destId="{49DB517F-ACF3-44BF-8799-21369E071BE8}" srcOrd="0" destOrd="0" presId="urn:microsoft.com/office/officeart/2005/8/layout/hierarchy1"/>
    <dgm:cxn modelId="{070DD648-1690-4880-820D-17DD6B737255}" type="presOf" srcId="{7A3D7BD7-3556-4094-966E-60F5A657B4A7}" destId="{1B2D5EF5-318F-4BBA-ADB0-4EAF400EC86E}" srcOrd="0" destOrd="0" presId="urn:microsoft.com/office/officeart/2005/8/layout/hierarchy1"/>
    <dgm:cxn modelId="{F758564B-A3F1-49FC-B0BA-0076A18E9219}" srcId="{B7EAB000-4B5B-4AAE-B311-8E936376EE40}" destId="{79F52568-0C2E-4722-A9D5-2B67436B1E3C}" srcOrd="1" destOrd="0" parTransId="{2628DD5F-3A35-4BDF-8040-6F2AFF789EDF}" sibTransId="{8A86FFA5-368F-43E9-924F-DFA97F2594E6}"/>
    <dgm:cxn modelId="{99889B98-D7CD-428E-B40F-94266C28D578}" srcId="{B7EAB000-4B5B-4AAE-B311-8E936376EE40}" destId="{3D66918D-6F5B-43CC-BEF5-16913A62431B}" srcOrd="2" destOrd="0" parTransId="{F6225C94-5C1F-4A20-8139-AFC876C2E29E}" sibTransId="{68D98BB2-F10C-4A20-B6F8-887BF1EAB6E7}"/>
    <dgm:cxn modelId="{2C5444A1-DFB7-4AB7-A40E-618EE791B4A6}" srcId="{B7EAB000-4B5B-4AAE-B311-8E936376EE40}" destId="{7A3D7BD7-3556-4094-966E-60F5A657B4A7}" srcOrd="0" destOrd="0" parTransId="{232F3338-DFEC-4244-91FF-B36C0AB3348F}" sibTransId="{8545E822-74CA-4E35-B23E-E24C800EA250}"/>
    <dgm:cxn modelId="{0DE6A9EE-14AB-4A1C-BA08-3C0AD38D5120}" type="presOf" srcId="{B7EAB000-4B5B-4AAE-B311-8E936376EE40}" destId="{AC243969-F400-48EA-A679-8219624EB23D}" srcOrd="0" destOrd="0" presId="urn:microsoft.com/office/officeart/2005/8/layout/hierarchy1"/>
    <dgm:cxn modelId="{043062F2-4A00-43A4-B793-2D1DBFBF259A}" type="presOf" srcId="{3D66918D-6F5B-43CC-BEF5-16913A62431B}" destId="{2768F29A-EFEA-4E6C-9D84-A8F3EC7DDA93}" srcOrd="0" destOrd="0" presId="urn:microsoft.com/office/officeart/2005/8/layout/hierarchy1"/>
    <dgm:cxn modelId="{5116D83B-9CCC-4869-9C6C-A78332F4867A}" type="presParOf" srcId="{AC243969-F400-48EA-A679-8219624EB23D}" destId="{1C1B19D8-2BCB-4C81-8683-E2B224711BA8}" srcOrd="0" destOrd="0" presId="urn:microsoft.com/office/officeart/2005/8/layout/hierarchy1"/>
    <dgm:cxn modelId="{BE04EEFB-9BAD-41CE-80B5-69AC7A8F002C}" type="presParOf" srcId="{1C1B19D8-2BCB-4C81-8683-E2B224711BA8}" destId="{A4D49806-3105-4C4A-BFA5-4196046A47E4}" srcOrd="0" destOrd="0" presId="urn:microsoft.com/office/officeart/2005/8/layout/hierarchy1"/>
    <dgm:cxn modelId="{06B0CCFE-53C8-41FB-89D3-5C5C2EDDC437}" type="presParOf" srcId="{A4D49806-3105-4C4A-BFA5-4196046A47E4}" destId="{5E1ABFBA-3E52-4642-893A-7846C1C27E23}" srcOrd="0" destOrd="0" presId="urn:microsoft.com/office/officeart/2005/8/layout/hierarchy1"/>
    <dgm:cxn modelId="{F76A3811-F8BA-48B7-8D07-FE19B4A2FDBB}" type="presParOf" srcId="{A4D49806-3105-4C4A-BFA5-4196046A47E4}" destId="{1B2D5EF5-318F-4BBA-ADB0-4EAF400EC86E}" srcOrd="1" destOrd="0" presId="urn:microsoft.com/office/officeart/2005/8/layout/hierarchy1"/>
    <dgm:cxn modelId="{8D452EDF-934A-439D-9286-C69B995E6112}" type="presParOf" srcId="{1C1B19D8-2BCB-4C81-8683-E2B224711BA8}" destId="{E2584496-EEE1-40E4-A27E-E4D41917A1FF}" srcOrd="1" destOrd="0" presId="urn:microsoft.com/office/officeart/2005/8/layout/hierarchy1"/>
    <dgm:cxn modelId="{5EED29DE-97CD-4D1C-9419-153D9D720D16}" type="presParOf" srcId="{AC243969-F400-48EA-A679-8219624EB23D}" destId="{AC0C8E55-163E-4319-BA13-B2735C9E417C}" srcOrd="1" destOrd="0" presId="urn:microsoft.com/office/officeart/2005/8/layout/hierarchy1"/>
    <dgm:cxn modelId="{764F075C-06CF-4BF7-8721-DC81253D967D}" type="presParOf" srcId="{AC0C8E55-163E-4319-BA13-B2735C9E417C}" destId="{164AEA09-071D-4C84-BBAE-BDBAD3C1B594}" srcOrd="0" destOrd="0" presId="urn:microsoft.com/office/officeart/2005/8/layout/hierarchy1"/>
    <dgm:cxn modelId="{79059925-A83E-4838-8D42-C40260DCE609}" type="presParOf" srcId="{164AEA09-071D-4C84-BBAE-BDBAD3C1B594}" destId="{545A48F7-B414-4E3F-8E9B-CBF250B4F40A}" srcOrd="0" destOrd="0" presId="urn:microsoft.com/office/officeart/2005/8/layout/hierarchy1"/>
    <dgm:cxn modelId="{85AA0C71-4659-4EA2-8DDC-26F47D748C52}" type="presParOf" srcId="{164AEA09-071D-4C84-BBAE-BDBAD3C1B594}" destId="{49DB517F-ACF3-44BF-8799-21369E071BE8}" srcOrd="1" destOrd="0" presId="urn:microsoft.com/office/officeart/2005/8/layout/hierarchy1"/>
    <dgm:cxn modelId="{0F82E520-A31E-4F43-9D1F-5C569D53C030}" type="presParOf" srcId="{AC0C8E55-163E-4319-BA13-B2735C9E417C}" destId="{C1002135-11F6-49CC-B20A-BFEDE06F47EE}" srcOrd="1" destOrd="0" presId="urn:microsoft.com/office/officeart/2005/8/layout/hierarchy1"/>
    <dgm:cxn modelId="{82172AAA-5B5F-4E68-8CD6-AEFFC82E4A64}" type="presParOf" srcId="{AC243969-F400-48EA-A679-8219624EB23D}" destId="{020FA38A-F56B-4027-94A9-F883D2E49D27}" srcOrd="2" destOrd="0" presId="urn:microsoft.com/office/officeart/2005/8/layout/hierarchy1"/>
    <dgm:cxn modelId="{267EDF4D-726B-4FE0-828F-33033F3165E0}" type="presParOf" srcId="{020FA38A-F56B-4027-94A9-F883D2E49D27}" destId="{F07B0D58-1633-4540-A245-C4E9D0ED9A76}" srcOrd="0" destOrd="0" presId="urn:microsoft.com/office/officeart/2005/8/layout/hierarchy1"/>
    <dgm:cxn modelId="{630F243F-8E19-4CB7-BACA-AF312D893956}" type="presParOf" srcId="{F07B0D58-1633-4540-A245-C4E9D0ED9A76}" destId="{F258D685-BC6E-4F1D-8477-AA09437CFD54}" srcOrd="0" destOrd="0" presId="urn:microsoft.com/office/officeart/2005/8/layout/hierarchy1"/>
    <dgm:cxn modelId="{B7FC50FF-D139-4238-B30F-6A2134171C1F}" type="presParOf" srcId="{F07B0D58-1633-4540-A245-C4E9D0ED9A76}" destId="{2768F29A-EFEA-4E6C-9D84-A8F3EC7DDA93}" srcOrd="1" destOrd="0" presId="urn:microsoft.com/office/officeart/2005/8/layout/hierarchy1"/>
    <dgm:cxn modelId="{480D6181-CBF9-4ABC-8172-8CE3C35A211C}" type="presParOf" srcId="{020FA38A-F56B-4027-94A9-F883D2E49D27}" destId="{FB45A444-443A-422A-856F-F0592DEC7F6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0AB12C-27C2-4FB4-A618-3888059C4FA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D29FE61-1C01-474B-AB7F-9ECF1A75B804}">
      <dgm:prSet phldrT="[Text]"/>
      <dgm:spPr>
        <a:solidFill>
          <a:schemeClr val="accent1">
            <a:lumMod val="75000"/>
          </a:schemeClr>
        </a:solidFill>
      </dgm:spPr>
      <dgm:t>
        <a:bodyPr/>
        <a:lstStyle/>
        <a:p>
          <a:r>
            <a:rPr lang="en-US" dirty="0">
              <a:latin typeface="Arial" panose="020B0604020202020204" pitchFamily="34" charset="0"/>
              <a:cs typeface="Arial" panose="020B0604020202020204" pitchFamily="34" charset="0"/>
            </a:rPr>
            <a:t>New</a:t>
          </a:r>
        </a:p>
      </dgm:t>
    </dgm:pt>
    <dgm:pt modelId="{DE52F900-C2CA-406A-BE72-90B69158BBC6}" type="parTrans" cxnId="{5F40537F-C924-4CF8-A410-ECF17811E3E2}">
      <dgm:prSet/>
      <dgm:spPr/>
      <dgm:t>
        <a:bodyPr/>
        <a:lstStyle/>
        <a:p>
          <a:endParaRPr lang="en-US"/>
        </a:p>
      </dgm:t>
    </dgm:pt>
    <dgm:pt modelId="{78020396-EE3A-4AB7-9577-9A01B713E246}" type="sibTrans" cxnId="{5F40537F-C924-4CF8-A410-ECF17811E3E2}">
      <dgm:prSet/>
      <dgm:spPr/>
      <dgm:t>
        <a:bodyPr/>
        <a:lstStyle/>
        <a:p>
          <a:endParaRPr lang="en-US"/>
        </a:p>
      </dgm:t>
    </dgm:pt>
    <dgm:pt modelId="{619449F8-83C7-424F-84F7-9BE8113E34C4}">
      <dgm:prSet phldrT="[Text]" custT="1"/>
      <dgm:spPr>
        <a:solidFill>
          <a:schemeClr val="accent1">
            <a:lumMod val="20000"/>
            <a:lumOff val="80000"/>
            <a:alpha val="90000"/>
          </a:schemeClr>
        </a:solidFill>
      </dgm:spPr>
      <dgm:t>
        <a:bodyPr/>
        <a:lstStyle/>
        <a:p>
          <a:pPr>
            <a:buClr>
              <a:schemeClr val="accent1">
                <a:lumMod val="75000"/>
              </a:schemeClr>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No billable service provided in last 3 years that requires History &amp; Physical</a:t>
          </a:r>
        </a:p>
      </dgm:t>
    </dgm:pt>
    <dgm:pt modelId="{C07368AA-C1CB-4667-BD99-68EE63454DE9}" type="parTrans" cxnId="{3B7189D6-4CAC-4B76-8449-147959DBADC3}">
      <dgm:prSet/>
      <dgm:spPr/>
      <dgm:t>
        <a:bodyPr/>
        <a:lstStyle/>
        <a:p>
          <a:endParaRPr lang="en-US"/>
        </a:p>
      </dgm:t>
    </dgm:pt>
    <dgm:pt modelId="{07D463D4-69B4-4BCF-8395-09496368D725}" type="sibTrans" cxnId="{3B7189D6-4CAC-4B76-8449-147959DBADC3}">
      <dgm:prSet/>
      <dgm:spPr/>
      <dgm:t>
        <a:bodyPr/>
        <a:lstStyle/>
        <a:p>
          <a:endParaRPr lang="en-US"/>
        </a:p>
      </dgm:t>
    </dgm:pt>
    <dgm:pt modelId="{A80FCF2F-3002-4291-A4DF-2ADA883B795A}">
      <dgm:prSet phldrT="[Text]" custT="1"/>
      <dgm:spPr>
        <a:solidFill>
          <a:schemeClr val="accent1">
            <a:lumMod val="20000"/>
            <a:lumOff val="80000"/>
            <a:alpha val="90000"/>
          </a:schemeClr>
        </a:solidFill>
      </dgm:spPr>
      <dgm: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Includes billable Preventive and E&amp;M visits</a:t>
          </a:r>
        </a:p>
        <a:p>
          <a:endParaRPr lang="en-US" sz="2600" dirty="0"/>
        </a:p>
      </dgm:t>
    </dgm:pt>
    <dgm:pt modelId="{097652A5-A54A-431C-8C76-E02A537C4A7B}" type="parTrans" cxnId="{5A0D402F-E3D7-431C-AFE3-B00D07AD5B25}">
      <dgm:prSet/>
      <dgm:spPr/>
      <dgm:t>
        <a:bodyPr/>
        <a:lstStyle/>
        <a:p>
          <a:endParaRPr lang="en-US"/>
        </a:p>
      </dgm:t>
    </dgm:pt>
    <dgm:pt modelId="{BE2659D3-425A-4084-B865-8F03CA7533AA}" type="sibTrans" cxnId="{5A0D402F-E3D7-431C-AFE3-B00D07AD5B25}">
      <dgm:prSet/>
      <dgm:spPr/>
      <dgm:t>
        <a:bodyPr/>
        <a:lstStyle/>
        <a:p>
          <a:endParaRPr lang="en-US"/>
        </a:p>
      </dgm:t>
    </dgm:pt>
    <dgm:pt modelId="{AFC65737-E147-4136-A216-AB151C618380}">
      <dgm:prSet phldrT="[Text]"/>
      <dgm:spPr>
        <a:solidFill>
          <a:schemeClr val="accent1">
            <a:lumMod val="75000"/>
          </a:schemeClr>
        </a:solidFill>
      </dgm:spPr>
      <dgm:t>
        <a:bodyPr/>
        <a:lstStyle/>
        <a:p>
          <a:r>
            <a:rPr lang="en-US" dirty="0">
              <a:latin typeface="Arial" panose="020B0604020202020204" pitchFamily="34" charset="0"/>
              <a:cs typeface="Arial" panose="020B0604020202020204" pitchFamily="34" charset="0"/>
            </a:rPr>
            <a:t>Established</a:t>
          </a:r>
        </a:p>
      </dgm:t>
    </dgm:pt>
    <dgm:pt modelId="{9D921216-1CD5-48C7-BD2D-5916FB347821}" type="parTrans" cxnId="{5E1BA4E2-289B-489F-BD41-CB88F3234871}">
      <dgm:prSet/>
      <dgm:spPr/>
      <dgm:t>
        <a:bodyPr/>
        <a:lstStyle/>
        <a:p>
          <a:endParaRPr lang="en-US"/>
        </a:p>
      </dgm:t>
    </dgm:pt>
    <dgm:pt modelId="{32B634A2-900F-4A27-99A8-9B84B2CBDA44}" type="sibTrans" cxnId="{5E1BA4E2-289B-489F-BD41-CB88F3234871}">
      <dgm:prSet/>
      <dgm:spPr/>
      <dgm:t>
        <a:bodyPr/>
        <a:lstStyle/>
        <a:p>
          <a:endParaRPr lang="en-US"/>
        </a:p>
      </dgm:t>
    </dgm:pt>
    <dgm:pt modelId="{7D7ACD09-816C-4433-BA29-F810A561973B}">
      <dgm:prSet phldrT="[Text]" custT="1"/>
      <dgm:spPr>
        <a:solidFill>
          <a:schemeClr val="accent1">
            <a:lumMod val="20000"/>
            <a:lumOff val="80000"/>
            <a:alpha val="90000"/>
          </a:schemeClr>
        </a:solidFill>
      </dgm:spPr>
      <dgm:t>
        <a:bodyPr/>
        <a:lstStyle/>
        <a:p>
          <a:pPr>
            <a:buClr>
              <a:schemeClr val="accent1">
                <a:lumMod val="75000"/>
              </a:schemeClr>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In past 3 years, billed</a:t>
          </a:r>
        </a:p>
      </dgm:t>
    </dgm:pt>
    <dgm:pt modelId="{B6026C8F-3C13-4AD4-ABE1-DC6D9E07A9EE}" type="parTrans" cxnId="{8780ED10-51EC-4068-8AA5-5220380FB7B6}">
      <dgm:prSet/>
      <dgm:spPr/>
      <dgm:t>
        <a:bodyPr/>
        <a:lstStyle/>
        <a:p>
          <a:endParaRPr lang="en-US"/>
        </a:p>
      </dgm:t>
    </dgm:pt>
    <dgm:pt modelId="{EF3346A1-767C-48A2-9508-C249F9306A41}" type="sibTrans" cxnId="{8780ED10-51EC-4068-8AA5-5220380FB7B6}">
      <dgm:prSet/>
      <dgm:spPr/>
      <dgm:t>
        <a:bodyPr/>
        <a:lstStyle/>
        <a:p>
          <a:endParaRPr lang="en-US"/>
        </a:p>
      </dgm:t>
    </dgm:pt>
    <dgm:pt modelId="{34FCAEC8-6E3F-4061-A5B0-C719767A2B18}">
      <dgm:prSet phldrT="[Text]" custT="1"/>
      <dgm:spPr>
        <a:solidFill>
          <a:schemeClr val="accent1">
            <a:lumMod val="20000"/>
            <a:lumOff val="80000"/>
            <a:alpha val="90000"/>
          </a:schemeClr>
        </a:solidFill>
      </dgm:spPr>
      <dgm:t>
        <a:bodyPr/>
        <a:lstStyle/>
        <a:p>
          <a:pPr>
            <a:buClr>
              <a:schemeClr val="accent1">
                <a:lumMod val="75000"/>
              </a:schemeClr>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Client can be New to a program but established with the agency</a:t>
          </a:r>
        </a:p>
      </dgm:t>
    </dgm:pt>
    <dgm:pt modelId="{AFC52C7B-4A61-4930-B918-E00799DB24FB}" type="parTrans" cxnId="{431EBB30-722C-4C7F-8478-CE336B004C0E}">
      <dgm:prSet/>
      <dgm:spPr/>
      <dgm:t>
        <a:bodyPr/>
        <a:lstStyle/>
        <a:p>
          <a:endParaRPr lang="en-US"/>
        </a:p>
      </dgm:t>
    </dgm:pt>
    <dgm:pt modelId="{E6E1D3C3-898D-46A4-871B-4E807D35E78C}" type="sibTrans" cxnId="{431EBB30-722C-4C7F-8478-CE336B004C0E}">
      <dgm:prSet/>
      <dgm:spPr/>
      <dgm:t>
        <a:bodyPr/>
        <a:lstStyle/>
        <a:p>
          <a:endParaRPr lang="en-US"/>
        </a:p>
      </dgm:t>
    </dgm:pt>
    <dgm:pt modelId="{D637E5FB-30D3-4BDF-ADE2-13C1FCAAE7E0}">
      <dgm:prSet phldrT="[Text]" custT="1"/>
      <dgm:spPr>
        <a:solidFill>
          <a:schemeClr val="accent1">
            <a:lumMod val="20000"/>
            <a:lumOff val="80000"/>
            <a:alpha val="90000"/>
          </a:schemeClr>
        </a:solidFill>
      </dgm:spPr>
      <dgm:t>
        <a:bodyPr/>
        <a:lstStyle/>
        <a:p>
          <a:pPr>
            <a:buClr>
              <a:schemeClr val="accent1">
                <a:lumMod val="75000"/>
              </a:schemeClr>
            </a:buClr>
            <a:buSzPct val="80000"/>
            <a:buFont typeface="Arial" panose="020B0604020202020204" pitchFamily="34" charset="0"/>
            <a:buNone/>
          </a:pPr>
          <a:r>
            <a:rPr lang="en-US" sz="2400" dirty="0">
              <a:latin typeface="Arial" panose="020B0604020202020204" pitchFamily="34" charset="0"/>
              <a:cs typeface="Arial" panose="020B0604020202020204" pitchFamily="34" charset="0"/>
            </a:rPr>
            <a:t>     99381-99387, 99391-99397</a:t>
          </a:r>
        </a:p>
      </dgm:t>
    </dgm:pt>
    <dgm:pt modelId="{AA477F3C-EB7B-427A-A6F0-67B45B0751E4}" type="parTrans" cxnId="{DDC73C04-7B81-4A79-ADE6-909963CD35F7}">
      <dgm:prSet/>
      <dgm:spPr/>
    </dgm:pt>
    <dgm:pt modelId="{E3F03B67-762C-4F05-B141-EA096809BC2C}" type="sibTrans" cxnId="{DDC73C04-7B81-4A79-ADE6-909963CD35F7}">
      <dgm:prSet/>
      <dgm:spPr/>
    </dgm:pt>
    <dgm:pt modelId="{7BD52519-2E66-4B9F-9E73-6DE677F2DE2B}">
      <dgm:prSet phldrT="[Text]" custT="1"/>
      <dgm:spPr>
        <a:solidFill>
          <a:schemeClr val="accent1">
            <a:lumMod val="20000"/>
            <a:lumOff val="80000"/>
            <a:alpha val="90000"/>
          </a:schemeClr>
        </a:solidFill>
      </dgm:spPr>
      <dgm:t>
        <a:bodyPr/>
        <a:lstStyle/>
        <a:p>
          <a:pPr>
            <a:buClr>
              <a:schemeClr val="accent1">
                <a:lumMod val="75000"/>
              </a:schemeClr>
            </a:buClr>
            <a:buSzPct val="80000"/>
            <a:buFont typeface="Arial" panose="020B0604020202020204" pitchFamily="34" charset="0"/>
            <a:buNone/>
          </a:pPr>
          <a:r>
            <a:rPr lang="en-US" sz="2400" dirty="0">
              <a:latin typeface="Arial" panose="020B0604020202020204" pitchFamily="34" charset="0"/>
              <a:cs typeface="Arial" panose="020B0604020202020204" pitchFamily="34" charset="0"/>
            </a:rPr>
            <a:t>     99211-99215</a:t>
          </a:r>
        </a:p>
      </dgm:t>
    </dgm:pt>
    <dgm:pt modelId="{2D9507B7-7AA6-4215-B4D6-F33CE8132484}" type="parTrans" cxnId="{642758C6-BBEE-497A-A4C7-F70A47EC5A5F}">
      <dgm:prSet/>
      <dgm:spPr/>
    </dgm:pt>
    <dgm:pt modelId="{7208099D-C709-4FD0-9265-2309F5E3B9D9}" type="sibTrans" cxnId="{642758C6-BBEE-497A-A4C7-F70A47EC5A5F}">
      <dgm:prSet/>
      <dgm:spPr/>
    </dgm:pt>
    <dgm:pt modelId="{BE694CDD-E347-4078-BE6E-66B4AAE07784}" type="pres">
      <dgm:prSet presAssocID="{660AB12C-27C2-4FB4-A618-3888059C4FAA}" presName="Name0" presStyleCnt="0">
        <dgm:presLayoutVars>
          <dgm:dir/>
          <dgm:animLvl val="lvl"/>
          <dgm:resizeHandles val="exact"/>
        </dgm:presLayoutVars>
      </dgm:prSet>
      <dgm:spPr/>
    </dgm:pt>
    <dgm:pt modelId="{B466B1F3-702F-47D0-9187-361D10EA159C}" type="pres">
      <dgm:prSet presAssocID="{BD29FE61-1C01-474B-AB7F-9ECF1A75B804}" presName="composite" presStyleCnt="0"/>
      <dgm:spPr/>
    </dgm:pt>
    <dgm:pt modelId="{E578F3E9-B135-4DC7-B6EB-3F6B3669B188}" type="pres">
      <dgm:prSet presAssocID="{BD29FE61-1C01-474B-AB7F-9ECF1A75B804}" presName="parTx" presStyleLbl="alignNode1" presStyleIdx="0" presStyleCnt="2">
        <dgm:presLayoutVars>
          <dgm:chMax val="0"/>
          <dgm:chPref val="0"/>
          <dgm:bulletEnabled val="1"/>
        </dgm:presLayoutVars>
      </dgm:prSet>
      <dgm:spPr/>
    </dgm:pt>
    <dgm:pt modelId="{ED060124-3301-44C2-8A17-D39F623D4298}" type="pres">
      <dgm:prSet presAssocID="{BD29FE61-1C01-474B-AB7F-9ECF1A75B804}" presName="desTx" presStyleLbl="alignAccFollowNode1" presStyleIdx="0" presStyleCnt="2">
        <dgm:presLayoutVars>
          <dgm:bulletEnabled val="1"/>
        </dgm:presLayoutVars>
      </dgm:prSet>
      <dgm:spPr/>
    </dgm:pt>
    <dgm:pt modelId="{DCC18E98-1140-4D6E-959C-65D34FC1C6BC}" type="pres">
      <dgm:prSet presAssocID="{78020396-EE3A-4AB7-9577-9A01B713E246}" presName="space" presStyleCnt="0"/>
      <dgm:spPr/>
    </dgm:pt>
    <dgm:pt modelId="{2DBB91ED-B4EE-4A8E-A240-7C98B5DABE5F}" type="pres">
      <dgm:prSet presAssocID="{AFC65737-E147-4136-A216-AB151C618380}" presName="composite" presStyleCnt="0"/>
      <dgm:spPr/>
    </dgm:pt>
    <dgm:pt modelId="{BF2277BD-3754-4FBD-AEA8-DADEF27BFBBA}" type="pres">
      <dgm:prSet presAssocID="{AFC65737-E147-4136-A216-AB151C618380}" presName="parTx" presStyleLbl="alignNode1" presStyleIdx="1" presStyleCnt="2">
        <dgm:presLayoutVars>
          <dgm:chMax val="0"/>
          <dgm:chPref val="0"/>
          <dgm:bulletEnabled val="1"/>
        </dgm:presLayoutVars>
      </dgm:prSet>
      <dgm:spPr/>
    </dgm:pt>
    <dgm:pt modelId="{61E00DBD-BB6E-48E9-AE13-1AE50EF89BEE}" type="pres">
      <dgm:prSet presAssocID="{AFC65737-E147-4136-A216-AB151C618380}" presName="desTx" presStyleLbl="alignAccFollowNode1" presStyleIdx="1" presStyleCnt="2">
        <dgm:presLayoutVars>
          <dgm:bulletEnabled val="1"/>
        </dgm:presLayoutVars>
      </dgm:prSet>
      <dgm:spPr/>
    </dgm:pt>
  </dgm:ptLst>
  <dgm:cxnLst>
    <dgm:cxn modelId="{DDC73C04-7B81-4A79-ADE6-909963CD35F7}" srcId="{AFC65737-E147-4136-A216-AB151C618380}" destId="{D637E5FB-30D3-4BDF-ADE2-13C1FCAAE7E0}" srcOrd="1" destOrd="0" parTransId="{AA477F3C-EB7B-427A-A6F0-67B45B0751E4}" sibTransId="{E3F03B67-762C-4F05-B141-EA096809BC2C}"/>
    <dgm:cxn modelId="{8780ED10-51EC-4068-8AA5-5220380FB7B6}" srcId="{AFC65737-E147-4136-A216-AB151C618380}" destId="{7D7ACD09-816C-4433-BA29-F810A561973B}" srcOrd="0" destOrd="0" parTransId="{B6026C8F-3C13-4AD4-ABE1-DC6D9E07A9EE}" sibTransId="{EF3346A1-767C-48A2-9508-C249F9306A41}"/>
    <dgm:cxn modelId="{A007C824-0BC2-4E5C-8CC5-704CC7ED629B}" type="presOf" srcId="{AFC65737-E147-4136-A216-AB151C618380}" destId="{BF2277BD-3754-4FBD-AEA8-DADEF27BFBBA}" srcOrd="0" destOrd="0" presId="urn:microsoft.com/office/officeart/2005/8/layout/hList1"/>
    <dgm:cxn modelId="{5A0D402F-E3D7-431C-AFE3-B00D07AD5B25}" srcId="{BD29FE61-1C01-474B-AB7F-9ECF1A75B804}" destId="{A80FCF2F-3002-4291-A4DF-2ADA883B795A}" srcOrd="1" destOrd="0" parTransId="{097652A5-A54A-431C-8C76-E02A537C4A7B}" sibTransId="{BE2659D3-425A-4084-B865-8F03CA7533AA}"/>
    <dgm:cxn modelId="{809C4530-4096-404B-8FD4-2E1E7B444334}" type="presOf" srcId="{34FCAEC8-6E3F-4061-A5B0-C719767A2B18}" destId="{61E00DBD-BB6E-48E9-AE13-1AE50EF89BEE}" srcOrd="0" destOrd="3" presId="urn:microsoft.com/office/officeart/2005/8/layout/hList1"/>
    <dgm:cxn modelId="{431EBB30-722C-4C7F-8478-CE336B004C0E}" srcId="{AFC65737-E147-4136-A216-AB151C618380}" destId="{34FCAEC8-6E3F-4061-A5B0-C719767A2B18}" srcOrd="3" destOrd="0" parTransId="{AFC52C7B-4A61-4930-B918-E00799DB24FB}" sibTransId="{E6E1D3C3-898D-46A4-871B-4E807D35E78C}"/>
    <dgm:cxn modelId="{D7838E5F-0F2E-4D9A-8163-C535088E44A4}" type="presOf" srcId="{660AB12C-27C2-4FB4-A618-3888059C4FAA}" destId="{BE694CDD-E347-4078-BE6E-66B4AAE07784}" srcOrd="0" destOrd="0" presId="urn:microsoft.com/office/officeart/2005/8/layout/hList1"/>
    <dgm:cxn modelId="{01DC5960-53F5-4243-81EA-71A04643F313}" type="presOf" srcId="{7BD52519-2E66-4B9F-9E73-6DE677F2DE2B}" destId="{61E00DBD-BB6E-48E9-AE13-1AE50EF89BEE}" srcOrd="0" destOrd="2" presId="urn:microsoft.com/office/officeart/2005/8/layout/hList1"/>
    <dgm:cxn modelId="{CE708164-28C1-4CF9-880C-3EB7A4085CCD}" type="presOf" srcId="{BD29FE61-1C01-474B-AB7F-9ECF1A75B804}" destId="{E578F3E9-B135-4DC7-B6EB-3F6B3669B188}" srcOrd="0" destOrd="0" presId="urn:microsoft.com/office/officeart/2005/8/layout/hList1"/>
    <dgm:cxn modelId="{38E29354-AC4B-4ACC-9CD7-CBB621E9A48A}" type="presOf" srcId="{A80FCF2F-3002-4291-A4DF-2ADA883B795A}" destId="{ED060124-3301-44C2-8A17-D39F623D4298}" srcOrd="0" destOrd="1" presId="urn:microsoft.com/office/officeart/2005/8/layout/hList1"/>
    <dgm:cxn modelId="{5F40537F-C924-4CF8-A410-ECF17811E3E2}" srcId="{660AB12C-27C2-4FB4-A618-3888059C4FAA}" destId="{BD29FE61-1C01-474B-AB7F-9ECF1A75B804}" srcOrd="0" destOrd="0" parTransId="{DE52F900-C2CA-406A-BE72-90B69158BBC6}" sibTransId="{78020396-EE3A-4AB7-9577-9A01B713E246}"/>
    <dgm:cxn modelId="{41671DC3-BF2D-4FA9-9178-82A6AC28A4F4}" type="presOf" srcId="{D637E5FB-30D3-4BDF-ADE2-13C1FCAAE7E0}" destId="{61E00DBD-BB6E-48E9-AE13-1AE50EF89BEE}" srcOrd="0" destOrd="1" presId="urn:microsoft.com/office/officeart/2005/8/layout/hList1"/>
    <dgm:cxn modelId="{642758C6-BBEE-497A-A4C7-F70A47EC5A5F}" srcId="{AFC65737-E147-4136-A216-AB151C618380}" destId="{7BD52519-2E66-4B9F-9E73-6DE677F2DE2B}" srcOrd="2" destOrd="0" parTransId="{2D9507B7-7AA6-4215-B4D6-F33CE8132484}" sibTransId="{7208099D-C709-4FD0-9265-2309F5E3B9D9}"/>
    <dgm:cxn modelId="{0BB0E1C8-1462-4AEF-B5DC-0F74A09EACF9}" type="presOf" srcId="{619449F8-83C7-424F-84F7-9BE8113E34C4}" destId="{ED060124-3301-44C2-8A17-D39F623D4298}" srcOrd="0" destOrd="0" presId="urn:microsoft.com/office/officeart/2005/8/layout/hList1"/>
    <dgm:cxn modelId="{3B7189D6-4CAC-4B76-8449-147959DBADC3}" srcId="{BD29FE61-1C01-474B-AB7F-9ECF1A75B804}" destId="{619449F8-83C7-424F-84F7-9BE8113E34C4}" srcOrd="0" destOrd="0" parTransId="{C07368AA-C1CB-4667-BD99-68EE63454DE9}" sibTransId="{07D463D4-69B4-4BCF-8395-09496368D725}"/>
    <dgm:cxn modelId="{5E1BA4E2-289B-489F-BD41-CB88F3234871}" srcId="{660AB12C-27C2-4FB4-A618-3888059C4FAA}" destId="{AFC65737-E147-4136-A216-AB151C618380}" srcOrd="1" destOrd="0" parTransId="{9D921216-1CD5-48C7-BD2D-5916FB347821}" sibTransId="{32B634A2-900F-4A27-99A8-9B84B2CBDA44}"/>
    <dgm:cxn modelId="{0E1DCFFE-4F93-48D3-A6BC-20CA4528AEAB}" type="presOf" srcId="{7D7ACD09-816C-4433-BA29-F810A561973B}" destId="{61E00DBD-BB6E-48E9-AE13-1AE50EF89BEE}" srcOrd="0" destOrd="0" presId="urn:microsoft.com/office/officeart/2005/8/layout/hList1"/>
    <dgm:cxn modelId="{75810ED6-B294-455A-914D-BC1D9F9B2C62}" type="presParOf" srcId="{BE694CDD-E347-4078-BE6E-66B4AAE07784}" destId="{B466B1F3-702F-47D0-9187-361D10EA159C}" srcOrd="0" destOrd="0" presId="urn:microsoft.com/office/officeart/2005/8/layout/hList1"/>
    <dgm:cxn modelId="{3FCC6BD9-2143-4C14-927B-FBC5BA0572CF}" type="presParOf" srcId="{B466B1F3-702F-47D0-9187-361D10EA159C}" destId="{E578F3E9-B135-4DC7-B6EB-3F6B3669B188}" srcOrd="0" destOrd="0" presId="urn:microsoft.com/office/officeart/2005/8/layout/hList1"/>
    <dgm:cxn modelId="{00379727-717E-49A7-9D34-FB6B4B127936}" type="presParOf" srcId="{B466B1F3-702F-47D0-9187-361D10EA159C}" destId="{ED060124-3301-44C2-8A17-D39F623D4298}" srcOrd="1" destOrd="0" presId="urn:microsoft.com/office/officeart/2005/8/layout/hList1"/>
    <dgm:cxn modelId="{E39C6F66-4D09-4B5B-88D5-0E5143FD7F03}" type="presParOf" srcId="{BE694CDD-E347-4078-BE6E-66B4AAE07784}" destId="{DCC18E98-1140-4D6E-959C-65D34FC1C6BC}" srcOrd="1" destOrd="0" presId="urn:microsoft.com/office/officeart/2005/8/layout/hList1"/>
    <dgm:cxn modelId="{8C04E2D3-99E1-48A7-87CC-D691E073D42B}" type="presParOf" srcId="{BE694CDD-E347-4078-BE6E-66B4AAE07784}" destId="{2DBB91ED-B4EE-4A8E-A240-7C98B5DABE5F}" srcOrd="2" destOrd="0" presId="urn:microsoft.com/office/officeart/2005/8/layout/hList1"/>
    <dgm:cxn modelId="{05488D29-CCEF-42F2-9E5E-823D2C272829}" type="presParOf" srcId="{2DBB91ED-B4EE-4A8E-A240-7C98B5DABE5F}" destId="{BF2277BD-3754-4FBD-AEA8-DADEF27BFBBA}" srcOrd="0" destOrd="0" presId="urn:microsoft.com/office/officeart/2005/8/layout/hList1"/>
    <dgm:cxn modelId="{D3008E7B-251F-46CF-8E1A-D883E6C039D4}" type="presParOf" srcId="{2DBB91ED-B4EE-4A8E-A240-7C98B5DABE5F}" destId="{61E00DBD-BB6E-48E9-AE13-1AE50EF89BE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5D08D9-D6E8-4C7E-979F-7AF5B76BD676}"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3FC3296A-7E37-4ADA-A367-7562AD7E9A47}">
      <dgm:prSet custT="1"/>
      <dgm:spPr/>
      <dgm:t>
        <a:bodyPr/>
        <a:lstStyle/>
        <a:p>
          <a:endParaRPr lang="en-US" sz="16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Providers </a:t>
          </a:r>
          <a:r>
            <a:rPr lang="en-US" sz="1800" b="1" dirty="0">
              <a:latin typeface="Arial" panose="020B0604020202020204" pitchFamily="34" charset="0"/>
              <a:cs typeface="Arial" panose="020B0604020202020204" pitchFamily="34" charset="0"/>
            </a:rPr>
            <a:t>may not </a:t>
          </a:r>
          <a:r>
            <a:rPr lang="en-US" sz="1800" dirty="0">
              <a:latin typeface="Arial" panose="020B0604020202020204" pitchFamily="34" charset="0"/>
              <a:cs typeface="Arial" panose="020B0604020202020204" pitchFamily="34" charset="0"/>
            </a:rPr>
            <a:t>charge for an office visit unless they see the client face to face (with the exception of Telehealth Services)</a:t>
          </a:r>
        </a:p>
        <a:p>
          <a:endParaRPr lang="en-US" sz="1300" dirty="0"/>
        </a:p>
        <a:p>
          <a:endParaRPr lang="en-US" sz="1300" dirty="0"/>
        </a:p>
        <a:p>
          <a:endParaRPr lang="en-US" sz="1300" dirty="0"/>
        </a:p>
        <a:p>
          <a:endParaRPr lang="en-US" sz="1300" dirty="0"/>
        </a:p>
      </dgm:t>
    </dgm:pt>
    <dgm:pt modelId="{30C13D84-925E-44BB-9621-E6543ACC376B}" type="parTrans" cxnId="{96712B2F-BDDE-4505-988E-493FB98EE184}">
      <dgm:prSet/>
      <dgm:spPr/>
      <dgm:t>
        <a:bodyPr/>
        <a:lstStyle/>
        <a:p>
          <a:endParaRPr lang="en-US" sz="2000"/>
        </a:p>
      </dgm:t>
    </dgm:pt>
    <dgm:pt modelId="{A7F21D52-F78A-4153-B31D-D88FFA92B2B4}" type="sibTrans" cxnId="{96712B2F-BDDE-4505-988E-493FB98EE184}">
      <dgm:prSet/>
      <dgm:spPr/>
      <dgm:t>
        <a:bodyPr/>
        <a:lstStyle/>
        <a:p>
          <a:endParaRPr lang="en-US"/>
        </a:p>
      </dgm:t>
    </dgm:pt>
    <dgm:pt modelId="{4E67266D-530F-4194-A1DB-C269071923E5}">
      <dgm:prSet custT="1"/>
      <dgm:spPr/>
      <dgm:t>
        <a:bodyPr/>
        <a:lstStyle/>
        <a:p>
          <a:r>
            <a:rPr lang="en-US" sz="1600" dirty="0">
              <a:latin typeface="Arial" panose="020B0604020202020204" pitchFamily="34" charset="0"/>
              <a:cs typeface="Arial" panose="020B0604020202020204" pitchFamily="34" charset="0"/>
            </a:rPr>
            <a:t>Individual staff member’s ID # or initials should be on the paper encounter form when a service is billed or reported. This is used to capture the number and type of services provided by each staff member. </a:t>
          </a:r>
        </a:p>
      </dgm:t>
    </dgm:pt>
    <dgm:pt modelId="{7B1F685B-4700-4D71-B589-33A93E9B21F3}" type="parTrans" cxnId="{4BEDA7F5-8414-4B6A-B0DA-273AB54F6C0C}">
      <dgm:prSet/>
      <dgm:spPr/>
      <dgm:t>
        <a:bodyPr/>
        <a:lstStyle/>
        <a:p>
          <a:endParaRPr lang="en-US" sz="2000"/>
        </a:p>
      </dgm:t>
    </dgm:pt>
    <dgm:pt modelId="{DCC9B140-667A-44D2-839C-AD774B72BE21}" type="sibTrans" cxnId="{4BEDA7F5-8414-4B6A-B0DA-273AB54F6C0C}">
      <dgm:prSet/>
      <dgm:spPr/>
      <dgm:t>
        <a:bodyPr/>
        <a:lstStyle/>
        <a:p>
          <a:endParaRPr lang="en-US"/>
        </a:p>
      </dgm:t>
    </dgm:pt>
    <dgm:pt modelId="{03475194-B75B-49CE-98FC-1A732024F910}">
      <dgm:prSet/>
      <dgm:spPr/>
      <dgm:t>
        <a:bodyPr/>
        <a:lstStyle/>
        <a:p>
          <a:r>
            <a:rPr lang="en-US" dirty="0">
              <a:latin typeface="Arial" panose="020B0604020202020204" pitchFamily="34" charset="0"/>
              <a:cs typeface="Arial" panose="020B0604020202020204" pitchFamily="34" charset="0"/>
            </a:rPr>
            <a:t>Paper encounter forms may be very useful when cross-checking services provided to services billed.  They are also needed by consultants performing coding &amp; billing audits. </a:t>
          </a:r>
        </a:p>
      </dgm:t>
    </dgm:pt>
    <dgm:pt modelId="{2BC1F808-178D-49C7-8026-0524B69FA4C6}" type="parTrans" cxnId="{2AD122B8-CF77-4CF3-ABDF-C37E27639863}">
      <dgm:prSet/>
      <dgm:spPr/>
      <dgm:t>
        <a:bodyPr/>
        <a:lstStyle/>
        <a:p>
          <a:endParaRPr lang="en-US" sz="2000"/>
        </a:p>
      </dgm:t>
    </dgm:pt>
    <dgm:pt modelId="{59C6FA42-BCB8-4FBC-B659-474B5AE2E039}" type="sibTrans" cxnId="{2AD122B8-CF77-4CF3-ABDF-C37E27639863}">
      <dgm:prSet/>
      <dgm:spPr/>
      <dgm:t>
        <a:bodyPr/>
        <a:lstStyle/>
        <a:p>
          <a:endParaRPr lang="en-US"/>
        </a:p>
      </dgm:t>
    </dgm:pt>
    <dgm:pt modelId="{2CE58544-99CC-401F-B132-145E8E2FBE98}" type="pres">
      <dgm:prSet presAssocID="{795D08D9-D6E8-4C7E-979F-7AF5B76BD676}" presName="hierChild1" presStyleCnt="0">
        <dgm:presLayoutVars>
          <dgm:chPref val="1"/>
          <dgm:dir/>
          <dgm:animOne val="branch"/>
          <dgm:animLvl val="lvl"/>
          <dgm:resizeHandles/>
        </dgm:presLayoutVars>
      </dgm:prSet>
      <dgm:spPr/>
    </dgm:pt>
    <dgm:pt modelId="{20D8F637-C1EE-43EB-8FFC-A411332F4B83}" type="pres">
      <dgm:prSet presAssocID="{3FC3296A-7E37-4ADA-A367-7562AD7E9A47}" presName="hierRoot1" presStyleCnt="0"/>
      <dgm:spPr/>
    </dgm:pt>
    <dgm:pt modelId="{6184C2E3-51A1-4225-B90C-6207AEC1BEAF}" type="pres">
      <dgm:prSet presAssocID="{3FC3296A-7E37-4ADA-A367-7562AD7E9A47}" presName="composite" presStyleCnt="0"/>
      <dgm:spPr/>
    </dgm:pt>
    <dgm:pt modelId="{D047751C-443E-4458-AFE7-BC402A959FE6}" type="pres">
      <dgm:prSet presAssocID="{3FC3296A-7E37-4ADA-A367-7562AD7E9A47}" presName="background" presStyleLbl="node0" presStyleIdx="0" presStyleCnt="3"/>
      <dgm:spPr/>
    </dgm:pt>
    <dgm:pt modelId="{B201FB45-F7F0-4C90-8A06-36CFF48CCB13}" type="pres">
      <dgm:prSet presAssocID="{3FC3296A-7E37-4ADA-A367-7562AD7E9A47}" presName="text" presStyleLbl="fgAcc0" presStyleIdx="0" presStyleCnt="3">
        <dgm:presLayoutVars>
          <dgm:chPref val="3"/>
        </dgm:presLayoutVars>
      </dgm:prSet>
      <dgm:spPr/>
    </dgm:pt>
    <dgm:pt modelId="{055971C7-2B4C-4F3E-B4EA-7C79119A73B0}" type="pres">
      <dgm:prSet presAssocID="{3FC3296A-7E37-4ADA-A367-7562AD7E9A47}" presName="hierChild2" presStyleCnt="0"/>
      <dgm:spPr/>
    </dgm:pt>
    <dgm:pt modelId="{1565F24C-3245-49B9-A53E-145A8979C333}" type="pres">
      <dgm:prSet presAssocID="{4E67266D-530F-4194-A1DB-C269071923E5}" presName="hierRoot1" presStyleCnt="0"/>
      <dgm:spPr/>
    </dgm:pt>
    <dgm:pt modelId="{A5CC0FBC-F2D5-4E14-85B1-C1A64938E873}" type="pres">
      <dgm:prSet presAssocID="{4E67266D-530F-4194-A1DB-C269071923E5}" presName="composite" presStyleCnt="0"/>
      <dgm:spPr/>
    </dgm:pt>
    <dgm:pt modelId="{2586521E-8DB3-4AF5-AB29-E131F42AAFDF}" type="pres">
      <dgm:prSet presAssocID="{4E67266D-530F-4194-A1DB-C269071923E5}" presName="background" presStyleLbl="node0" presStyleIdx="1" presStyleCnt="3"/>
      <dgm:spPr/>
    </dgm:pt>
    <dgm:pt modelId="{CF1D50AA-236F-4E96-8A54-FAB298D9513F}" type="pres">
      <dgm:prSet presAssocID="{4E67266D-530F-4194-A1DB-C269071923E5}" presName="text" presStyleLbl="fgAcc0" presStyleIdx="1" presStyleCnt="3">
        <dgm:presLayoutVars>
          <dgm:chPref val="3"/>
        </dgm:presLayoutVars>
      </dgm:prSet>
      <dgm:spPr/>
    </dgm:pt>
    <dgm:pt modelId="{5CE4B007-3157-49D1-A0B4-828F321085D7}" type="pres">
      <dgm:prSet presAssocID="{4E67266D-530F-4194-A1DB-C269071923E5}" presName="hierChild2" presStyleCnt="0"/>
      <dgm:spPr/>
    </dgm:pt>
    <dgm:pt modelId="{41BD29DD-82DC-49E8-8674-030DC6309764}" type="pres">
      <dgm:prSet presAssocID="{03475194-B75B-49CE-98FC-1A732024F910}" presName="hierRoot1" presStyleCnt="0"/>
      <dgm:spPr/>
    </dgm:pt>
    <dgm:pt modelId="{B9F39A89-0A80-4E51-B297-6A85FB44E036}" type="pres">
      <dgm:prSet presAssocID="{03475194-B75B-49CE-98FC-1A732024F910}" presName="composite" presStyleCnt="0"/>
      <dgm:spPr/>
    </dgm:pt>
    <dgm:pt modelId="{E71B79C1-C728-4530-9298-B3667818A1F6}" type="pres">
      <dgm:prSet presAssocID="{03475194-B75B-49CE-98FC-1A732024F910}" presName="background" presStyleLbl="node0" presStyleIdx="2" presStyleCnt="3"/>
      <dgm:spPr/>
    </dgm:pt>
    <dgm:pt modelId="{0399A222-4369-475B-9961-1C79987CDFF9}" type="pres">
      <dgm:prSet presAssocID="{03475194-B75B-49CE-98FC-1A732024F910}" presName="text" presStyleLbl="fgAcc0" presStyleIdx="2" presStyleCnt="3">
        <dgm:presLayoutVars>
          <dgm:chPref val="3"/>
        </dgm:presLayoutVars>
      </dgm:prSet>
      <dgm:spPr/>
    </dgm:pt>
    <dgm:pt modelId="{28E1FDAB-1225-425E-9589-A45266E1DAFF}" type="pres">
      <dgm:prSet presAssocID="{03475194-B75B-49CE-98FC-1A732024F910}" presName="hierChild2" presStyleCnt="0"/>
      <dgm:spPr/>
    </dgm:pt>
  </dgm:ptLst>
  <dgm:cxnLst>
    <dgm:cxn modelId="{96712B2F-BDDE-4505-988E-493FB98EE184}" srcId="{795D08D9-D6E8-4C7E-979F-7AF5B76BD676}" destId="{3FC3296A-7E37-4ADA-A367-7562AD7E9A47}" srcOrd="0" destOrd="0" parTransId="{30C13D84-925E-44BB-9621-E6543ACC376B}" sibTransId="{A7F21D52-F78A-4153-B31D-D88FFA92B2B4}"/>
    <dgm:cxn modelId="{94264D4E-C5BE-41F5-9BFB-070DA8165499}" type="presOf" srcId="{4E67266D-530F-4194-A1DB-C269071923E5}" destId="{CF1D50AA-236F-4E96-8A54-FAB298D9513F}" srcOrd="0" destOrd="0" presId="urn:microsoft.com/office/officeart/2005/8/layout/hierarchy1"/>
    <dgm:cxn modelId="{F3763295-E392-49CF-8C4C-3ED446C0E8CE}" type="presOf" srcId="{03475194-B75B-49CE-98FC-1A732024F910}" destId="{0399A222-4369-475B-9961-1C79987CDFF9}" srcOrd="0" destOrd="0" presId="urn:microsoft.com/office/officeart/2005/8/layout/hierarchy1"/>
    <dgm:cxn modelId="{2AD122B8-CF77-4CF3-ABDF-C37E27639863}" srcId="{795D08D9-D6E8-4C7E-979F-7AF5B76BD676}" destId="{03475194-B75B-49CE-98FC-1A732024F910}" srcOrd="2" destOrd="0" parTransId="{2BC1F808-178D-49C7-8026-0524B69FA4C6}" sibTransId="{59C6FA42-BCB8-4FBC-B659-474B5AE2E039}"/>
    <dgm:cxn modelId="{3D70A5C7-DE86-41A6-A0FF-AB8B8C95E49B}" type="presOf" srcId="{3FC3296A-7E37-4ADA-A367-7562AD7E9A47}" destId="{B201FB45-F7F0-4C90-8A06-36CFF48CCB13}" srcOrd="0" destOrd="0" presId="urn:microsoft.com/office/officeart/2005/8/layout/hierarchy1"/>
    <dgm:cxn modelId="{531AC6E2-4C8E-40D0-9327-0CF5F4E39523}" type="presOf" srcId="{795D08D9-D6E8-4C7E-979F-7AF5B76BD676}" destId="{2CE58544-99CC-401F-B132-145E8E2FBE98}" srcOrd="0" destOrd="0" presId="urn:microsoft.com/office/officeart/2005/8/layout/hierarchy1"/>
    <dgm:cxn modelId="{4BEDA7F5-8414-4B6A-B0DA-273AB54F6C0C}" srcId="{795D08D9-D6E8-4C7E-979F-7AF5B76BD676}" destId="{4E67266D-530F-4194-A1DB-C269071923E5}" srcOrd="1" destOrd="0" parTransId="{7B1F685B-4700-4D71-B589-33A93E9B21F3}" sibTransId="{DCC9B140-667A-44D2-839C-AD774B72BE21}"/>
    <dgm:cxn modelId="{DCB923A3-9461-4336-B423-9D47FB0055C8}" type="presParOf" srcId="{2CE58544-99CC-401F-B132-145E8E2FBE98}" destId="{20D8F637-C1EE-43EB-8FFC-A411332F4B83}" srcOrd="0" destOrd="0" presId="urn:microsoft.com/office/officeart/2005/8/layout/hierarchy1"/>
    <dgm:cxn modelId="{272B64E6-41BD-4130-9D61-4D905478454A}" type="presParOf" srcId="{20D8F637-C1EE-43EB-8FFC-A411332F4B83}" destId="{6184C2E3-51A1-4225-B90C-6207AEC1BEAF}" srcOrd="0" destOrd="0" presId="urn:microsoft.com/office/officeart/2005/8/layout/hierarchy1"/>
    <dgm:cxn modelId="{ABE1E09F-25D9-4F7B-8090-140DBF1CC551}" type="presParOf" srcId="{6184C2E3-51A1-4225-B90C-6207AEC1BEAF}" destId="{D047751C-443E-4458-AFE7-BC402A959FE6}" srcOrd="0" destOrd="0" presId="urn:microsoft.com/office/officeart/2005/8/layout/hierarchy1"/>
    <dgm:cxn modelId="{16E92CEC-5473-443F-940B-426069327C78}" type="presParOf" srcId="{6184C2E3-51A1-4225-B90C-6207AEC1BEAF}" destId="{B201FB45-F7F0-4C90-8A06-36CFF48CCB13}" srcOrd="1" destOrd="0" presId="urn:microsoft.com/office/officeart/2005/8/layout/hierarchy1"/>
    <dgm:cxn modelId="{88087B96-CF10-417A-A817-8E44DF069D58}" type="presParOf" srcId="{20D8F637-C1EE-43EB-8FFC-A411332F4B83}" destId="{055971C7-2B4C-4F3E-B4EA-7C79119A73B0}" srcOrd="1" destOrd="0" presId="urn:microsoft.com/office/officeart/2005/8/layout/hierarchy1"/>
    <dgm:cxn modelId="{1CC333B9-82FE-4761-8A68-7405E031E0F3}" type="presParOf" srcId="{2CE58544-99CC-401F-B132-145E8E2FBE98}" destId="{1565F24C-3245-49B9-A53E-145A8979C333}" srcOrd="1" destOrd="0" presId="urn:microsoft.com/office/officeart/2005/8/layout/hierarchy1"/>
    <dgm:cxn modelId="{487D1F69-36E6-46A4-8C2C-2D9660D505C3}" type="presParOf" srcId="{1565F24C-3245-49B9-A53E-145A8979C333}" destId="{A5CC0FBC-F2D5-4E14-85B1-C1A64938E873}" srcOrd="0" destOrd="0" presId="urn:microsoft.com/office/officeart/2005/8/layout/hierarchy1"/>
    <dgm:cxn modelId="{A633A426-7306-4DA4-BC97-AC5E81610326}" type="presParOf" srcId="{A5CC0FBC-F2D5-4E14-85B1-C1A64938E873}" destId="{2586521E-8DB3-4AF5-AB29-E131F42AAFDF}" srcOrd="0" destOrd="0" presId="urn:microsoft.com/office/officeart/2005/8/layout/hierarchy1"/>
    <dgm:cxn modelId="{6FDD7457-2B5F-45F0-85AA-F72AFB2FD9D2}" type="presParOf" srcId="{A5CC0FBC-F2D5-4E14-85B1-C1A64938E873}" destId="{CF1D50AA-236F-4E96-8A54-FAB298D9513F}" srcOrd="1" destOrd="0" presId="urn:microsoft.com/office/officeart/2005/8/layout/hierarchy1"/>
    <dgm:cxn modelId="{F077D82B-70FB-47B4-A68B-0941B2BF9718}" type="presParOf" srcId="{1565F24C-3245-49B9-A53E-145A8979C333}" destId="{5CE4B007-3157-49D1-A0B4-828F321085D7}" srcOrd="1" destOrd="0" presId="urn:microsoft.com/office/officeart/2005/8/layout/hierarchy1"/>
    <dgm:cxn modelId="{63AFE029-92BC-4DB0-A412-EA45EF51BBD6}" type="presParOf" srcId="{2CE58544-99CC-401F-B132-145E8E2FBE98}" destId="{41BD29DD-82DC-49E8-8674-030DC6309764}" srcOrd="2" destOrd="0" presId="urn:microsoft.com/office/officeart/2005/8/layout/hierarchy1"/>
    <dgm:cxn modelId="{36095899-87A1-464A-90F0-4606D4D6FF41}" type="presParOf" srcId="{41BD29DD-82DC-49E8-8674-030DC6309764}" destId="{B9F39A89-0A80-4E51-B297-6A85FB44E036}" srcOrd="0" destOrd="0" presId="urn:microsoft.com/office/officeart/2005/8/layout/hierarchy1"/>
    <dgm:cxn modelId="{9394EF6A-6B32-4EA6-8CE8-351EF4B77218}" type="presParOf" srcId="{B9F39A89-0A80-4E51-B297-6A85FB44E036}" destId="{E71B79C1-C728-4530-9298-B3667818A1F6}" srcOrd="0" destOrd="0" presId="urn:microsoft.com/office/officeart/2005/8/layout/hierarchy1"/>
    <dgm:cxn modelId="{A8E9AD59-738E-4602-919E-0FF6CD3A7C03}" type="presParOf" srcId="{B9F39A89-0A80-4E51-B297-6A85FB44E036}" destId="{0399A222-4369-475B-9961-1C79987CDFF9}" srcOrd="1" destOrd="0" presId="urn:microsoft.com/office/officeart/2005/8/layout/hierarchy1"/>
    <dgm:cxn modelId="{20366776-471F-489E-855C-A7DD0557AB1A}" type="presParOf" srcId="{41BD29DD-82DC-49E8-8674-030DC6309764}" destId="{28E1FDAB-1225-425E-9589-A45266E1DAF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872290-918E-4A4D-AC27-1567C3351EB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B70F35-BDB4-4F42-A062-80D28646334E}">
      <dgm:prSet/>
      <dgm:spPr/>
      <dgm:t>
        <a:bodyPr/>
        <a:lstStyle/>
        <a:p>
          <a:r>
            <a:rPr lang="en-US" dirty="0">
              <a:latin typeface="Arial" panose="020B0604020202020204" pitchFamily="34" charset="0"/>
              <a:cs typeface="Arial" panose="020B0604020202020204" pitchFamily="34" charset="0"/>
            </a:rPr>
            <a:t>Any CPT coding book will include a section on modifiers.  In addition the Coding &amp; Billing Guidance Document prepared by DPH/LTAT/PHNPDU includes a chapter on modifiers.   </a:t>
          </a:r>
        </a:p>
      </dgm:t>
    </dgm:pt>
    <dgm:pt modelId="{132915DC-AE64-441A-B83E-3596D60251F1}" type="parTrans" cxnId="{850CD336-AF29-4EC1-B009-75CE3317E998}">
      <dgm:prSet/>
      <dgm:spPr/>
      <dgm:t>
        <a:bodyPr/>
        <a:lstStyle/>
        <a:p>
          <a:endParaRPr lang="en-US"/>
        </a:p>
      </dgm:t>
    </dgm:pt>
    <dgm:pt modelId="{52D45A39-89CC-4A7A-8ACD-A6F03516AA03}" type="sibTrans" cxnId="{850CD336-AF29-4EC1-B009-75CE3317E998}">
      <dgm:prSet/>
      <dgm:spPr/>
      <dgm:t>
        <a:bodyPr/>
        <a:lstStyle/>
        <a:p>
          <a:endParaRPr lang="en-US"/>
        </a:p>
      </dgm:t>
    </dgm:pt>
    <dgm:pt modelId="{86AB3235-EC86-4809-A159-C8CFF19768EC}">
      <dgm:prSet/>
      <dgm:spPr/>
      <dgm:t>
        <a:bodyPr/>
        <a:lstStyle/>
        <a:p>
          <a:r>
            <a:rPr lang="en-US" dirty="0">
              <a:latin typeface="Arial" panose="020B0604020202020204" pitchFamily="34" charset="0"/>
              <a:cs typeface="Arial" panose="020B0604020202020204" pitchFamily="34" charset="0"/>
            </a:rPr>
            <a:t>Each modifier description provides details on when it is appropriate to use.</a:t>
          </a:r>
        </a:p>
      </dgm:t>
    </dgm:pt>
    <dgm:pt modelId="{158D2650-C69F-43AA-B8A8-B655FDD49D5A}" type="parTrans" cxnId="{FD536B1F-42A5-4F12-A2CE-8FE9E180C464}">
      <dgm:prSet/>
      <dgm:spPr/>
      <dgm:t>
        <a:bodyPr/>
        <a:lstStyle/>
        <a:p>
          <a:endParaRPr lang="en-US"/>
        </a:p>
      </dgm:t>
    </dgm:pt>
    <dgm:pt modelId="{3CBB2922-F7DA-40B0-8076-882E15AB3692}" type="sibTrans" cxnId="{FD536B1F-42A5-4F12-A2CE-8FE9E180C464}">
      <dgm:prSet/>
      <dgm:spPr/>
      <dgm:t>
        <a:bodyPr/>
        <a:lstStyle/>
        <a:p>
          <a:endParaRPr lang="en-US"/>
        </a:p>
      </dgm:t>
    </dgm:pt>
    <dgm:pt modelId="{2C62007E-5AAF-4579-A5A6-530F9C07339A}" type="pres">
      <dgm:prSet presAssocID="{78872290-918E-4A4D-AC27-1567C3351EBC}" presName="hierChild1" presStyleCnt="0">
        <dgm:presLayoutVars>
          <dgm:chPref val="1"/>
          <dgm:dir/>
          <dgm:animOne val="branch"/>
          <dgm:animLvl val="lvl"/>
          <dgm:resizeHandles/>
        </dgm:presLayoutVars>
      </dgm:prSet>
      <dgm:spPr/>
    </dgm:pt>
    <dgm:pt modelId="{BC2E213B-4F37-43BC-B35E-2232CF7436B6}" type="pres">
      <dgm:prSet presAssocID="{14B70F35-BDB4-4F42-A062-80D28646334E}" presName="hierRoot1" presStyleCnt="0"/>
      <dgm:spPr/>
    </dgm:pt>
    <dgm:pt modelId="{382E3640-06C6-4D74-BC8C-68A6E0FBC8D8}" type="pres">
      <dgm:prSet presAssocID="{14B70F35-BDB4-4F42-A062-80D28646334E}" presName="composite" presStyleCnt="0"/>
      <dgm:spPr/>
    </dgm:pt>
    <dgm:pt modelId="{D66BDAAE-4F0A-49AA-8C1E-26166F6EF42B}" type="pres">
      <dgm:prSet presAssocID="{14B70F35-BDB4-4F42-A062-80D28646334E}" presName="background" presStyleLbl="node0" presStyleIdx="0" presStyleCnt="2"/>
      <dgm:spPr/>
    </dgm:pt>
    <dgm:pt modelId="{D752E630-FB68-4397-A89F-BB0A2C9CE783}" type="pres">
      <dgm:prSet presAssocID="{14B70F35-BDB4-4F42-A062-80D28646334E}" presName="text" presStyleLbl="fgAcc0" presStyleIdx="0" presStyleCnt="2">
        <dgm:presLayoutVars>
          <dgm:chPref val="3"/>
        </dgm:presLayoutVars>
      </dgm:prSet>
      <dgm:spPr/>
    </dgm:pt>
    <dgm:pt modelId="{1F2DEC83-8945-43AF-BA84-D9CB1A02A0B3}" type="pres">
      <dgm:prSet presAssocID="{14B70F35-BDB4-4F42-A062-80D28646334E}" presName="hierChild2" presStyleCnt="0"/>
      <dgm:spPr/>
    </dgm:pt>
    <dgm:pt modelId="{9CA60F44-CE9F-41F9-9546-A786618DA318}" type="pres">
      <dgm:prSet presAssocID="{86AB3235-EC86-4809-A159-C8CFF19768EC}" presName="hierRoot1" presStyleCnt="0"/>
      <dgm:spPr/>
    </dgm:pt>
    <dgm:pt modelId="{001420A7-E1A8-4D6F-9CB9-46975B1F71E9}" type="pres">
      <dgm:prSet presAssocID="{86AB3235-EC86-4809-A159-C8CFF19768EC}" presName="composite" presStyleCnt="0"/>
      <dgm:spPr/>
    </dgm:pt>
    <dgm:pt modelId="{B6DA2DD6-B605-45A9-B156-15305208C6D0}" type="pres">
      <dgm:prSet presAssocID="{86AB3235-EC86-4809-A159-C8CFF19768EC}" presName="background" presStyleLbl="node0" presStyleIdx="1" presStyleCnt="2"/>
      <dgm:spPr/>
    </dgm:pt>
    <dgm:pt modelId="{CA7CDF7E-A727-4721-A80E-9E6AFFDEFB0B}" type="pres">
      <dgm:prSet presAssocID="{86AB3235-EC86-4809-A159-C8CFF19768EC}" presName="text" presStyleLbl="fgAcc0" presStyleIdx="1" presStyleCnt="2">
        <dgm:presLayoutVars>
          <dgm:chPref val="3"/>
        </dgm:presLayoutVars>
      </dgm:prSet>
      <dgm:spPr/>
    </dgm:pt>
    <dgm:pt modelId="{B2D4ABFC-0150-4BAD-9243-E79AA9FDFD04}" type="pres">
      <dgm:prSet presAssocID="{86AB3235-EC86-4809-A159-C8CFF19768EC}" presName="hierChild2" presStyleCnt="0"/>
      <dgm:spPr/>
    </dgm:pt>
  </dgm:ptLst>
  <dgm:cxnLst>
    <dgm:cxn modelId="{EB4A4B1D-8963-4774-9809-097640110B80}" type="presOf" srcId="{86AB3235-EC86-4809-A159-C8CFF19768EC}" destId="{CA7CDF7E-A727-4721-A80E-9E6AFFDEFB0B}" srcOrd="0" destOrd="0" presId="urn:microsoft.com/office/officeart/2005/8/layout/hierarchy1"/>
    <dgm:cxn modelId="{FD536B1F-42A5-4F12-A2CE-8FE9E180C464}" srcId="{78872290-918E-4A4D-AC27-1567C3351EBC}" destId="{86AB3235-EC86-4809-A159-C8CFF19768EC}" srcOrd="1" destOrd="0" parTransId="{158D2650-C69F-43AA-B8A8-B655FDD49D5A}" sibTransId="{3CBB2922-F7DA-40B0-8076-882E15AB3692}"/>
    <dgm:cxn modelId="{850CD336-AF29-4EC1-B009-75CE3317E998}" srcId="{78872290-918E-4A4D-AC27-1567C3351EBC}" destId="{14B70F35-BDB4-4F42-A062-80D28646334E}" srcOrd="0" destOrd="0" parTransId="{132915DC-AE64-441A-B83E-3596D60251F1}" sibTransId="{52D45A39-89CC-4A7A-8ACD-A6F03516AA03}"/>
    <dgm:cxn modelId="{887DA1BF-D22A-47EF-9159-F443FCC4CFDE}" type="presOf" srcId="{14B70F35-BDB4-4F42-A062-80D28646334E}" destId="{D752E630-FB68-4397-A89F-BB0A2C9CE783}" srcOrd="0" destOrd="0" presId="urn:microsoft.com/office/officeart/2005/8/layout/hierarchy1"/>
    <dgm:cxn modelId="{9408F8FD-5EA8-465C-B033-635472CC75F4}" type="presOf" srcId="{78872290-918E-4A4D-AC27-1567C3351EBC}" destId="{2C62007E-5AAF-4579-A5A6-530F9C07339A}" srcOrd="0" destOrd="0" presId="urn:microsoft.com/office/officeart/2005/8/layout/hierarchy1"/>
    <dgm:cxn modelId="{6B3D28B7-111E-4F52-949B-2AA088C149F6}" type="presParOf" srcId="{2C62007E-5AAF-4579-A5A6-530F9C07339A}" destId="{BC2E213B-4F37-43BC-B35E-2232CF7436B6}" srcOrd="0" destOrd="0" presId="urn:microsoft.com/office/officeart/2005/8/layout/hierarchy1"/>
    <dgm:cxn modelId="{C650CDC2-F859-41F6-9DCF-393A633879AB}" type="presParOf" srcId="{BC2E213B-4F37-43BC-B35E-2232CF7436B6}" destId="{382E3640-06C6-4D74-BC8C-68A6E0FBC8D8}" srcOrd="0" destOrd="0" presId="urn:microsoft.com/office/officeart/2005/8/layout/hierarchy1"/>
    <dgm:cxn modelId="{9D908635-49C8-4974-B0F5-A20C9C31E181}" type="presParOf" srcId="{382E3640-06C6-4D74-BC8C-68A6E0FBC8D8}" destId="{D66BDAAE-4F0A-49AA-8C1E-26166F6EF42B}" srcOrd="0" destOrd="0" presId="urn:microsoft.com/office/officeart/2005/8/layout/hierarchy1"/>
    <dgm:cxn modelId="{E968AAC9-59EB-4A23-A2BA-ED7D165C2F10}" type="presParOf" srcId="{382E3640-06C6-4D74-BC8C-68A6E0FBC8D8}" destId="{D752E630-FB68-4397-A89F-BB0A2C9CE783}" srcOrd="1" destOrd="0" presId="urn:microsoft.com/office/officeart/2005/8/layout/hierarchy1"/>
    <dgm:cxn modelId="{FA95D3B2-18FC-419D-86E4-2BECAB416C95}" type="presParOf" srcId="{BC2E213B-4F37-43BC-B35E-2232CF7436B6}" destId="{1F2DEC83-8945-43AF-BA84-D9CB1A02A0B3}" srcOrd="1" destOrd="0" presId="urn:microsoft.com/office/officeart/2005/8/layout/hierarchy1"/>
    <dgm:cxn modelId="{C8469283-ACB6-434B-8464-D85537338BD4}" type="presParOf" srcId="{2C62007E-5AAF-4579-A5A6-530F9C07339A}" destId="{9CA60F44-CE9F-41F9-9546-A786618DA318}" srcOrd="1" destOrd="0" presId="urn:microsoft.com/office/officeart/2005/8/layout/hierarchy1"/>
    <dgm:cxn modelId="{C42BF801-AA7A-48D7-AE72-95E626782945}" type="presParOf" srcId="{9CA60F44-CE9F-41F9-9546-A786618DA318}" destId="{001420A7-E1A8-4D6F-9CB9-46975B1F71E9}" srcOrd="0" destOrd="0" presId="urn:microsoft.com/office/officeart/2005/8/layout/hierarchy1"/>
    <dgm:cxn modelId="{D1B72B57-717B-4386-9604-5292CE510D93}" type="presParOf" srcId="{001420A7-E1A8-4D6F-9CB9-46975B1F71E9}" destId="{B6DA2DD6-B605-45A9-B156-15305208C6D0}" srcOrd="0" destOrd="0" presId="urn:microsoft.com/office/officeart/2005/8/layout/hierarchy1"/>
    <dgm:cxn modelId="{1DC93D00-78AC-4984-A2D2-98A51359915D}" type="presParOf" srcId="{001420A7-E1A8-4D6F-9CB9-46975B1F71E9}" destId="{CA7CDF7E-A727-4721-A80E-9E6AFFDEFB0B}" srcOrd="1" destOrd="0" presId="urn:microsoft.com/office/officeart/2005/8/layout/hierarchy1"/>
    <dgm:cxn modelId="{3751F716-B690-4341-8037-D0582B72FD46}" type="presParOf" srcId="{9CA60F44-CE9F-41F9-9546-A786618DA318}" destId="{B2D4ABFC-0150-4BAD-9243-E79AA9FDFD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564765-77EA-412E-9D84-7D012CBE347F}"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2D5FD081-8296-4A61-B966-3E58A47EB0F0}">
      <dgm:prSet custT="1"/>
      <dgm:spPr/>
      <dgm:t>
        <a:bodyPr/>
        <a:lstStyle/>
        <a:p>
          <a:r>
            <a:rPr lang="en-US" sz="2400" b="0" dirty="0">
              <a:latin typeface="Arial" panose="020B0604020202020204" pitchFamily="34" charset="0"/>
              <a:cs typeface="Arial" panose="020B0604020202020204" pitchFamily="34" charset="0"/>
            </a:rPr>
            <a:t>TJ - Health Choice Early &amp; Periodic Health Screen</a:t>
          </a:r>
        </a:p>
      </dgm:t>
    </dgm:pt>
    <dgm:pt modelId="{8A0E347C-9DC7-4A70-AA99-6E293C4D2828}" type="parTrans" cxnId="{FC1D8293-7B75-4856-95FA-2DB0C83A214B}">
      <dgm:prSet/>
      <dgm:spPr/>
      <dgm:t>
        <a:bodyPr/>
        <a:lstStyle/>
        <a:p>
          <a:endParaRPr lang="en-US"/>
        </a:p>
      </dgm:t>
    </dgm:pt>
    <dgm:pt modelId="{CA1692E9-39DD-46AE-AF33-820792260D38}" type="sibTrans" cxnId="{FC1D8293-7B75-4856-95FA-2DB0C83A214B}">
      <dgm:prSet/>
      <dgm:spPr/>
      <dgm:t>
        <a:bodyPr/>
        <a:lstStyle/>
        <a:p>
          <a:endParaRPr lang="en-US"/>
        </a:p>
      </dgm:t>
    </dgm:pt>
    <dgm:pt modelId="{FB76D70E-4D83-44E5-9DB3-A775B53E1133}">
      <dgm:prSet custT="1"/>
      <dgm:spPr/>
      <dgm:t>
        <a:bodyPr/>
        <a:lstStyle/>
        <a:p>
          <a:r>
            <a:rPr lang="en-US" sz="1800" dirty="0">
              <a:latin typeface="Arial" panose="020B0604020202020204" pitchFamily="34" charset="0"/>
              <a:cs typeface="Arial" panose="020B0604020202020204" pitchFamily="34" charset="0"/>
            </a:rPr>
            <a:t>Use modifier TJ to identify early and periodic screens, and services provided in association with an early and periodic screen to NC Health Choice. This modifier is also used to identify preventive services such as vaccine administration.  </a:t>
          </a:r>
        </a:p>
        <a:p>
          <a:r>
            <a:rPr lang="en-US" sz="1800" dirty="0">
              <a:latin typeface="Arial" panose="020B0604020202020204" pitchFamily="34" charset="0"/>
              <a:cs typeface="Arial" panose="020B0604020202020204" pitchFamily="34" charset="0"/>
            </a:rPr>
            <a:t>Remember, the TJ modifier is not needed when providing FP services to a NCHC recipient. </a:t>
          </a:r>
        </a:p>
      </dgm:t>
    </dgm:pt>
    <dgm:pt modelId="{6531E735-DC2A-428C-8623-09C43275AE15}" type="parTrans" cxnId="{84648D64-2668-4B89-918B-DAD876CE69E6}">
      <dgm:prSet/>
      <dgm:spPr/>
      <dgm:t>
        <a:bodyPr/>
        <a:lstStyle/>
        <a:p>
          <a:endParaRPr lang="en-US"/>
        </a:p>
      </dgm:t>
    </dgm:pt>
    <dgm:pt modelId="{79F8031D-500A-4DEF-BDB9-BC5EADA95D7C}" type="sibTrans" cxnId="{84648D64-2668-4B89-918B-DAD876CE69E6}">
      <dgm:prSet/>
      <dgm:spPr/>
      <dgm:t>
        <a:bodyPr/>
        <a:lstStyle/>
        <a:p>
          <a:endParaRPr lang="en-US"/>
        </a:p>
      </dgm:t>
    </dgm:pt>
    <dgm:pt modelId="{D5ECE15E-0C20-4F56-A22C-AEA7D18F842D}" type="pres">
      <dgm:prSet presAssocID="{3A564765-77EA-412E-9D84-7D012CBE347F}" presName="hierChild1" presStyleCnt="0">
        <dgm:presLayoutVars>
          <dgm:chPref val="1"/>
          <dgm:dir/>
          <dgm:animOne val="branch"/>
          <dgm:animLvl val="lvl"/>
          <dgm:resizeHandles/>
        </dgm:presLayoutVars>
      </dgm:prSet>
      <dgm:spPr/>
    </dgm:pt>
    <dgm:pt modelId="{CD0A6210-4328-43E1-A244-28248618CB67}" type="pres">
      <dgm:prSet presAssocID="{2D5FD081-8296-4A61-B966-3E58A47EB0F0}" presName="hierRoot1" presStyleCnt="0"/>
      <dgm:spPr/>
    </dgm:pt>
    <dgm:pt modelId="{7308F35F-F834-4C14-8225-08FBDFAF07CA}" type="pres">
      <dgm:prSet presAssocID="{2D5FD081-8296-4A61-B966-3E58A47EB0F0}" presName="composite" presStyleCnt="0"/>
      <dgm:spPr/>
    </dgm:pt>
    <dgm:pt modelId="{9EE63AA4-9DFE-417F-8524-F8724EFF5059}" type="pres">
      <dgm:prSet presAssocID="{2D5FD081-8296-4A61-B966-3E58A47EB0F0}" presName="background" presStyleLbl="node0" presStyleIdx="0" presStyleCnt="2"/>
      <dgm:spPr/>
    </dgm:pt>
    <dgm:pt modelId="{5FCD269C-BE8C-46A5-89DB-FD74798C20B1}" type="pres">
      <dgm:prSet presAssocID="{2D5FD081-8296-4A61-B966-3E58A47EB0F0}" presName="text" presStyleLbl="fgAcc0" presStyleIdx="0" presStyleCnt="2">
        <dgm:presLayoutVars>
          <dgm:chPref val="3"/>
        </dgm:presLayoutVars>
      </dgm:prSet>
      <dgm:spPr/>
    </dgm:pt>
    <dgm:pt modelId="{9E4E4040-5858-4BAD-AAA4-9979BEE1028E}" type="pres">
      <dgm:prSet presAssocID="{2D5FD081-8296-4A61-B966-3E58A47EB0F0}" presName="hierChild2" presStyleCnt="0"/>
      <dgm:spPr/>
    </dgm:pt>
    <dgm:pt modelId="{1AC54133-BE7E-40D3-8EA4-EC48719A5FCA}" type="pres">
      <dgm:prSet presAssocID="{FB76D70E-4D83-44E5-9DB3-A775B53E1133}" presName="hierRoot1" presStyleCnt="0"/>
      <dgm:spPr/>
    </dgm:pt>
    <dgm:pt modelId="{D2910ED0-1602-48FB-AA8B-71A9505F861E}" type="pres">
      <dgm:prSet presAssocID="{FB76D70E-4D83-44E5-9DB3-A775B53E1133}" presName="composite" presStyleCnt="0"/>
      <dgm:spPr/>
    </dgm:pt>
    <dgm:pt modelId="{877AD744-3095-4D32-B5A7-731E085933A0}" type="pres">
      <dgm:prSet presAssocID="{FB76D70E-4D83-44E5-9DB3-A775B53E1133}" presName="background" presStyleLbl="node0" presStyleIdx="1" presStyleCnt="2"/>
      <dgm:spPr/>
    </dgm:pt>
    <dgm:pt modelId="{42E22D42-A24B-424B-B300-9A4AC9CC2FAB}" type="pres">
      <dgm:prSet presAssocID="{FB76D70E-4D83-44E5-9DB3-A775B53E1133}" presName="text" presStyleLbl="fgAcc0" presStyleIdx="1" presStyleCnt="2">
        <dgm:presLayoutVars>
          <dgm:chPref val="3"/>
        </dgm:presLayoutVars>
      </dgm:prSet>
      <dgm:spPr/>
    </dgm:pt>
    <dgm:pt modelId="{27FE67E3-4B7B-43DD-839F-AA76A046D9F8}" type="pres">
      <dgm:prSet presAssocID="{FB76D70E-4D83-44E5-9DB3-A775B53E1133}" presName="hierChild2" presStyleCnt="0"/>
      <dgm:spPr/>
    </dgm:pt>
  </dgm:ptLst>
  <dgm:cxnLst>
    <dgm:cxn modelId="{9F612D12-4D35-480A-86BB-846300D7C08B}" type="presOf" srcId="{3A564765-77EA-412E-9D84-7D012CBE347F}" destId="{D5ECE15E-0C20-4F56-A22C-AEA7D18F842D}" srcOrd="0" destOrd="0" presId="urn:microsoft.com/office/officeart/2005/8/layout/hierarchy1"/>
    <dgm:cxn modelId="{84648D64-2668-4B89-918B-DAD876CE69E6}" srcId="{3A564765-77EA-412E-9D84-7D012CBE347F}" destId="{FB76D70E-4D83-44E5-9DB3-A775B53E1133}" srcOrd="1" destOrd="0" parTransId="{6531E735-DC2A-428C-8623-09C43275AE15}" sibTransId="{79F8031D-500A-4DEF-BDB9-BC5EADA95D7C}"/>
    <dgm:cxn modelId="{41EC6557-568F-4479-AA32-6BA1D6A40DBD}" type="presOf" srcId="{2D5FD081-8296-4A61-B966-3E58A47EB0F0}" destId="{5FCD269C-BE8C-46A5-89DB-FD74798C20B1}" srcOrd="0" destOrd="0" presId="urn:microsoft.com/office/officeart/2005/8/layout/hierarchy1"/>
    <dgm:cxn modelId="{FC1D8293-7B75-4856-95FA-2DB0C83A214B}" srcId="{3A564765-77EA-412E-9D84-7D012CBE347F}" destId="{2D5FD081-8296-4A61-B966-3E58A47EB0F0}" srcOrd="0" destOrd="0" parTransId="{8A0E347C-9DC7-4A70-AA99-6E293C4D2828}" sibTransId="{CA1692E9-39DD-46AE-AF33-820792260D38}"/>
    <dgm:cxn modelId="{507767CE-9679-4A74-81D6-81E7DD7C5C25}" type="presOf" srcId="{FB76D70E-4D83-44E5-9DB3-A775B53E1133}" destId="{42E22D42-A24B-424B-B300-9A4AC9CC2FAB}" srcOrd="0" destOrd="0" presId="urn:microsoft.com/office/officeart/2005/8/layout/hierarchy1"/>
    <dgm:cxn modelId="{6D3ABDAD-B5CD-481F-B6A7-839008AB41EF}" type="presParOf" srcId="{D5ECE15E-0C20-4F56-A22C-AEA7D18F842D}" destId="{CD0A6210-4328-43E1-A244-28248618CB67}" srcOrd="0" destOrd="0" presId="urn:microsoft.com/office/officeart/2005/8/layout/hierarchy1"/>
    <dgm:cxn modelId="{2E3B2A96-2CA2-4553-808B-21C24AE379EC}" type="presParOf" srcId="{CD0A6210-4328-43E1-A244-28248618CB67}" destId="{7308F35F-F834-4C14-8225-08FBDFAF07CA}" srcOrd="0" destOrd="0" presId="urn:microsoft.com/office/officeart/2005/8/layout/hierarchy1"/>
    <dgm:cxn modelId="{F866C357-59FC-4EA5-8FC5-E8DBE937CE1B}" type="presParOf" srcId="{7308F35F-F834-4C14-8225-08FBDFAF07CA}" destId="{9EE63AA4-9DFE-417F-8524-F8724EFF5059}" srcOrd="0" destOrd="0" presId="urn:microsoft.com/office/officeart/2005/8/layout/hierarchy1"/>
    <dgm:cxn modelId="{1DE3D5E2-19BD-448D-A457-4F4032FE8576}" type="presParOf" srcId="{7308F35F-F834-4C14-8225-08FBDFAF07CA}" destId="{5FCD269C-BE8C-46A5-89DB-FD74798C20B1}" srcOrd="1" destOrd="0" presId="urn:microsoft.com/office/officeart/2005/8/layout/hierarchy1"/>
    <dgm:cxn modelId="{61A88F84-CEDD-4008-BD05-77C3DAF98F93}" type="presParOf" srcId="{CD0A6210-4328-43E1-A244-28248618CB67}" destId="{9E4E4040-5858-4BAD-AAA4-9979BEE1028E}" srcOrd="1" destOrd="0" presId="urn:microsoft.com/office/officeart/2005/8/layout/hierarchy1"/>
    <dgm:cxn modelId="{8BB41A8C-B101-4F29-A3B6-5D94C7C7FAA5}" type="presParOf" srcId="{D5ECE15E-0C20-4F56-A22C-AEA7D18F842D}" destId="{1AC54133-BE7E-40D3-8EA4-EC48719A5FCA}" srcOrd="1" destOrd="0" presId="urn:microsoft.com/office/officeart/2005/8/layout/hierarchy1"/>
    <dgm:cxn modelId="{0A4A6535-DC7A-47C3-A5EB-8EAFDD3307F1}" type="presParOf" srcId="{1AC54133-BE7E-40D3-8EA4-EC48719A5FCA}" destId="{D2910ED0-1602-48FB-AA8B-71A9505F861E}" srcOrd="0" destOrd="0" presId="urn:microsoft.com/office/officeart/2005/8/layout/hierarchy1"/>
    <dgm:cxn modelId="{7912224F-3AB0-4159-805E-DB466F9AA8CB}" type="presParOf" srcId="{D2910ED0-1602-48FB-AA8B-71A9505F861E}" destId="{877AD744-3095-4D32-B5A7-731E085933A0}" srcOrd="0" destOrd="0" presId="urn:microsoft.com/office/officeart/2005/8/layout/hierarchy1"/>
    <dgm:cxn modelId="{EC209C19-57AC-4B5E-9D29-F51F5BA5E77C}" type="presParOf" srcId="{D2910ED0-1602-48FB-AA8B-71A9505F861E}" destId="{42E22D42-A24B-424B-B300-9A4AC9CC2FAB}" srcOrd="1" destOrd="0" presId="urn:microsoft.com/office/officeart/2005/8/layout/hierarchy1"/>
    <dgm:cxn modelId="{A714ED04-4DA6-4DB5-88C4-D29A2A15FC58}" type="presParOf" srcId="{1AC54133-BE7E-40D3-8EA4-EC48719A5FCA}" destId="{27FE67E3-4B7B-43DD-839F-AA76A046D9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75F65-1572-460E-B06D-7A6FCD15493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F02E67-E22B-4643-A26A-04F743B2C9D2}">
      <dgm:prSet/>
      <dgm:spPr/>
      <dgm:t>
        <a:bodyPr/>
        <a:lstStyle/>
        <a:p>
          <a:r>
            <a:rPr lang="en-US"/>
            <a:t>Must have SS# or ITIN</a:t>
          </a:r>
        </a:p>
      </dgm:t>
    </dgm:pt>
    <dgm:pt modelId="{92EA86FE-6716-4906-9BFB-2E8A601BE394}" type="parTrans" cxnId="{145B5246-F2CF-47DF-968C-EFCCA6752FAA}">
      <dgm:prSet/>
      <dgm:spPr/>
      <dgm:t>
        <a:bodyPr/>
        <a:lstStyle/>
        <a:p>
          <a:endParaRPr lang="en-US"/>
        </a:p>
      </dgm:t>
    </dgm:pt>
    <dgm:pt modelId="{4848B89F-F0D3-473E-9EDE-0AD4B664D6C3}" type="sibTrans" cxnId="{145B5246-F2CF-47DF-968C-EFCCA6752FAA}">
      <dgm:prSet/>
      <dgm:spPr/>
      <dgm:t>
        <a:bodyPr/>
        <a:lstStyle/>
        <a:p>
          <a:endParaRPr lang="en-US"/>
        </a:p>
      </dgm:t>
    </dgm:pt>
    <dgm:pt modelId="{DD7965ED-6349-4740-AD6F-03B0C6536E1E}">
      <dgm:prSet/>
      <dgm:spPr/>
      <dgm:t>
        <a:bodyPr/>
        <a:lstStyle/>
        <a:p>
          <a:r>
            <a:rPr lang="en-US"/>
            <a:t>Debt Must be at least 90 Days Old</a:t>
          </a:r>
        </a:p>
      </dgm:t>
    </dgm:pt>
    <dgm:pt modelId="{820E6585-4972-4F02-B4A3-375889FE15B9}" type="parTrans" cxnId="{909ECED7-0581-456B-B777-6B6C0D8C293D}">
      <dgm:prSet/>
      <dgm:spPr/>
      <dgm:t>
        <a:bodyPr/>
        <a:lstStyle/>
        <a:p>
          <a:endParaRPr lang="en-US"/>
        </a:p>
      </dgm:t>
    </dgm:pt>
    <dgm:pt modelId="{A57418EE-9124-42A0-9E9F-334813AD45A6}" type="sibTrans" cxnId="{909ECED7-0581-456B-B777-6B6C0D8C293D}">
      <dgm:prSet/>
      <dgm:spPr/>
      <dgm:t>
        <a:bodyPr/>
        <a:lstStyle/>
        <a:p>
          <a:endParaRPr lang="en-US"/>
        </a:p>
      </dgm:t>
    </dgm:pt>
    <dgm:pt modelId="{8FE87DE7-C06D-4E67-B725-10619AE97AD1}">
      <dgm:prSet/>
      <dgm:spPr/>
      <dgm:t>
        <a:bodyPr/>
        <a:lstStyle/>
        <a:p>
          <a:r>
            <a:rPr lang="en-US"/>
            <a:t>Amount Must be at least $50.00</a:t>
          </a:r>
        </a:p>
      </dgm:t>
    </dgm:pt>
    <dgm:pt modelId="{456BA7F2-FD8F-4561-B652-5F7414E3AA90}" type="parTrans" cxnId="{40234093-0105-4178-A3AF-FC2D70918522}">
      <dgm:prSet/>
      <dgm:spPr/>
      <dgm:t>
        <a:bodyPr/>
        <a:lstStyle/>
        <a:p>
          <a:endParaRPr lang="en-US"/>
        </a:p>
      </dgm:t>
    </dgm:pt>
    <dgm:pt modelId="{551C8F5E-29C0-418A-AC3D-7B8E7702963F}" type="sibTrans" cxnId="{40234093-0105-4178-A3AF-FC2D70918522}">
      <dgm:prSet/>
      <dgm:spPr/>
      <dgm:t>
        <a:bodyPr/>
        <a:lstStyle/>
        <a:p>
          <a:endParaRPr lang="en-US"/>
        </a:p>
      </dgm:t>
    </dgm:pt>
    <dgm:pt modelId="{8992EE20-909C-42C3-8B18-BFE86A6937F3}">
      <dgm:prSet/>
      <dgm:spPr/>
      <dgm:t>
        <a:bodyPr/>
        <a:lstStyle/>
        <a:p>
          <a:r>
            <a:rPr lang="en-US"/>
            <a:t>Must Give Proper Notice of the Debt to the Debtor</a:t>
          </a:r>
        </a:p>
      </dgm:t>
    </dgm:pt>
    <dgm:pt modelId="{04F7E82C-C0B9-45A5-8D12-00370E839FC0}" type="parTrans" cxnId="{2A0E2984-D6E4-48CF-A1B5-3B809690A8AD}">
      <dgm:prSet/>
      <dgm:spPr/>
      <dgm:t>
        <a:bodyPr/>
        <a:lstStyle/>
        <a:p>
          <a:endParaRPr lang="en-US"/>
        </a:p>
      </dgm:t>
    </dgm:pt>
    <dgm:pt modelId="{90A7AEA2-C764-48FE-8BF4-88A253B729D6}" type="sibTrans" cxnId="{2A0E2984-D6E4-48CF-A1B5-3B809690A8AD}">
      <dgm:prSet/>
      <dgm:spPr/>
      <dgm:t>
        <a:bodyPr/>
        <a:lstStyle/>
        <a:p>
          <a:endParaRPr lang="en-US"/>
        </a:p>
      </dgm:t>
    </dgm:pt>
    <dgm:pt modelId="{57EF7BD3-2EDF-4D14-BA66-8C26686936D4}">
      <dgm:prSet/>
      <dgm:spPr/>
      <dgm:t>
        <a:bodyPr/>
        <a:lstStyle/>
        <a:p>
          <a:r>
            <a:rPr lang="en-US"/>
            <a:t>Must Give Rights of Appeal to Debtor</a:t>
          </a:r>
        </a:p>
      </dgm:t>
    </dgm:pt>
    <dgm:pt modelId="{E69E943C-CC2B-4C4A-B711-63F8DB76EE67}" type="parTrans" cxnId="{F561B398-C167-468F-9C21-94BE5D9ABA87}">
      <dgm:prSet/>
      <dgm:spPr/>
      <dgm:t>
        <a:bodyPr/>
        <a:lstStyle/>
        <a:p>
          <a:endParaRPr lang="en-US"/>
        </a:p>
      </dgm:t>
    </dgm:pt>
    <dgm:pt modelId="{370B020E-43CF-4D55-B551-21174FA2910F}" type="sibTrans" cxnId="{F561B398-C167-468F-9C21-94BE5D9ABA87}">
      <dgm:prSet/>
      <dgm:spPr/>
      <dgm:t>
        <a:bodyPr/>
        <a:lstStyle/>
        <a:p>
          <a:endParaRPr lang="en-US"/>
        </a:p>
      </dgm:t>
    </dgm:pt>
    <dgm:pt modelId="{49FB8F31-6C55-40F7-AAD0-0938E2EA77B9}">
      <dgm:prSet/>
      <dgm:spPr/>
      <dgm:t>
        <a:bodyPr/>
        <a:lstStyle/>
        <a:p>
          <a:r>
            <a:rPr lang="en-US" dirty="0">
              <a:solidFill>
                <a:srgbClr val="0000FF"/>
              </a:solidFill>
              <a:hlinkClick xmlns:r="http://schemas.openxmlformats.org/officeDocument/2006/relationships" r:id="rId1">
                <a:extLst>
                  <a:ext uri="{A12FA001-AC4F-418D-AE19-62706E023703}">
                    <ahyp:hlinkClr xmlns:ahyp="http://schemas.microsoft.com/office/drawing/2018/hyperlinkcolor" val="tx"/>
                  </a:ext>
                </a:extLst>
              </a:hlinkClick>
            </a:rPr>
            <a:t>http://www.ncsetoff.org</a:t>
          </a:r>
          <a:endParaRPr lang="en-US" dirty="0">
            <a:solidFill>
              <a:srgbClr val="0000FF"/>
            </a:solidFill>
          </a:endParaRPr>
        </a:p>
      </dgm:t>
    </dgm:pt>
    <dgm:pt modelId="{7856B9CA-5366-4CFF-9BBE-D7B6616AB55F}" type="parTrans" cxnId="{B8DB5B93-31E7-4CBA-A31C-AED2A9EC7704}">
      <dgm:prSet/>
      <dgm:spPr/>
      <dgm:t>
        <a:bodyPr/>
        <a:lstStyle/>
        <a:p>
          <a:endParaRPr lang="en-US"/>
        </a:p>
      </dgm:t>
    </dgm:pt>
    <dgm:pt modelId="{908CA675-500A-4EC7-A746-3CA1AB9F73DD}" type="sibTrans" cxnId="{B8DB5B93-31E7-4CBA-A31C-AED2A9EC7704}">
      <dgm:prSet/>
      <dgm:spPr/>
      <dgm:t>
        <a:bodyPr/>
        <a:lstStyle/>
        <a:p>
          <a:endParaRPr lang="en-US"/>
        </a:p>
      </dgm:t>
    </dgm:pt>
    <dgm:pt modelId="{771B34EE-AEB9-400D-BD7C-44638CBD1416}" type="pres">
      <dgm:prSet presAssocID="{27475F65-1572-460E-B06D-7A6FCD154939}" presName="root" presStyleCnt="0">
        <dgm:presLayoutVars>
          <dgm:dir/>
          <dgm:resizeHandles val="exact"/>
        </dgm:presLayoutVars>
      </dgm:prSet>
      <dgm:spPr/>
    </dgm:pt>
    <dgm:pt modelId="{60EC2181-E53E-45BA-9CCD-5FB5FB105A51}" type="pres">
      <dgm:prSet presAssocID="{18F02E67-E22B-4643-A26A-04F743B2C9D2}" presName="compNode" presStyleCnt="0"/>
      <dgm:spPr/>
    </dgm:pt>
    <dgm:pt modelId="{64D76F28-61A1-49D3-9F31-CAA676496B26}" type="pres">
      <dgm:prSet presAssocID="{18F02E67-E22B-4643-A26A-04F743B2C9D2}" presName="bgRect" presStyleLbl="bgShp" presStyleIdx="0" presStyleCnt="6"/>
      <dgm:spPr/>
    </dgm:pt>
    <dgm:pt modelId="{62384FE5-6298-49A1-86D5-54E74F81C639}" type="pres">
      <dgm:prSet presAssocID="{18F02E67-E22B-4643-A26A-04F743B2C9D2}"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Exclamation mark"/>
        </a:ext>
      </dgm:extLst>
    </dgm:pt>
    <dgm:pt modelId="{59812453-F29F-43A0-B48C-A094FB66A4C3}" type="pres">
      <dgm:prSet presAssocID="{18F02E67-E22B-4643-A26A-04F743B2C9D2}" presName="spaceRect" presStyleCnt="0"/>
      <dgm:spPr/>
    </dgm:pt>
    <dgm:pt modelId="{C5A8C335-AE27-4177-A009-CE7ABDFCF419}" type="pres">
      <dgm:prSet presAssocID="{18F02E67-E22B-4643-A26A-04F743B2C9D2}" presName="parTx" presStyleLbl="revTx" presStyleIdx="0" presStyleCnt="6">
        <dgm:presLayoutVars>
          <dgm:chMax val="0"/>
          <dgm:chPref val="0"/>
        </dgm:presLayoutVars>
      </dgm:prSet>
      <dgm:spPr/>
    </dgm:pt>
    <dgm:pt modelId="{FF487B8C-880F-4B03-B095-045628B402A0}" type="pres">
      <dgm:prSet presAssocID="{4848B89F-F0D3-473E-9EDE-0AD4B664D6C3}" presName="sibTrans" presStyleCnt="0"/>
      <dgm:spPr/>
    </dgm:pt>
    <dgm:pt modelId="{9704A7F0-7E50-4F2A-9DCC-A2E0C1BEE6CF}" type="pres">
      <dgm:prSet presAssocID="{DD7965ED-6349-4740-AD6F-03B0C6536E1E}" presName="compNode" presStyleCnt="0"/>
      <dgm:spPr/>
    </dgm:pt>
    <dgm:pt modelId="{A472133B-DD07-4518-879C-E8ABCAC9A826}" type="pres">
      <dgm:prSet presAssocID="{DD7965ED-6349-4740-AD6F-03B0C6536E1E}" presName="bgRect" presStyleLbl="bgShp" presStyleIdx="1" presStyleCnt="6"/>
      <dgm:spPr/>
    </dgm:pt>
    <dgm:pt modelId="{3960690D-CF4A-477C-9539-ADA3CABA1C59}" type="pres">
      <dgm:prSet presAssocID="{DD7965ED-6349-4740-AD6F-03B0C6536E1E}"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oney"/>
        </a:ext>
      </dgm:extLst>
    </dgm:pt>
    <dgm:pt modelId="{A9407BBF-5AC0-4C21-8258-F8524BAA30AC}" type="pres">
      <dgm:prSet presAssocID="{DD7965ED-6349-4740-AD6F-03B0C6536E1E}" presName="spaceRect" presStyleCnt="0"/>
      <dgm:spPr/>
    </dgm:pt>
    <dgm:pt modelId="{5930BDFC-6F9E-40EC-9F10-63AE87379E14}" type="pres">
      <dgm:prSet presAssocID="{DD7965ED-6349-4740-AD6F-03B0C6536E1E}" presName="parTx" presStyleLbl="revTx" presStyleIdx="1" presStyleCnt="6">
        <dgm:presLayoutVars>
          <dgm:chMax val="0"/>
          <dgm:chPref val="0"/>
        </dgm:presLayoutVars>
      </dgm:prSet>
      <dgm:spPr/>
    </dgm:pt>
    <dgm:pt modelId="{D2ED10A1-38C0-4E90-9AE0-EDA551EF7190}" type="pres">
      <dgm:prSet presAssocID="{A57418EE-9124-42A0-9E9F-334813AD45A6}" presName="sibTrans" presStyleCnt="0"/>
      <dgm:spPr/>
    </dgm:pt>
    <dgm:pt modelId="{1B321AA3-100D-4649-90FC-DE63955B61B7}" type="pres">
      <dgm:prSet presAssocID="{8FE87DE7-C06D-4E67-B725-10619AE97AD1}" presName="compNode" presStyleCnt="0"/>
      <dgm:spPr/>
    </dgm:pt>
    <dgm:pt modelId="{20F185F8-F3D7-4028-9EB6-1EDC348D267E}" type="pres">
      <dgm:prSet presAssocID="{8FE87DE7-C06D-4E67-B725-10619AE97AD1}" presName="bgRect" presStyleLbl="bgShp" presStyleIdx="2" presStyleCnt="6"/>
      <dgm:spPr/>
    </dgm:pt>
    <dgm:pt modelId="{4036F2F5-888B-432F-940E-F3C6EC48E27D}" type="pres">
      <dgm:prSet presAssocID="{8FE87DE7-C06D-4E67-B725-10619AE97AD1}"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oins"/>
        </a:ext>
      </dgm:extLst>
    </dgm:pt>
    <dgm:pt modelId="{439BE87E-742E-40EB-B2DB-0D7609F9C461}" type="pres">
      <dgm:prSet presAssocID="{8FE87DE7-C06D-4E67-B725-10619AE97AD1}" presName="spaceRect" presStyleCnt="0"/>
      <dgm:spPr/>
    </dgm:pt>
    <dgm:pt modelId="{A7340834-DF8E-406F-85E1-A5870CEA12FA}" type="pres">
      <dgm:prSet presAssocID="{8FE87DE7-C06D-4E67-B725-10619AE97AD1}" presName="parTx" presStyleLbl="revTx" presStyleIdx="2" presStyleCnt="6">
        <dgm:presLayoutVars>
          <dgm:chMax val="0"/>
          <dgm:chPref val="0"/>
        </dgm:presLayoutVars>
      </dgm:prSet>
      <dgm:spPr/>
    </dgm:pt>
    <dgm:pt modelId="{82A674F4-F2D3-4ED2-B948-A608873DFB97}" type="pres">
      <dgm:prSet presAssocID="{551C8F5E-29C0-418A-AC3D-7B8E7702963F}" presName="sibTrans" presStyleCnt="0"/>
      <dgm:spPr/>
    </dgm:pt>
    <dgm:pt modelId="{49CB52AE-5EB1-4B28-B2AF-4B2AC1508A62}" type="pres">
      <dgm:prSet presAssocID="{8992EE20-909C-42C3-8B18-BFE86A6937F3}" presName="compNode" presStyleCnt="0"/>
      <dgm:spPr/>
    </dgm:pt>
    <dgm:pt modelId="{7BBC4E78-4451-46B9-A56D-684A88F811E3}" type="pres">
      <dgm:prSet presAssocID="{8992EE20-909C-42C3-8B18-BFE86A6937F3}" presName="bgRect" presStyleLbl="bgShp" presStyleIdx="3" presStyleCnt="6"/>
      <dgm:spPr/>
    </dgm:pt>
    <dgm:pt modelId="{8E89E9A1-504B-491E-84F1-8EB033298458}" type="pres">
      <dgm:prSet presAssocID="{8992EE20-909C-42C3-8B18-BFE86A6937F3}"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mark"/>
        </a:ext>
      </dgm:extLst>
    </dgm:pt>
    <dgm:pt modelId="{781EC840-F1E7-4605-BA55-AB5CB529B742}" type="pres">
      <dgm:prSet presAssocID="{8992EE20-909C-42C3-8B18-BFE86A6937F3}" presName="spaceRect" presStyleCnt="0"/>
      <dgm:spPr/>
    </dgm:pt>
    <dgm:pt modelId="{D70DCD5D-C68C-4A6E-9F6F-5E65F617CEA8}" type="pres">
      <dgm:prSet presAssocID="{8992EE20-909C-42C3-8B18-BFE86A6937F3}" presName="parTx" presStyleLbl="revTx" presStyleIdx="3" presStyleCnt="6">
        <dgm:presLayoutVars>
          <dgm:chMax val="0"/>
          <dgm:chPref val="0"/>
        </dgm:presLayoutVars>
      </dgm:prSet>
      <dgm:spPr/>
    </dgm:pt>
    <dgm:pt modelId="{370E8C65-821D-47F7-9CA0-A1C9CAC4C365}" type="pres">
      <dgm:prSet presAssocID="{90A7AEA2-C764-48FE-8BF4-88A253B729D6}" presName="sibTrans" presStyleCnt="0"/>
      <dgm:spPr/>
    </dgm:pt>
    <dgm:pt modelId="{4D3240A1-50C7-481B-8CF9-D867E512FAA5}" type="pres">
      <dgm:prSet presAssocID="{57EF7BD3-2EDF-4D14-BA66-8C26686936D4}" presName="compNode" presStyleCnt="0"/>
      <dgm:spPr/>
    </dgm:pt>
    <dgm:pt modelId="{2E2E99AA-A2CA-41EF-B399-89D5C986F2F0}" type="pres">
      <dgm:prSet presAssocID="{57EF7BD3-2EDF-4D14-BA66-8C26686936D4}" presName="bgRect" presStyleLbl="bgShp" presStyleIdx="4" presStyleCnt="6"/>
      <dgm:spPr/>
    </dgm:pt>
    <dgm:pt modelId="{E9F40EB0-F785-43A1-9AF8-D22F8E4AD0E6}" type="pres">
      <dgm:prSet presAssocID="{57EF7BD3-2EDF-4D14-BA66-8C26686936D4}"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Scales of Justice"/>
        </a:ext>
      </dgm:extLst>
    </dgm:pt>
    <dgm:pt modelId="{3FC29463-3414-4DB2-9E4D-C4FC40B54507}" type="pres">
      <dgm:prSet presAssocID="{57EF7BD3-2EDF-4D14-BA66-8C26686936D4}" presName="spaceRect" presStyleCnt="0"/>
      <dgm:spPr/>
    </dgm:pt>
    <dgm:pt modelId="{D5359F1C-8501-419F-958D-C6D89C340959}" type="pres">
      <dgm:prSet presAssocID="{57EF7BD3-2EDF-4D14-BA66-8C26686936D4}" presName="parTx" presStyleLbl="revTx" presStyleIdx="4" presStyleCnt="6">
        <dgm:presLayoutVars>
          <dgm:chMax val="0"/>
          <dgm:chPref val="0"/>
        </dgm:presLayoutVars>
      </dgm:prSet>
      <dgm:spPr/>
    </dgm:pt>
    <dgm:pt modelId="{CDF8212B-C258-40E9-95F3-E74D00DA9BB9}" type="pres">
      <dgm:prSet presAssocID="{370B020E-43CF-4D55-B551-21174FA2910F}" presName="sibTrans" presStyleCnt="0"/>
      <dgm:spPr/>
    </dgm:pt>
    <dgm:pt modelId="{FFE90A6A-CFD3-4A6B-B190-572FF1EC78A4}" type="pres">
      <dgm:prSet presAssocID="{49FB8F31-6C55-40F7-AAD0-0938E2EA77B9}" presName="compNode" presStyleCnt="0"/>
      <dgm:spPr/>
    </dgm:pt>
    <dgm:pt modelId="{96A5BDDE-A937-4FB1-99F5-05D1AE25A330}" type="pres">
      <dgm:prSet presAssocID="{49FB8F31-6C55-40F7-AAD0-0938E2EA77B9}" presName="bgRect" presStyleLbl="bgShp" presStyleIdx="5" presStyleCnt="6"/>
      <dgm:spPr/>
    </dgm:pt>
    <dgm:pt modelId="{13BAC941-6491-4E85-91D5-3CBDE407B461}" type="pres">
      <dgm:prSet presAssocID="{49FB8F31-6C55-40F7-AAD0-0938E2EA77B9}"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Earth Globe Americas"/>
        </a:ext>
      </dgm:extLst>
    </dgm:pt>
    <dgm:pt modelId="{34E65EC3-2086-431E-8653-6A426821DDB3}" type="pres">
      <dgm:prSet presAssocID="{49FB8F31-6C55-40F7-AAD0-0938E2EA77B9}" presName="spaceRect" presStyleCnt="0"/>
      <dgm:spPr/>
    </dgm:pt>
    <dgm:pt modelId="{03C24269-52CF-432E-8A7E-33D934CB9644}" type="pres">
      <dgm:prSet presAssocID="{49FB8F31-6C55-40F7-AAD0-0938E2EA77B9}" presName="parTx" presStyleLbl="revTx" presStyleIdx="5" presStyleCnt="6">
        <dgm:presLayoutVars>
          <dgm:chMax val="0"/>
          <dgm:chPref val="0"/>
        </dgm:presLayoutVars>
      </dgm:prSet>
      <dgm:spPr/>
    </dgm:pt>
  </dgm:ptLst>
  <dgm:cxnLst>
    <dgm:cxn modelId="{32FB3606-15BB-42A0-876C-0168FD96650F}" type="presOf" srcId="{18F02E67-E22B-4643-A26A-04F743B2C9D2}" destId="{C5A8C335-AE27-4177-A009-CE7ABDFCF419}" srcOrd="0" destOrd="0" presId="urn:microsoft.com/office/officeart/2018/2/layout/IconVerticalSolidList"/>
    <dgm:cxn modelId="{0608040D-8D8C-4889-A766-04F731CA01B2}" type="presOf" srcId="{DD7965ED-6349-4740-AD6F-03B0C6536E1E}" destId="{5930BDFC-6F9E-40EC-9F10-63AE87379E14}" srcOrd="0" destOrd="0" presId="urn:microsoft.com/office/officeart/2018/2/layout/IconVerticalSolidList"/>
    <dgm:cxn modelId="{145B5246-F2CF-47DF-968C-EFCCA6752FAA}" srcId="{27475F65-1572-460E-B06D-7A6FCD154939}" destId="{18F02E67-E22B-4643-A26A-04F743B2C9D2}" srcOrd="0" destOrd="0" parTransId="{92EA86FE-6716-4906-9BFB-2E8A601BE394}" sibTransId="{4848B89F-F0D3-473E-9EDE-0AD4B664D6C3}"/>
    <dgm:cxn modelId="{F0169154-6097-417C-B92A-E2E518E87904}" type="presOf" srcId="{49FB8F31-6C55-40F7-AAD0-0938E2EA77B9}" destId="{03C24269-52CF-432E-8A7E-33D934CB9644}" srcOrd="0" destOrd="0" presId="urn:microsoft.com/office/officeart/2018/2/layout/IconVerticalSolidList"/>
    <dgm:cxn modelId="{2C7F8E78-953D-449B-8F8F-064CC0705C5C}" type="presOf" srcId="{27475F65-1572-460E-B06D-7A6FCD154939}" destId="{771B34EE-AEB9-400D-BD7C-44638CBD1416}" srcOrd="0" destOrd="0" presId="urn:microsoft.com/office/officeart/2018/2/layout/IconVerticalSolidList"/>
    <dgm:cxn modelId="{2A0E2984-D6E4-48CF-A1B5-3B809690A8AD}" srcId="{27475F65-1572-460E-B06D-7A6FCD154939}" destId="{8992EE20-909C-42C3-8B18-BFE86A6937F3}" srcOrd="3" destOrd="0" parTransId="{04F7E82C-C0B9-45A5-8D12-00370E839FC0}" sibTransId="{90A7AEA2-C764-48FE-8BF4-88A253B729D6}"/>
    <dgm:cxn modelId="{B3B8FF84-0BC4-4D9A-AA58-AE1F4DFC2EC4}" type="presOf" srcId="{8992EE20-909C-42C3-8B18-BFE86A6937F3}" destId="{D70DCD5D-C68C-4A6E-9F6F-5E65F617CEA8}" srcOrd="0" destOrd="0" presId="urn:microsoft.com/office/officeart/2018/2/layout/IconVerticalSolidList"/>
    <dgm:cxn modelId="{40234093-0105-4178-A3AF-FC2D70918522}" srcId="{27475F65-1572-460E-B06D-7A6FCD154939}" destId="{8FE87DE7-C06D-4E67-B725-10619AE97AD1}" srcOrd="2" destOrd="0" parTransId="{456BA7F2-FD8F-4561-B652-5F7414E3AA90}" sibTransId="{551C8F5E-29C0-418A-AC3D-7B8E7702963F}"/>
    <dgm:cxn modelId="{B8DB5B93-31E7-4CBA-A31C-AED2A9EC7704}" srcId="{27475F65-1572-460E-B06D-7A6FCD154939}" destId="{49FB8F31-6C55-40F7-AAD0-0938E2EA77B9}" srcOrd="5" destOrd="0" parTransId="{7856B9CA-5366-4CFF-9BBE-D7B6616AB55F}" sibTransId="{908CA675-500A-4EC7-A746-3CA1AB9F73DD}"/>
    <dgm:cxn modelId="{F561B398-C167-468F-9C21-94BE5D9ABA87}" srcId="{27475F65-1572-460E-B06D-7A6FCD154939}" destId="{57EF7BD3-2EDF-4D14-BA66-8C26686936D4}" srcOrd="4" destOrd="0" parTransId="{E69E943C-CC2B-4C4A-B711-63F8DB76EE67}" sibTransId="{370B020E-43CF-4D55-B551-21174FA2910F}"/>
    <dgm:cxn modelId="{4F44FB9B-92C3-4342-A7AC-9AC16E97A941}" type="presOf" srcId="{57EF7BD3-2EDF-4D14-BA66-8C26686936D4}" destId="{D5359F1C-8501-419F-958D-C6D89C340959}" srcOrd="0" destOrd="0" presId="urn:microsoft.com/office/officeart/2018/2/layout/IconVerticalSolidList"/>
    <dgm:cxn modelId="{909ECED7-0581-456B-B777-6B6C0D8C293D}" srcId="{27475F65-1572-460E-B06D-7A6FCD154939}" destId="{DD7965ED-6349-4740-AD6F-03B0C6536E1E}" srcOrd="1" destOrd="0" parTransId="{820E6585-4972-4F02-B4A3-375889FE15B9}" sibTransId="{A57418EE-9124-42A0-9E9F-334813AD45A6}"/>
    <dgm:cxn modelId="{068AC3F3-DE02-4E7D-BDF2-8D69518015F5}" type="presOf" srcId="{8FE87DE7-C06D-4E67-B725-10619AE97AD1}" destId="{A7340834-DF8E-406F-85E1-A5870CEA12FA}" srcOrd="0" destOrd="0" presId="urn:microsoft.com/office/officeart/2018/2/layout/IconVerticalSolidList"/>
    <dgm:cxn modelId="{7AC8541F-5CC0-48D3-A026-FC405201E386}" type="presParOf" srcId="{771B34EE-AEB9-400D-BD7C-44638CBD1416}" destId="{60EC2181-E53E-45BA-9CCD-5FB5FB105A51}" srcOrd="0" destOrd="0" presId="urn:microsoft.com/office/officeart/2018/2/layout/IconVerticalSolidList"/>
    <dgm:cxn modelId="{75F7788F-169D-4713-BBF1-0DA0CE61693C}" type="presParOf" srcId="{60EC2181-E53E-45BA-9CCD-5FB5FB105A51}" destId="{64D76F28-61A1-49D3-9F31-CAA676496B26}" srcOrd="0" destOrd="0" presId="urn:microsoft.com/office/officeart/2018/2/layout/IconVerticalSolidList"/>
    <dgm:cxn modelId="{48DF31CB-3724-4334-978F-FBE4792E76D5}" type="presParOf" srcId="{60EC2181-E53E-45BA-9CCD-5FB5FB105A51}" destId="{62384FE5-6298-49A1-86D5-54E74F81C639}" srcOrd="1" destOrd="0" presId="urn:microsoft.com/office/officeart/2018/2/layout/IconVerticalSolidList"/>
    <dgm:cxn modelId="{8972DDB9-0F18-4797-A24C-CB75204FAA87}" type="presParOf" srcId="{60EC2181-E53E-45BA-9CCD-5FB5FB105A51}" destId="{59812453-F29F-43A0-B48C-A094FB66A4C3}" srcOrd="2" destOrd="0" presId="urn:microsoft.com/office/officeart/2018/2/layout/IconVerticalSolidList"/>
    <dgm:cxn modelId="{588B1595-97D1-4BC0-A435-86FB67A38D8C}" type="presParOf" srcId="{60EC2181-E53E-45BA-9CCD-5FB5FB105A51}" destId="{C5A8C335-AE27-4177-A009-CE7ABDFCF419}" srcOrd="3" destOrd="0" presId="urn:microsoft.com/office/officeart/2018/2/layout/IconVerticalSolidList"/>
    <dgm:cxn modelId="{89736B71-EA94-4116-A6DB-76FFC24D2BE2}" type="presParOf" srcId="{771B34EE-AEB9-400D-BD7C-44638CBD1416}" destId="{FF487B8C-880F-4B03-B095-045628B402A0}" srcOrd="1" destOrd="0" presId="urn:microsoft.com/office/officeart/2018/2/layout/IconVerticalSolidList"/>
    <dgm:cxn modelId="{ED2331B6-5F85-4E9D-899F-1FA28B43273C}" type="presParOf" srcId="{771B34EE-AEB9-400D-BD7C-44638CBD1416}" destId="{9704A7F0-7E50-4F2A-9DCC-A2E0C1BEE6CF}" srcOrd="2" destOrd="0" presId="urn:microsoft.com/office/officeart/2018/2/layout/IconVerticalSolidList"/>
    <dgm:cxn modelId="{5D7B5306-C5BF-4A13-876F-D6E66BC08AB3}" type="presParOf" srcId="{9704A7F0-7E50-4F2A-9DCC-A2E0C1BEE6CF}" destId="{A472133B-DD07-4518-879C-E8ABCAC9A826}" srcOrd="0" destOrd="0" presId="urn:microsoft.com/office/officeart/2018/2/layout/IconVerticalSolidList"/>
    <dgm:cxn modelId="{DB90BC3E-9C3B-473F-B5FF-A737B7CE574F}" type="presParOf" srcId="{9704A7F0-7E50-4F2A-9DCC-A2E0C1BEE6CF}" destId="{3960690D-CF4A-477C-9539-ADA3CABA1C59}" srcOrd="1" destOrd="0" presId="urn:microsoft.com/office/officeart/2018/2/layout/IconVerticalSolidList"/>
    <dgm:cxn modelId="{D0AC657D-169F-40BD-8A99-F446D3B7D364}" type="presParOf" srcId="{9704A7F0-7E50-4F2A-9DCC-A2E0C1BEE6CF}" destId="{A9407BBF-5AC0-4C21-8258-F8524BAA30AC}" srcOrd="2" destOrd="0" presId="urn:microsoft.com/office/officeart/2018/2/layout/IconVerticalSolidList"/>
    <dgm:cxn modelId="{CADEDF0B-68E7-4BBC-B84F-33801666BA68}" type="presParOf" srcId="{9704A7F0-7E50-4F2A-9DCC-A2E0C1BEE6CF}" destId="{5930BDFC-6F9E-40EC-9F10-63AE87379E14}" srcOrd="3" destOrd="0" presId="urn:microsoft.com/office/officeart/2018/2/layout/IconVerticalSolidList"/>
    <dgm:cxn modelId="{2DF02F83-82D1-4D91-95B7-3E3983C62C16}" type="presParOf" srcId="{771B34EE-AEB9-400D-BD7C-44638CBD1416}" destId="{D2ED10A1-38C0-4E90-9AE0-EDA551EF7190}" srcOrd="3" destOrd="0" presId="urn:microsoft.com/office/officeart/2018/2/layout/IconVerticalSolidList"/>
    <dgm:cxn modelId="{329CABE7-82E1-4042-B10F-8632C4A64D3D}" type="presParOf" srcId="{771B34EE-AEB9-400D-BD7C-44638CBD1416}" destId="{1B321AA3-100D-4649-90FC-DE63955B61B7}" srcOrd="4" destOrd="0" presId="urn:microsoft.com/office/officeart/2018/2/layout/IconVerticalSolidList"/>
    <dgm:cxn modelId="{5A7F2DF2-B6CD-44FE-9CD5-6DB68B270FB4}" type="presParOf" srcId="{1B321AA3-100D-4649-90FC-DE63955B61B7}" destId="{20F185F8-F3D7-4028-9EB6-1EDC348D267E}" srcOrd="0" destOrd="0" presId="urn:microsoft.com/office/officeart/2018/2/layout/IconVerticalSolidList"/>
    <dgm:cxn modelId="{35D05858-BD84-4199-BA58-7FDF76D5214C}" type="presParOf" srcId="{1B321AA3-100D-4649-90FC-DE63955B61B7}" destId="{4036F2F5-888B-432F-940E-F3C6EC48E27D}" srcOrd="1" destOrd="0" presId="urn:microsoft.com/office/officeart/2018/2/layout/IconVerticalSolidList"/>
    <dgm:cxn modelId="{E56CA954-FF56-4895-89B4-4DF81359D2E6}" type="presParOf" srcId="{1B321AA3-100D-4649-90FC-DE63955B61B7}" destId="{439BE87E-742E-40EB-B2DB-0D7609F9C461}" srcOrd="2" destOrd="0" presId="urn:microsoft.com/office/officeart/2018/2/layout/IconVerticalSolidList"/>
    <dgm:cxn modelId="{F757A018-CF77-4BCB-92D9-CB5AAE37BACA}" type="presParOf" srcId="{1B321AA3-100D-4649-90FC-DE63955B61B7}" destId="{A7340834-DF8E-406F-85E1-A5870CEA12FA}" srcOrd="3" destOrd="0" presId="urn:microsoft.com/office/officeart/2018/2/layout/IconVerticalSolidList"/>
    <dgm:cxn modelId="{8654006D-0D93-4EA6-B602-5B18CAC3A5E9}" type="presParOf" srcId="{771B34EE-AEB9-400D-BD7C-44638CBD1416}" destId="{82A674F4-F2D3-4ED2-B948-A608873DFB97}" srcOrd="5" destOrd="0" presId="urn:microsoft.com/office/officeart/2018/2/layout/IconVerticalSolidList"/>
    <dgm:cxn modelId="{108B45B7-3500-4BD4-86CD-6EA43325BEE6}" type="presParOf" srcId="{771B34EE-AEB9-400D-BD7C-44638CBD1416}" destId="{49CB52AE-5EB1-4B28-B2AF-4B2AC1508A62}" srcOrd="6" destOrd="0" presId="urn:microsoft.com/office/officeart/2018/2/layout/IconVerticalSolidList"/>
    <dgm:cxn modelId="{5047F124-B5C3-46A8-8478-6573A7A9C1A1}" type="presParOf" srcId="{49CB52AE-5EB1-4B28-B2AF-4B2AC1508A62}" destId="{7BBC4E78-4451-46B9-A56D-684A88F811E3}" srcOrd="0" destOrd="0" presId="urn:microsoft.com/office/officeart/2018/2/layout/IconVerticalSolidList"/>
    <dgm:cxn modelId="{57785D97-4271-470C-8D89-0101035B3134}" type="presParOf" srcId="{49CB52AE-5EB1-4B28-B2AF-4B2AC1508A62}" destId="{8E89E9A1-504B-491E-84F1-8EB033298458}" srcOrd="1" destOrd="0" presId="urn:microsoft.com/office/officeart/2018/2/layout/IconVerticalSolidList"/>
    <dgm:cxn modelId="{B70A27BA-92C8-4CAF-95C1-28A5FA13CF9D}" type="presParOf" srcId="{49CB52AE-5EB1-4B28-B2AF-4B2AC1508A62}" destId="{781EC840-F1E7-4605-BA55-AB5CB529B742}" srcOrd="2" destOrd="0" presId="urn:microsoft.com/office/officeart/2018/2/layout/IconVerticalSolidList"/>
    <dgm:cxn modelId="{74507880-D85A-49CB-BF4D-2FAC67B8BFFD}" type="presParOf" srcId="{49CB52AE-5EB1-4B28-B2AF-4B2AC1508A62}" destId="{D70DCD5D-C68C-4A6E-9F6F-5E65F617CEA8}" srcOrd="3" destOrd="0" presId="urn:microsoft.com/office/officeart/2018/2/layout/IconVerticalSolidList"/>
    <dgm:cxn modelId="{277CC79F-8D43-4FE5-82F8-57F4AA447083}" type="presParOf" srcId="{771B34EE-AEB9-400D-BD7C-44638CBD1416}" destId="{370E8C65-821D-47F7-9CA0-A1C9CAC4C365}" srcOrd="7" destOrd="0" presId="urn:microsoft.com/office/officeart/2018/2/layout/IconVerticalSolidList"/>
    <dgm:cxn modelId="{65240D43-9F4B-44CF-BBD8-C8588DBA174A}" type="presParOf" srcId="{771B34EE-AEB9-400D-BD7C-44638CBD1416}" destId="{4D3240A1-50C7-481B-8CF9-D867E512FAA5}" srcOrd="8" destOrd="0" presId="urn:microsoft.com/office/officeart/2018/2/layout/IconVerticalSolidList"/>
    <dgm:cxn modelId="{9D59557C-91AC-4FE3-8013-9A622DC91F5B}" type="presParOf" srcId="{4D3240A1-50C7-481B-8CF9-D867E512FAA5}" destId="{2E2E99AA-A2CA-41EF-B399-89D5C986F2F0}" srcOrd="0" destOrd="0" presId="urn:microsoft.com/office/officeart/2018/2/layout/IconVerticalSolidList"/>
    <dgm:cxn modelId="{1D704339-8769-49EA-AF0A-663E21BFEDB4}" type="presParOf" srcId="{4D3240A1-50C7-481B-8CF9-D867E512FAA5}" destId="{E9F40EB0-F785-43A1-9AF8-D22F8E4AD0E6}" srcOrd="1" destOrd="0" presId="urn:microsoft.com/office/officeart/2018/2/layout/IconVerticalSolidList"/>
    <dgm:cxn modelId="{B219A889-E6A1-4510-9088-66A5F4E25481}" type="presParOf" srcId="{4D3240A1-50C7-481B-8CF9-D867E512FAA5}" destId="{3FC29463-3414-4DB2-9E4D-C4FC40B54507}" srcOrd="2" destOrd="0" presId="urn:microsoft.com/office/officeart/2018/2/layout/IconVerticalSolidList"/>
    <dgm:cxn modelId="{7600C5F4-534E-4D6B-B0CF-AA07AB67F365}" type="presParOf" srcId="{4D3240A1-50C7-481B-8CF9-D867E512FAA5}" destId="{D5359F1C-8501-419F-958D-C6D89C340959}" srcOrd="3" destOrd="0" presId="urn:microsoft.com/office/officeart/2018/2/layout/IconVerticalSolidList"/>
    <dgm:cxn modelId="{009CAE0C-08C7-42BB-86E5-6A360FCE6A1E}" type="presParOf" srcId="{771B34EE-AEB9-400D-BD7C-44638CBD1416}" destId="{CDF8212B-C258-40E9-95F3-E74D00DA9BB9}" srcOrd="9" destOrd="0" presId="urn:microsoft.com/office/officeart/2018/2/layout/IconVerticalSolidList"/>
    <dgm:cxn modelId="{6EABDB48-6D31-4925-8EF9-B823CEA4C953}" type="presParOf" srcId="{771B34EE-AEB9-400D-BD7C-44638CBD1416}" destId="{FFE90A6A-CFD3-4A6B-B190-572FF1EC78A4}" srcOrd="10" destOrd="0" presId="urn:microsoft.com/office/officeart/2018/2/layout/IconVerticalSolidList"/>
    <dgm:cxn modelId="{537BACA8-A4E1-46E1-B9FD-10331C9CF2CB}" type="presParOf" srcId="{FFE90A6A-CFD3-4A6B-B190-572FF1EC78A4}" destId="{96A5BDDE-A937-4FB1-99F5-05D1AE25A330}" srcOrd="0" destOrd="0" presId="urn:microsoft.com/office/officeart/2018/2/layout/IconVerticalSolidList"/>
    <dgm:cxn modelId="{FB994A76-5FB9-4154-B9DD-8F458CFD286D}" type="presParOf" srcId="{FFE90A6A-CFD3-4A6B-B190-572FF1EC78A4}" destId="{13BAC941-6491-4E85-91D5-3CBDE407B461}" srcOrd="1" destOrd="0" presId="urn:microsoft.com/office/officeart/2018/2/layout/IconVerticalSolidList"/>
    <dgm:cxn modelId="{C46C7327-1ADD-4CC1-91D1-F1E107FDB049}" type="presParOf" srcId="{FFE90A6A-CFD3-4A6B-B190-572FF1EC78A4}" destId="{34E65EC3-2086-431E-8653-6A426821DDB3}" srcOrd="2" destOrd="0" presId="urn:microsoft.com/office/officeart/2018/2/layout/IconVerticalSolidList"/>
    <dgm:cxn modelId="{D8F2121C-37E9-40C9-9E0E-9222A9EDB584}" type="presParOf" srcId="{FFE90A6A-CFD3-4A6B-B190-572FF1EC78A4}" destId="{03C24269-52CF-432E-8A7E-33D934CB964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D801B-1605-4404-9EA0-5D4A0124A0C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A706439-B84F-4AF7-99D1-72C2C6F1EAD5}">
      <dgm:prSet/>
      <dgm:spPr/>
      <dgm:t>
        <a:bodyPr/>
        <a:lstStyle/>
        <a:p>
          <a:r>
            <a:rPr lang="en-US" dirty="0">
              <a:latin typeface="Arial" panose="020B0604020202020204" pitchFamily="34" charset="0"/>
              <a:cs typeface="Arial" panose="020B0604020202020204" pitchFamily="34" charset="0"/>
            </a:rPr>
            <a:t>Debt Can Remain on File with NC DOR Until Paid</a:t>
          </a:r>
        </a:p>
      </dgm:t>
    </dgm:pt>
    <dgm:pt modelId="{7CE96E56-814F-4A07-8B9A-F60E3A4F7131}" type="parTrans" cxnId="{A56FCDF1-33AA-493F-8525-6AEFEDC75263}">
      <dgm:prSet/>
      <dgm:spPr/>
      <dgm:t>
        <a:bodyPr/>
        <a:lstStyle/>
        <a:p>
          <a:endParaRPr lang="en-US"/>
        </a:p>
      </dgm:t>
    </dgm:pt>
    <dgm:pt modelId="{285BE0CE-4646-4BEC-B0B1-8DEB9D230492}" type="sibTrans" cxnId="{A56FCDF1-33AA-493F-8525-6AEFEDC75263}">
      <dgm:prSet/>
      <dgm:spPr/>
      <dgm:t>
        <a:bodyPr/>
        <a:lstStyle/>
        <a:p>
          <a:endParaRPr lang="en-US"/>
        </a:p>
      </dgm:t>
    </dgm:pt>
    <dgm:pt modelId="{D49CC95E-7906-4CFA-8AD5-5BDAC1BDA3C7}">
      <dgm:prSet/>
      <dgm:spPr/>
      <dgm:t>
        <a:bodyPr/>
        <a:lstStyle/>
        <a:p>
          <a:r>
            <a:rPr lang="en-US" dirty="0">
              <a:latin typeface="Arial" panose="020B0604020202020204" pitchFamily="34" charset="0"/>
              <a:cs typeface="Arial" panose="020B0604020202020204" pitchFamily="34" charset="0"/>
            </a:rPr>
            <a:t>Balances are NOT REMOVED from the Patient’s Ledger</a:t>
          </a:r>
        </a:p>
      </dgm:t>
    </dgm:pt>
    <dgm:pt modelId="{20901398-337B-4EC8-A830-21289E16654A}" type="parTrans" cxnId="{44C9D0AE-2D54-4289-BF35-DA151EAF7B59}">
      <dgm:prSet/>
      <dgm:spPr/>
      <dgm:t>
        <a:bodyPr/>
        <a:lstStyle/>
        <a:p>
          <a:endParaRPr lang="en-US"/>
        </a:p>
      </dgm:t>
    </dgm:pt>
    <dgm:pt modelId="{5C7A8E33-EE63-4875-BF9A-B5C97F763D27}" type="sibTrans" cxnId="{44C9D0AE-2D54-4289-BF35-DA151EAF7B59}">
      <dgm:prSet/>
      <dgm:spPr/>
      <dgm:t>
        <a:bodyPr/>
        <a:lstStyle/>
        <a:p>
          <a:endParaRPr lang="en-US"/>
        </a:p>
      </dgm:t>
    </dgm:pt>
    <dgm:pt modelId="{8B24753C-49FC-4AFA-830D-6D27E02E0155}">
      <dgm:prSet/>
      <dgm:spPr/>
      <dgm:t>
        <a:bodyPr/>
        <a:lstStyle/>
        <a:p>
          <a:r>
            <a:rPr lang="en-US" dirty="0">
              <a:latin typeface="Arial" panose="020B0604020202020204" pitchFamily="34" charset="0"/>
              <a:cs typeface="Arial" panose="020B0604020202020204" pitchFamily="34" charset="0"/>
            </a:rPr>
            <a:t>Transfer the Balance to NC Debt Setoff Guarantor</a:t>
          </a:r>
        </a:p>
      </dgm:t>
    </dgm:pt>
    <dgm:pt modelId="{FC405EFE-4E94-4B6E-B9E4-FDDA25F9FC8B}" type="parTrans" cxnId="{38F8C465-B296-479D-BE7C-F85A8A4F46EB}">
      <dgm:prSet/>
      <dgm:spPr/>
      <dgm:t>
        <a:bodyPr/>
        <a:lstStyle/>
        <a:p>
          <a:endParaRPr lang="en-US"/>
        </a:p>
      </dgm:t>
    </dgm:pt>
    <dgm:pt modelId="{7CDA93DF-A4CF-4471-803F-7B5195382C08}" type="sibTrans" cxnId="{38F8C465-B296-479D-BE7C-F85A8A4F46EB}">
      <dgm:prSet/>
      <dgm:spPr/>
      <dgm:t>
        <a:bodyPr/>
        <a:lstStyle/>
        <a:p>
          <a:endParaRPr lang="en-US"/>
        </a:p>
      </dgm:t>
    </dgm:pt>
    <dgm:pt modelId="{6AB58CC8-E447-4F93-A14C-7AFE5FF10529}" type="pres">
      <dgm:prSet presAssocID="{38DD801B-1605-4404-9EA0-5D4A0124A0C6}" presName="hierChild1" presStyleCnt="0">
        <dgm:presLayoutVars>
          <dgm:chPref val="1"/>
          <dgm:dir/>
          <dgm:animOne val="branch"/>
          <dgm:animLvl val="lvl"/>
          <dgm:resizeHandles/>
        </dgm:presLayoutVars>
      </dgm:prSet>
      <dgm:spPr/>
    </dgm:pt>
    <dgm:pt modelId="{B9F079E8-87F7-4E78-A0EE-7238818472FF}" type="pres">
      <dgm:prSet presAssocID="{4A706439-B84F-4AF7-99D1-72C2C6F1EAD5}" presName="hierRoot1" presStyleCnt="0"/>
      <dgm:spPr/>
    </dgm:pt>
    <dgm:pt modelId="{38DDB0D5-0834-4B34-B9E1-CF80346AB8C7}" type="pres">
      <dgm:prSet presAssocID="{4A706439-B84F-4AF7-99D1-72C2C6F1EAD5}" presName="composite" presStyleCnt="0"/>
      <dgm:spPr/>
    </dgm:pt>
    <dgm:pt modelId="{9F3EFE94-47D3-4D3D-AF56-DA9FF41BEDB5}" type="pres">
      <dgm:prSet presAssocID="{4A706439-B84F-4AF7-99D1-72C2C6F1EAD5}" presName="background" presStyleLbl="node0" presStyleIdx="0" presStyleCnt="3"/>
      <dgm:spPr/>
    </dgm:pt>
    <dgm:pt modelId="{547930B9-A9BA-47FA-A37D-3CCBC56CCCE6}" type="pres">
      <dgm:prSet presAssocID="{4A706439-B84F-4AF7-99D1-72C2C6F1EAD5}" presName="text" presStyleLbl="fgAcc0" presStyleIdx="0" presStyleCnt="3">
        <dgm:presLayoutVars>
          <dgm:chPref val="3"/>
        </dgm:presLayoutVars>
      </dgm:prSet>
      <dgm:spPr/>
    </dgm:pt>
    <dgm:pt modelId="{4400B5A2-935C-439E-94C5-D7D1F2E097A8}" type="pres">
      <dgm:prSet presAssocID="{4A706439-B84F-4AF7-99D1-72C2C6F1EAD5}" presName="hierChild2" presStyleCnt="0"/>
      <dgm:spPr/>
    </dgm:pt>
    <dgm:pt modelId="{26B0F6A1-C1AC-4366-AEF7-8C9D97350FF5}" type="pres">
      <dgm:prSet presAssocID="{D49CC95E-7906-4CFA-8AD5-5BDAC1BDA3C7}" presName="hierRoot1" presStyleCnt="0"/>
      <dgm:spPr/>
    </dgm:pt>
    <dgm:pt modelId="{18987DB2-280E-4B37-B3AF-A979AE300EC0}" type="pres">
      <dgm:prSet presAssocID="{D49CC95E-7906-4CFA-8AD5-5BDAC1BDA3C7}" presName="composite" presStyleCnt="0"/>
      <dgm:spPr/>
    </dgm:pt>
    <dgm:pt modelId="{72A1D73A-F375-4DE1-9511-E955BEF970A6}" type="pres">
      <dgm:prSet presAssocID="{D49CC95E-7906-4CFA-8AD5-5BDAC1BDA3C7}" presName="background" presStyleLbl="node0" presStyleIdx="1" presStyleCnt="3"/>
      <dgm:spPr/>
    </dgm:pt>
    <dgm:pt modelId="{0E1F32D1-9BC5-454C-B7B9-3B5C11B234D5}" type="pres">
      <dgm:prSet presAssocID="{D49CC95E-7906-4CFA-8AD5-5BDAC1BDA3C7}" presName="text" presStyleLbl="fgAcc0" presStyleIdx="1" presStyleCnt="3">
        <dgm:presLayoutVars>
          <dgm:chPref val="3"/>
        </dgm:presLayoutVars>
      </dgm:prSet>
      <dgm:spPr/>
    </dgm:pt>
    <dgm:pt modelId="{D83A0CE6-66BC-4E93-82FE-A3E99AAE9EBF}" type="pres">
      <dgm:prSet presAssocID="{D49CC95E-7906-4CFA-8AD5-5BDAC1BDA3C7}" presName="hierChild2" presStyleCnt="0"/>
      <dgm:spPr/>
    </dgm:pt>
    <dgm:pt modelId="{E22B9AC6-33BA-4F07-8967-524E3196DF4E}" type="pres">
      <dgm:prSet presAssocID="{8B24753C-49FC-4AFA-830D-6D27E02E0155}" presName="hierRoot1" presStyleCnt="0"/>
      <dgm:spPr/>
    </dgm:pt>
    <dgm:pt modelId="{9E2BAB0B-DE12-4012-8012-DF98B5A12843}" type="pres">
      <dgm:prSet presAssocID="{8B24753C-49FC-4AFA-830D-6D27E02E0155}" presName="composite" presStyleCnt="0"/>
      <dgm:spPr/>
    </dgm:pt>
    <dgm:pt modelId="{393583D6-60B8-4FFB-9BD1-1DD59B32C5E9}" type="pres">
      <dgm:prSet presAssocID="{8B24753C-49FC-4AFA-830D-6D27E02E0155}" presName="background" presStyleLbl="node0" presStyleIdx="2" presStyleCnt="3"/>
      <dgm:spPr/>
    </dgm:pt>
    <dgm:pt modelId="{EE2FF133-4F4C-4F41-9F2A-2EC097D5EA60}" type="pres">
      <dgm:prSet presAssocID="{8B24753C-49FC-4AFA-830D-6D27E02E0155}" presName="text" presStyleLbl="fgAcc0" presStyleIdx="2" presStyleCnt="3">
        <dgm:presLayoutVars>
          <dgm:chPref val="3"/>
        </dgm:presLayoutVars>
      </dgm:prSet>
      <dgm:spPr/>
    </dgm:pt>
    <dgm:pt modelId="{F190F594-7087-4625-AEC1-57E6A2F33BC1}" type="pres">
      <dgm:prSet presAssocID="{8B24753C-49FC-4AFA-830D-6D27E02E0155}" presName="hierChild2" presStyleCnt="0"/>
      <dgm:spPr/>
    </dgm:pt>
  </dgm:ptLst>
  <dgm:cxnLst>
    <dgm:cxn modelId="{38F8C465-B296-479D-BE7C-F85A8A4F46EB}" srcId="{38DD801B-1605-4404-9EA0-5D4A0124A0C6}" destId="{8B24753C-49FC-4AFA-830D-6D27E02E0155}" srcOrd="2" destOrd="0" parTransId="{FC405EFE-4E94-4B6E-B9E4-FDDA25F9FC8B}" sibTransId="{7CDA93DF-A4CF-4471-803F-7B5195382C08}"/>
    <dgm:cxn modelId="{6947714C-20B8-48FD-9956-604CA4F1D7B8}" type="presOf" srcId="{4A706439-B84F-4AF7-99D1-72C2C6F1EAD5}" destId="{547930B9-A9BA-47FA-A37D-3CCBC56CCCE6}" srcOrd="0" destOrd="0" presId="urn:microsoft.com/office/officeart/2005/8/layout/hierarchy1"/>
    <dgm:cxn modelId="{82E25689-B702-4D07-9877-E92456F35C04}" type="presOf" srcId="{38DD801B-1605-4404-9EA0-5D4A0124A0C6}" destId="{6AB58CC8-E447-4F93-A14C-7AFE5FF10529}" srcOrd="0" destOrd="0" presId="urn:microsoft.com/office/officeart/2005/8/layout/hierarchy1"/>
    <dgm:cxn modelId="{16C8DA8C-2871-47F7-8F0C-F0F764882063}" type="presOf" srcId="{D49CC95E-7906-4CFA-8AD5-5BDAC1BDA3C7}" destId="{0E1F32D1-9BC5-454C-B7B9-3B5C11B234D5}" srcOrd="0" destOrd="0" presId="urn:microsoft.com/office/officeart/2005/8/layout/hierarchy1"/>
    <dgm:cxn modelId="{44C9D0AE-2D54-4289-BF35-DA151EAF7B59}" srcId="{38DD801B-1605-4404-9EA0-5D4A0124A0C6}" destId="{D49CC95E-7906-4CFA-8AD5-5BDAC1BDA3C7}" srcOrd="1" destOrd="0" parTransId="{20901398-337B-4EC8-A830-21289E16654A}" sibTransId="{5C7A8E33-EE63-4875-BF9A-B5C97F763D27}"/>
    <dgm:cxn modelId="{0D72F7D3-A676-4918-9872-666E9A3F35F6}" type="presOf" srcId="{8B24753C-49FC-4AFA-830D-6D27E02E0155}" destId="{EE2FF133-4F4C-4F41-9F2A-2EC097D5EA60}" srcOrd="0" destOrd="0" presId="urn:microsoft.com/office/officeart/2005/8/layout/hierarchy1"/>
    <dgm:cxn modelId="{A56FCDF1-33AA-493F-8525-6AEFEDC75263}" srcId="{38DD801B-1605-4404-9EA0-5D4A0124A0C6}" destId="{4A706439-B84F-4AF7-99D1-72C2C6F1EAD5}" srcOrd="0" destOrd="0" parTransId="{7CE96E56-814F-4A07-8B9A-F60E3A4F7131}" sibTransId="{285BE0CE-4646-4BEC-B0B1-8DEB9D230492}"/>
    <dgm:cxn modelId="{00BC8E73-CC13-4309-BCC5-F435ED220F11}" type="presParOf" srcId="{6AB58CC8-E447-4F93-A14C-7AFE5FF10529}" destId="{B9F079E8-87F7-4E78-A0EE-7238818472FF}" srcOrd="0" destOrd="0" presId="urn:microsoft.com/office/officeart/2005/8/layout/hierarchy1"/>
    <dgm:cxn modelId="{E8521382-B392-4388-9E34-BD2C1572D560}" type="presParOf" srcId="{B9F079E8-87F7-4E78-A0EE-7238818472FF}" destId="{38DDB0D5-0834-4B34-B9E1-CF80346AB8C7}" srcOrd="0" destOrd="0" presId="urn:microsoft.com/office/officeart/2005/8/layout/hierarchy1"/>
    <dgm:cxn modelId="{E39DE709-1FA1-474D-B601-B8F0E813952D}" type="presParOf" srcId="{38DDB0D5-0834-4B34-B9E1-CF80346AB8C7}" destId="{9F3EFE94-47D3-4D3D-AF56-DA9FF41BEDB5}" srcOrd="0" destOrd="0" presId="urn:microsoft.com/office/officeart/2005/8/layout/hierarchy1"/>
    <dgm:cxn modelId="{2BA4674B-8066-4F3A-8640-D3407C5A19FA}" type="presParOf" srcId="{38DDB0D5-0834-4B34-B9E1-CF80346AB8C7}" destId="{547930B9-A9BA-47FA-A37D-3CCBC56CCCE6}" srcOrd="1" destOrd="0" presId="urn:microsoft.com/office/officeart/2005/8/layout/hierarchy1"/>
    <dgm:cxn modelId="{4B8B5F4B-3B1F-40F0-8036-8F21B62BDAFE}" type="presParOf" srcId="{B9F079E8-87F7-4E78-A0EE-7238818472FF}" destId="{4400B5A2-935C-439E-94C5-D7D1F2E097A8}" srcOrd="1" destOrd="0" presId="urn:microsoft.com/office/officeart/2005/8/layout/hierarchy1"/>
    <dgm:cxn modelId="{6084C9BF-BC97-453B-9363-3E47D299ED29}" type="presParOf" srcId="{6AB58CC8-E447-4F93-A14C-7AFE5FF10529}" destId="{26B0F6A1-C1AC-4366-AEF7-8C9D97350FF5}" srcOrd="1" destOrd="0" presId="urn:microsoft.com/office/officeart/2005/8/layout/hierarchy1"/>
    <dgm:cxn modelId="{71292E47-45FC-4C7C-B557-2FA2D244353A}" type="presParOf" srcId="{26B0F6A1-C1AC-4366-AEF7-8C9D97350FF5}" destId="{18987DB2-280E-4B37-B3AF-A979AE300EC0}" srcOrd="0" destOrd="0" presId="urn:microsoft.com/office/officeart/2005/8/layout/hierarchy1"/>
    <dgm:cxn modelId="{93ACD3F8-175D-43F1-89B4-6EB5A3D18945}" type="presParOf" srcId="{18987DB2-280E-4B37-B3AF-A979AE300EC0}" destId="{72A1D73A-F375-4DE1-9511-E955BEF970A6}" srcOrd="0" destOrd="0" presId="urn:microsoft.com/office/officeart/2005/8/layout/hierarchy1"/>
    <dgm:cxn modelId="{A5426EE7-4EE5-435A-9061-7A96B8DF3A01}" type="presParOf" srcId="{18987DB2-280E-4B37-B3AF-A979AE300EC0}" destId="{0E1F32D1-9BC5-454C-B7B9-3B5C11B234D5}" srcOrd="1" destOrd="0" presId="urn:microsoft.com/office/officeart/2005/8/layout/hierarchy1"/>
    <dgm:cxn modelId="{EBCB889A-A730-41FD-91C9-512FC215FACC}" type="presParOf" srcId="{26B0F6A1-C1AC-4366-AEF7-8C9D97350FF5}" destId="{D83A0CE6-66BC-4E93-82FE-A3E99AAE9EBF}" srcOrd="1" destOrd="0" presId="urn:microsoft.com/office/officeart/2005/8/layout/hierarchy1"/>
    <dgm:cxn modelId="{94E71B38-761E-4C77-B1F0-5DEF8A7270DB}" type="presParOf" srcId="{6AB58CC8-E447-4F93-A14C-7AFE5FF10529}" destId="{E22B9AC6-33BA-4F07-8967-524E3196DF4E}" srcOrd="2" destOrd="0" presId="urn:microsoft.com/office/officeart/2005/8/layout/hierarchy1"/>
    <dgm:cxn modelId="{EE145673-27EF-4697-90C8-C1FF556220DB}" type="presParOf" srcId="{E22B9AC6-33BA-4F07-8967-524E3196DF4E}" destId="{9E2BAB0B-DE12-4012-8012-DF98B5A12843}" srcOrd="0" destOrd="0" presId="urn:microsoft.com/office/officeart/2005/8/layout/hierarchy1"/>
    <dgm:cxn modelId="{64D04895-0A78-45A7-A8D5-AE2BA4B941C1}" type="presParOf" srcId="{9E2BAB0B-DE12-4012-8012-DF98B5A12843}" destId="{393583D6-60B8-4FFB-9BD1-1DD59B32C5E9}" srcOrd="0" destOrd="0" presId="urn:microsoft.com/office/officeart/2005/8/layout/hierarchy1"/>
    <dgm:cxn modelId="{84C98953-7678-439C-AD66-C6B713971815}" type="presParOf" srcId="{9E2BAB0B-DE12-4012-8012-DF98B5A12843}" destId="{EE2FF133-4F4C-4F41-9F2A-2EC097D5EA60}" srcOrd="1" destOrd="0" presId="urn:microsoft.com/office/officeart/2005/8/layout/hierarchy1"/>
    <dgm:cxn modelId="{E476C69E-A9B8-4FA6-91ED-AF91D68A6ADF}" type="presParOf" srcId="{E22B9AC6-33BA-4F07-8967-524E3196DF4E}" destId="{F190F594-7087-4625-AEC1-57E6A2F33B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9D1579-7C26-470F-AFD1-9F74E5AD249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0AEE90-6F47-4AA3-BF0E-82D17E34D62C}">
      <dgm:prSet/>
      <dgm:spPr>
        <a:solidFill>
          <a:schemeClr val="accent1">
            <a:lumMod val="40000"/>
            <a:lumOff val="60000"/>
          </a:schemeClr>
        </a:solidFill>
      </dgm:spPr>
      <dgm:t>
        <a:bodyPr/>
        <a:lstStyle/>
        <a:p>
          <a:r>
            <a:rPr lang="en-US" b="1" dirty="0"/>
            <a:t>Documentation if you did it document it! </a:t>
          </a:r>
          <a:endParaRPr lang="en-US" dirty="0"/>
        </a:p>
      </dgm:t>
    </dgm:pt>
    <dgm:pt modelId="{583CE393-5772-4D92-9E70-C959FA4D5EEC}" type="parTrans" cxnId="{DF9435D7-0C4F-49FC-BC52-C87624211D43}">
      <dgm:prSet/>
      <dgm:spPr/>
      <dgm:t>
        <a:bodyPr/>
        <a:lstStyle/>
        <a:p>
          <a:endParaRPr lang="en-US"/>
        </a:p>
      </dgm:t>
    </dgm:pt>
    <dgm:pt modelId="{3C76F411-4191-4B94-8A6C-7E727411F5D5}" type="sibTrans" cxnId="{DF9435D7-0C4F-49FC-BC52-C87624211D43}">
      <dgm:prSet/>
      <dgm:spPr/>
      <dgm:t>
        <a:bodyPr/>
        <a:lstStyle/>
        <a:p>
          <a:endParaRPr lang="en-US"/>
        </a:p>
      </dgm:t>
    </dgm:pt>
    <dgm:pt modelId="{D8E70D11-20E3-4B75-B21F-8B9D27C027E9}">
      <dgm:prSet/>
      <dgm:spPr>
        <a:solidFill>
          <a:schemeClr val="accent1">
            <a:lumMod val="60000"/>
            <a:lumOff val="40000"/>
          </a:schemeClr>
        </a:solidFill>
      </dgm:spPr>
      <dgm:t>
        <a:bodyPr/>
        <a:lstStyle/>
        <a:p>
          <a:r>
            <a:rPr lang="en-US" b="1" dirty="0"/>
            <a:t>New versus Established client</a:t>
          </a:r>
          <a:endParaRPr lang="en-US" dirty="0"/>
        </a:p>
      </dgm:t>
    </dgm:pt>
    <dgm:pt modelId="{EEB6FC8F-1EE3-4BC7-89CC-79F1CB2FCBA5}" type="parTrans" cxnId="{37E411CF-89E8-4C4D-8914-D1BBD0A2758D}">
      <dgm:prSet/>
      <dgm:spPr/>
      <dgm:t>
        <a:bodyPr/>
        <a:lstStyle/>
        <a:p>
          <a:endParaRPr lang="en-US"/>
        </a:p>
      </dgm:t>
    </dgm:pt>
    <dgm:pt modelId="{966A0DA9-FDFC-4DF8-BE43-E299B891955B}" type="sibTrans" cxnId="{37E411CF-89E8-4C4D-8914-D1BBD0A2758D}">
      <dgm:prSet/>
      <dgm:spPr/>
      <dgm:t>
        <a:bodyPr/>
        <a:lstStyle/>
        <a:p>
          <a:endParaRPr lang="en-US"/>
        </a:p>
      </dgm:t>
    </dgm:pt>
    <dgm:pt modelId="{EC84AE03-7FA8-4D57-8080-8E23D8B4F84B}">
      <dgm:prSet/>
      <dgm:spPr>
        <a:solidFill>
          <a:schemeClr val="accent1">
            <a:lumMod val="75000"/>
          </a:schemeClr>
        </a:solidFill>
      </dgm:spPr>
      <dgm:t>
        <a:bodyPr/>
        <a:lstStyle/>
        <a:p>
          <a:r>
            <a:rPr lang="en-US" b="1" dirty="0"/>
            <a:t>Billing </a:t>
          </a:r>
          <a:endParaRPr lang="en-US" dirty="0"/>
        </a:p>
      </dgm:t>
    </dgm:pt>
    <dgm:pt modelId="{9CB32820-B467-4CC3-8A9E-BD83BF830912}" type="parTrans" cxnId="{66819D2B-7E35-4F5D-A7CB-081785B900EE}">
      <dgm:prSet/>
      <dgm:spPr/>
      <dgm:t>
        <a:bodyPr/>
        <a:lstStyle/>
        <a:p>
          <a:endParaRPr lang="en-US"/>
        </a:p>
      </dgm:t>
    </dgm:pt>
    <dgm:pt modelId="{7508D271-4F69-498F-B56E-72F48B02D837}" type="sibTrans" cxnId="{66819D2B-7E35-4F5D-A7CB-081785B900EE}">
      <dgm:prSet/>
      <dgm:spPr/>
      <dgm:t>
        <a:bodyPr/>
        <a:lstStyle/>
        <a:p>
          <a:endParaRPr lang="en-US"/>
        </a:p>
      </dgm:t>
    </dgm:pt>
    <dgm:pt modelId="{EAD293D8-F89D-411B-8AAE-F8313FEB6C64}">
      <dgm:prSet/>
      <dgm:spPr>
        <a:solidFill>
          <a:schemeClr val="accent1">
            <a:lumMod val="50000"/>
          </a:schemeClr>
        </a:solidFill>
      </dgm:spPr>
      <dgm:t>
        <a:bodyPr/>
        <a:lstStyle/>
        <a:p>
          <a:r>
            <a:rPr lang="en-US" b="1" dirty="0"/>
            <a:t>Standing Orders </a:t>
          </a:r>
          <a:endParaRPr lang="en-US" dirty="0"/>
        </a:p>
      </dgm:t>
    </dgm:pt>
    <dgm:pt modelId="{B51539D1-CA2D-4B56-A2A1-9DADC83F4270}" type="parTrans" cxnId="{32AECBC0-560E-47CB-A54B-328C4C885BAC}">
      <dgm:prSet/>
      <dgm:spPr/>
      <dgm:t>
        <a:bodyPr/>
        <a:lstStyle/>
        <a:p>
          <a:endParaRPr lang="en-US"/>
        </a:p>
      </dgm:t>
    </dgm:pt>
    <dgm:pt modelId="{57AD6C4B-016F-4DF8-946C-A9F9E9BCC46B}" type="sibTrans" cxnId="{32AECBC0-560E-47CB-A54B-328C4C885BAC}">
      <dgm:prSet/>
      <dgm:spPr/>
      <dgm:t>
        <a:bodyPr/>
        <a:lstStyle/>
        <a:p>
          <a:endParaRPr lang="en-US"/>
        </a:p>
      </dgm:t>
    </dgm:pt>
    <dgm:pt modelId="{FF63150D-6BD6-4198-8006-76478FE70989}">
      <dgm:prSet/>
      <dgm:spPr>
        <a:solidFill>
          <a:schemeClr val="accent1">
            <a:lumMod val="50000"/>
          </a:schemeClr>
        </a:solidFill>
      </dgm:spPr>
      <dgm:t>
        <a:bodyPr/>
        <a:lstStyle/>
        <a:p>
          <a:r>
            <a:rPr lang="en-US" b="1" dirty="0"/>
            <a:t>Sliding Fee Scale </a:t>
          </a:r>
          <a:endParaRPr lang="en-US" dirty="0"/>
        </a:p>
      </dgm:t>
    </dgm:pt>
    <dgm:pt modelId="{1B0FC20E-7220-491B-A8A5-003E291DFAF4}" type="parTrans" cxnId="{ACB2F77C-D56A-4B5C-88BB-3EC396D666B0}">
      <dgm:prSet/>
      <dgm:spPr/>
      <dgm:t>
        <a:bodyPr/>
        <a:lstStyle/>
        <a:p>
          <a:endParaRPr lang="en-US"/>
        </a:p>
      </dgm:t>
    </dgm:pt>
    <dgm:pt modelId="{EFA6244D-4EDF-457A-AE14-BBF518495136}" type="sibTrans" cxnId="{ACB2F77C-D56A-4B5C-88BB-3EC396D666B0}">
      <dgm:prSet/>
      <dgm:spPr/>
      <dgm:t>
        <a:bodyPr/>
        <a:lstStyle/>
        <a:p>
          <a:endParaRPr lang="en-US"/>
        </a:p>
      </dgm:t>
    </dgm:pt>
    <dgm:pt modelId="{4ABCB391-C071-4CE0-A951-110F79296AE5}">
      <dgm:prSet/>
      <dgm:spPr>
        <a:solidFill>
          <a:schemeClr val="accent1">
            <a:lumMod val="75000"/>
          </a:schemeClr>
        </a:solidFill>
      </dgm:spPr>
      <dgm:t>
        <a:bodyPr/>
        <a:lstStyle/>
        <a:p>
          <a:r>
            <a:rPr lang="en-US" b="1" dirty="0"/>
            <a:t>Establishing Fees </a:t>
          </a:r>
          <a:endParaRPr lang="en-US" dirty="0"/>
        </a:p>
      </dgm:t>
    </dgm:pt>
    <dgm:pt modelId="{DC8EACC2-3466-4DE1-B102-17AF2A9EE2A9}" type="parTrans" cxnId="{BC142EC2-FAF5-484C-A636-E3B79C8BDE5E}">
      <dgm:prSet/>
      <dgm:spPr/>
      <dgm:t>
        <a:bodyPr/>
        <a:lstStyle/>
        <a:p>
          <a:endParaRPr lang="en-US"/>
        </a:p>
      </dgm:t>
    </dgm:pt>
    <dgm:pt modelId="{3FC9EA75-E70B-4B71-BDE5-27A6CFE4DDBF}" type="sibTrans" cxnId="{BC142EC2-FAF5-484C-A636-E3B79C8BDE5E}">
      <dgm:prSet/>
      <dgm:spPr/>
      <dgm:t>
        <a:bodyPr/>
        <a:lstStyle/>
        <a:p>
          <a:endParaRPr lang="en-US"/>
        </a:p>
      </dgm:t>
    </dgm:pt>
    <dgm:pt modelId="{E1246086-3589-42C1-85BE-A6B7C6A840E8}">
      <dgm:prSet/>
      <dgm:spPr>
        <a:solidFill>
          <a:schemeClr val="accent1">
            <a:lumMod val="60000"/>
            <a:lumOff val="40000"/>
          </a:schemeClr>
        </a:solidFill>
      </dgm:spPr>
      <dgm:t>
        <a:bodyPr/>
        <a:lstStyle/>
        <a:p>
          <a:r>
            <a:rPr lang="en-US" b="1" dirty="0"/>
            <a:t>ICD Coding Resources </a:t>
          </a:r>
          <a:endParaRPr lang="en-US" dirty="0"/>
        </a:p>
      </dgm:t>
    </dgm:pt>
    <dgm:pt modelId="{1A0D6BB4-2C9B-482E-BCFE-D12D816EF467}" type="parTrans" cxnId="{5D28EBB0-2199-4505-83A4-6FBC00B14933}">
      <dgm:prSet/>
      <dgm:spPr/>
      <dgm:t>
        <a:bodyPr/>
        <a:lstStyle/>
        <a:p>
          <a:endParaRPr lang="en-US"/>
        </a:p>
      </dgm:t>
    </dgm:pt>
    <dgm:pt modelId="{3916D480-8952-42F5-8770-960381DB2BBF}" type="sibTrans" cxnId="{5D28EBB0-2199-4505-83A4-6FBC00B14933}">
      <dgm:prSet/>
      <dgm:spPr/>
      <dgm:t>
        <a:bodyPr/>
        <a:lstStyle/>
        <a:p>
          <a:endParaRPr lang="en-US"/>
        </a:p>
      </dgm:t>
    </dgm:pt>
    <dgm:pt modelId="{2DFC2202-D457-4172-8DFD-6D117BD10311}">
      <dgm:prSet/>
      <dgm:spPr>
        <a:solidFill>
          <a:schemeClr val="accent1">
            <a:lumMod val="40000"/>
            <a:lumOff val="60000"/>
          </a:schemeClr>
        </a:solidFill>
      </dgm:spPr>
      <dgm:t>
        <a:bodyPr/>
        <a:lstStyle/>
        <a:p>
          <a:r>
            <a:rPr lang="en-US" b="1" dirty="0"/>
            <a:t>Program Specific Guidelines </a:t>
          </a:r>
          <a:endParaRPr lang="en-US" dirty="0"/>
        </a:p>
      </dgm:t>
    </dgm:pt>
    <dgm:pt modelId="{2F2BA778-EBD0-4308-B4DA-359FAEE7C907}" type="parTrans" cxnId="{25434846-FE35-4633-A31A-79442B63DCAE}">
      <dgm:prSet/>
      <dgm:spPr/>
      <dgm:t>
        <a:bodyPr/>
        <a:lstStyle/>
        <a:p>
          <a:endParaRPr lang="en-US"/>
        </a:p>
      </dgm:t>
    </dgm:pt>
    <dgm:pt modelId="{E3AF1A61-9044-4F35-9DD7-A325BA085B61}" type="sibTrans" cxnId="{25434846-FE35-4633-A31A-79442B63DCAE}">
      <dgm:prSet/>
      <dgm:spPr/>
      <dgm:t>
        <a:bodyPr/>
        <a:lstStyle/>
        <a:p>
          <a:endParaRPr lang="en-US"/>
        </a:p>
      </dgm:t>
    </dgm:pt>
    <dgm:pt modelId="{20AB9E95-072F-414A-8863-21EC42316CEE}" type="pres">
      <dgm:prSet presAssocID="{2A9D1579-7C26-470F-AFD1-9F74E5AD249D}" presName="diagram" presStyleCnt="0">
        <dgm:presLayoutVars>
          <dgm:dir/>
          <dgm:resizeHandles val="exact"/>
        </dgm:presLayoutVars>
      </dgm:prSet>
      <dgm:spPr/>
    </dgm:pt>
    <dgm:pt modelId="{20B21A57-F6AE-45E9-B608-438111CACC7F}" type="pres">
      <dgm:prSet presAssocID="{740AEE90-6F47-4AA3-BF0E-82D17E34D62C}" presName="node" presStyleLbl="node1" presStyleIdx="0" presStyleCnt="8">
        <dgm:presLayoutVars>
          <dgm:bulletEnabled val="1"/>
        </dgm:presLayoutVars>
      </dgm:prSet>
      <dgm:spPr/>
    </dgm:pt>
    <dgm:pt modelId="{727E0717-935C-4B97-A5B1-7365A362D146}" type="pres">
      <dgm:prSet presAssocID="{3C76F411-4191-4B94-8A6C-7E727411F5D5}" presName="sibTrans" presStyleCnt="0"/>
      <dgm:spPr/>
    </dgm:pt>
    <dgm:pt modelId="{0BF73BBB-2546-4F85-AB9F-ACF80D61DACF}" type="pres">
      <dgm:prSet presAssocID="{D8E70D11-20E3-4B75-B21F-8B9D27C027E9}" presName="node" presStyleLbl="node1" presStyleIdx="1" presStyleCnt="8">
        <dgm:presLayoutVars>
          <dgm:bulletEnabled val="1"/>
        </dgm:presLayoutVars>
      </dgm:prSet>
      <dgm:spPr/>
    </dgm:pt>
    <dgm:pt modelId="{95F8E522-393E-4856-8AFF-4D7EC7AF8793}" type="pres">
      <dgm:prSet presAssocID="{966A0DA9-FDFC-4DF8-BE43-E299B891955B}" presName="sibTrans" presStyleCnt="0"/>
      <dgm:spPr/>
    </dgm:pt>
    <dgm:pt modelId="{417D71D5-A972-4403-B6B6-E100A3DE04B1}" type="pres">
      <dgm:prSet presAssocID="{EC84AE03-7FA8-4D57-8080-8E23D8B4F84B}" presName="node" presStyleLbl="node1" presStyleIdx="2" presStyleCnt="8">
        <dgm:presLayoutVars>
          <dgm:bulletEnabled val="1"/>
        </dgm:presLayoutVars>
      </dgm:prSet>
      <dgm:spPr/>
    </dgm:pt>
    <dgm:pt modelId="{245ECE64-F718-49E6-8FE6-45615E59123A}" type="pres">
      <dgm:prSet presAssocID="{7508D271-4F69-498F-B56E-72F48B02D837}" presName="sibTrans" presStyleCnt="0"/>
      <dgm:spPr/>
    </dgm:pt>
    <dgm:pt modelId="{74A4F755-93EE-497F-A14A-CFB5ADD98182}" type="pres">
      <dgm:prSet presAssocID="{EAD293D8-F89D-411B-8AAE-F8313FEB6C64}" presName="node" presStyleLbl="node1" presStyleIdx="3" presStyleCnt="8">
        <dgm:presLayoutVars>
          <dgm:bulletEnabled val="1"/>
        </dgm:presLayoutVars>
      </dgm:prSet>
      <dgm:spPr/>
    </dgm:pt>
    <dgm:pt modelId="{47BA25C7-A462-4A8B-9CFB-E554FD56B030}" type="pres">
      <dgm:prSet presAssocID="{57AD6C4B-016F-4DF8-946C-A9F9E9BCC46B}" presName="sibTrans" presStyleCnt="0"/>
      <dgm:spPr/>
    </dgm:pt>
    <dgm:pt modelId="{B0475D8B-BBFA-4895-A9D9-237C87CC8E74}" type="pres">
      <dgm:prSet presAssocID="{FF63150D-6BD6-4198-8006-76478FE70989}" presName="node" presStyleLbl="node1" presStyleIdx="4" presStyleCnt="8">
        <dgm:presLayoutVars>
          <dgm:bulletEnabled val="1"/>
        </dgm:presLayoutVars>
      </dgm:prSet>
      <dgm:spPr/>
    </dgm:pt>
    <dgm:pt modelId="{5C3C602C-FED1-4FAB-97AA-FF1CA79C7B33}" type="pres">
      <dgm:prSet presAssocID="{EFA6244D-4EDF-457A-AE14-BBF518495136}" presName="sibTrans" presStyleCnt="0"/>
      <dgm:spPr/>
    </dgm:pt>
    <dgm:pt modelId="{444F64DE-87F7-4873-AE22-7CCCDB84B92B}" type="pres">
      <dgm:prSet presAssocID="{4ABCB391-C071-4CE0-A951-110F79296AE5}" presName="node" presStyleLbl="node1" presStyleIdx="5" presStyleCnt="8">
        <dgm:presLayoutVars>
          <dgm:bulletEnabled val="1"/>
        </dgm:presLayoutVars>
      </dgm:prSet>
      <dgm:spPr/>
    </dgm:pt>
    <dgm:pt modelId="{0DC6F3FD-F40A-4163-AFC4-EE5652035DB7}" type="pres">
      <dgm:prSet presAssocID="{3FC9EA75-E70B-4B71-BDE5-27A6CFE4DDBF}" presName="sibTrans" presStyleCnt="0"/>
      <dgm:spPr/>
    </dgm:pt>
    <dgm:pt modelId="{F29FFB31-53D3-4A35-8931-424E50E5409B}" type="pres">
      <dgm:prSet presAssocID="{E1246086-3589-42C1-85BE-A6B7C6A840E8}" presName="node" presStyleLbl="node1" presStyleIdx="6" presStyleCnt="8">
        <dgm:presLayoutVars>
          <dgm:bulletEnabled val="1"/>
        </dgm:presLayoutVars>
      </dgm:prSet>
      <dgm:spPr/>
    </dgm:pt>
    <dgm:pt modelId="{406807F1-FB6C-4580-8224-DFD9F348C4DC}" type="pres">
      <dgm:prSet presAssocID="{3916D480-8952-42F5-8770-960381DB2BBF}" presName="sibTrans" presStyleCnt="0"/>
      <dgm:spPr/>
    </dgm:pt>
    <dgm:pt modelId="{7D91F2C9-8E73-4860-BA5F-C07F1BACC8B0}" type="pres">
      <dgm:prSet presAssocID="{2DFC2202-D457-4172-8DFD-6D117BD10311}" presName="node" presStyleLbl="node1" presStyleIdx="7" presStyleCnt="8">
        <dgm:presLayoutVars>
          <dgm:bulletEnabled val="1"/>
        </dgm:presLayoutVars>
      </dgm:prSet>
      <dgm:spPr/>
    </dgm:pt>
  </dgm:ptLst>
  <dgm:cxnLst>
    <dgm:cxn modelId="{32BB5525-AF94-4133-83F8-F2253B5C5F1F}" type="presOf" srcId="{EC84AE03-7FA8-4D57-8080-8E23D8B4F84B}" destId="{417D71D5-A972-4403-B6B6-E100A3DE04B1}" srcOrd="0" destOrd="0" presId="urn:microsoft.com/office/officeart/2005/8/layout/default"/>
    <dgm:cxn modelId="{66819D2B-7E35-4F5D-A7CB-081785B900EE}" srcId="{2A9D1579-7C26-470F-AFD1-9F74E5AD249D}" destId="{EC84AE03-7FA8-4D57-8080-8E23D8B4F84B}" srcOrd="2" destOrd="0" parTransId="{9CB32820-B467-4CC3-8A9E-BD83BF830912}" sibTransId="{7508D271-4F69-498F-B56E-72F48B02D837}"/>
    <dgm:cxn modelId="{C8334231-28C5-4E93-8DB5-1CE8922AF940}" type="presOf" srcId="{D8E70D11-20E3-4B75-B21F-8B9D27C027E9}" destId="{0BF73BBB-2546-4F85-AB9F-ACF80D61DACF}" srcOrd="0" destOrd="0" presId="urn:microsoft.com/office/officeart/2005/8/layout/default"/>
    <dgm:cxn modelId="{2F66B341-EFD9-46B1-9535-2E75C1E83F44}" type="presOf" srcId="{740AEE90-6F47-4AA3-BF0E-82D17E34D62C}" destId="{20B21A57-F6AE-45E9-B608-438111CACC7F}" srcOrd="0" destOrd="0" presId="urn:microsoft.com/office/officeart/2005/8/layout/default"/>
    <dgm:cxn modelId="{25434846-FE35-4633-A31A-79442B63DCAE}" srcId="{2A9D1579-7C26-470F-AFD1-9F74E5AD249D}" destId="{2DFC2202-D457-4172-8DFD-6D117BD10311}" srcOrd="7" destOrd="0" parTransId="{2F2BA778-EBD0-4308-B4DA-359FAEE7C907}" sibTransId="{E3AF1A61-9044-4F35-9DD7-A325BA085B61}"/>
    <dgm:cxn modelId="{ACB2F77C-D56A-4B5C-88BB-3EC396D666B0}" srcId="{2A9D1579-7C26-470F-AFD1-9F74E5AD249D}" destId="{FF63150D-6BD6-4198-8006-76478FE70989}" srcOrd="4" destOrd="0" parTransId="{1B0FC20E-7220-491B-A8A5-003E291DFAF4}" sibTransId="{EFA6244D-4EDF-457A-AE14-BBF518495136}"/>
    <dgm:cxn modelId="{1AD9FD89-B0AB-41D8-B172-D7C2CD6F4326}" type="presOf" srcId="{4ABCB391-C071-4CE0-A951-110F79296AE5}" destId="{444F64DE-87F7-4873-AE22-7CCCDB84B92B}" srcOrd="0" destOrd="0" presId="urn:microsoft.com/office/officeart/2005/8/layout/default"/>
    <dgm:cxn modelId="{8E92868E-7BE2-444F-9E26-B17FF72F4259}" type="presOf" srcId="{EAD293D8-F89D-411B-8AAE-F8313FEB6C64}" destId="{74A4F755-93EE-497F-A14A-CFB5ADD98182}" srcOrd="0" destOrd="0" presId="urn:microsoft.com/office/officeart/2005/8/layout/default"/>
    <dgm:cxn modelId="{5D28EBB0-2199-4505-83A4-6FBC00B14933}" srcId="{2A9D1579-7C26-470F-AFD1-9F74E5AD249D}" destId="{E1246086-3589-42C1-85BE-A6B7C6A840E8}" srcOrd="6" destOrd="0" parTransId="{1A0D6BB4-2C9B-482E-BCFE-D12D816EF467}" sibTransId="{3916D480-8952-42F5-8770-960381DB2BBF}"/>
    <dgm:cxn modelId="{793549B7-FE32-4D9F-8BB2-A00F0FDDC025}" type="presOf" srcId="{FF63150D-6BD6-4198-8006-76478FE70989}" destId="{B0475D8B-BBFA-4895-A9D9-237C87CC8E74}" srcOrd="0" destOrd="0" presId="urn:microsoft.com/office/officeart/2005/8/layout/default"/>
    <dgm:cxn modelId="{766DB9B9-CD76-4800-A7B4-27220F5AEFC4}" type="presOf" srcId="{2A9D1579-7C26-470F-AFD1-9F74E5AD249D}" destId="{20AB9E95-072F-414A-8863-21EC42316CEE}" srcOrd="0" destOrd="0" presId="urn:microsoft.com/office/officeart/2005/8/layout/default"/>
    <dgm:cxn modelId="{32AECBC0-560E-47CB-A54B-328C4C885BAC}" srcId="{2A9D1579-7C26-470F-AFD1-9F74E5AD249D}" destId="{EAD293D8-F89D-411B-8AAE-F8313FEB6C64}" srcOrd="3" destOrd="0" parTransId="{B51539D1-CA2D-4B56-A2A1-9DADC83F4270}" sibTransId="{57AD6C4B-016F-4DF8-946C-A9F9E9BCC46B}"/>
    <dgm:cxn modelId="{BC142EC2-FAF5-484C-A636-E3B79C8BDE5E}" srcId="{2A9D1579-7C26-470F-AFD1-9F74E5AD249D}" destId="{4ABCB391-C071-4CE0-A951-110F79296AE5}" srcOrd="5" destOrd="0" parTransId="{DC8EACC2-3466-4DE1-B102-17AF2A9EE2A9}" sibTransId="{3FC9EA75-E70B-4B71-BDE5-27A6CFE4DDBF}"/>
    <dgm:cxn modelId="{3BDA59CA-D452-4102-9662-5C14BF05AFBD}" type="presOf" srcId="{2DFC2202-D457-4172-8DFD-6D117BD10311}" destId="{7D91F2C9-8E73-4860-BA5F-C07F1BACC8B0}" srcOrd="0" destOrd="0" presId="urn:microsoft.com/office/officeart/2005/8/layout/default"/>
    <dgm:cxn modelId="{37E411CF-89E8-4C4D-8914-D1BBD0A2758D}" srcId="{2A9D1579-7C26-470F-AFD1-9F74E5AD249D}" destId="{D8E70D11-20E3-4B75-B21F-8B9D27C027E9}" srcOrd="1" destOrd="0" parTransId="{EEB6FC8F-1EE3-4BC7-89CC-79F1CB2FCBA5}" sibTransId="{966A0DA9-FDFC-4DF8-BE43-E299B891955B}"/>
    <dgm:cxn modelId="{DF9435D7-0C4F-49FC-BC52-C87624211D43}" srcId="{2A9D1579-7C26-470F-AFD1-9F74E5AD249D}" destId="{740AEE90-6F47-4AA3-BF0E-82D17E34D62C}" srcOrd="0" destOrd="0" parTransId="{583CE393-5772-4D92-9E70-C959FA4D5EEC}" sibTransId="{3C76F411-4191-4B94-8A6C-7E727411F5D5}"/>
    <dgm:cxn modelId="{2054EDDF-ED73-44C6-8D0D-3476CEA63E10}" type="presOf" srcId="{E1246086-3589-42C1-85BE-A6B7C6A840E8}" destId="{F29FFB31-53D3-4A35-8931-424E50E5409B}" srcOrd="0" destOrd="0" presId="urn:microsoft.com/office/officeart/2005/8/layout/default"/>
    <dgm:cxn modelId="{D4B39C0B-C916-4F12-ACA1-0FF41EA7BB96}" type="presParOf" srcId="{20AB9E95-072F-414A-8863-21EC42316CEE}" destId="{20B21A57-F6AE-45E9-B608-438111CACC7F}" srcOrd="0" destOrd="0" presId="urn:microsoft.com/office/officeart/2005/8/layout/default"/>
    <dgm:cxn modelId="{CB82A5D9-493F-4598-9188-4B0CC852835C}" type="presParOf" srcId="{20AB9E95-072F-414A-8863-21EC42316CEE}" destId="{727E0717-935C-4B97-A5B1-7365A362D146}" srcOrd="1" destOrd="0" presId="urn:microsoft.com/office/officeart/2005/8/layout/default"/>
    <dgm:cxn modelId="{E396C521-B10A-4A71-ACF3-99242920EB6C}" type="presParOf" srcId="{20AB9E95-072F-414A-8863-21EC42316CEE}" destId="{0BF73BBB-2546-4F85-AB9F-ACF80D61DACF}" srcOrd="2" destOrd="0" presId="urn:microsoft.com/office/officeart/2005/8/layout/default"/>
    <dgm:cxn modelId="{F266E9A5-D076-4D00-9FE6-D58723FB428A}" type="presParOf" srcId="{20AB9E95-072F-414A-8863-21EC42316CEE}" destId="{95F8E522-393E-4856-8AFF-4D7EC7AF8793}" srcOrd="3" destOrd="0" presId="urn:microsoft.com/office/officeart/2005/8/layout/default"/>
    <dgm:cxn modelId="{359DF40A-14AA-4378-A49C-D2CE99E021C3}" type="presParOf" srcId="{20AB9E95-072F-414A-8863-21EC42316CEE}" destId="{417D71D5-A972-4403-B6B6-E100A3DE04B1}" srcOrd="4" destOrd="0" presId="urn:microsoft.com/office/officeart/2005/8/layout/default"/>
    <dgm:cxn modelId="{55341E2A-220F-4D74-B8C1-C9970A7340E9}" type="presParOf" srcId="{20AB9E95-072F-414A-8863-21EC42316CEE}" destId="{245ECE64-F718-49E6-8FE6-45615E59123A}" srcOrd="5" destOrd="0" presId="urn:microsoft.com/office/officeart/2005/8/layout/default"/>
    <dgm:cxn modelId="{4FEFB6A8-C19B-4845-84C2-99CAD1804C56}" type="presParOf" srcId="{20AB9E95-072F-414A-8863-21EC42316CEE}" destId="{74A4F755-93EE-497F-A14A-CFB5ADD98182}" srcOrd="6" destOrd="0" presId="urn:microsoft.com/office/officeart/2005/8/layout/default"/>
    <dgm:cxn modelId="{922CD3AD-D806-4634-BFEF-5105048D2FE8}" type="presParOf" srcId="{20AB9E95-072F-414A-8863-21EC42316CEE}" destId="{47BA25C7-A462-4A8B-9CFB-E554FD56B030}" srcOrd="7" destOrd="0" presId="urn:microsoft.com/office/officeart/2005/8/layout/default"/>
    <dgm:cxn modelId="{B5695164-3A7F-4D93-B07F-BEFA18C5D69D}" type="presParOf" srcId="{20AB9E95-072F-414A-8863-21EC42316CEE}" destId="{B0475D8B-BBFA-4895-A9D9-237C87CC8E74}" srcOrd="8" destOrd="0" presId="urn:microsoft.com/office/officeart/2005/8/layout/default"/>
    <dgm:cxn modelId="{587086ED-4AAB-43D2-8A05-1EDB610F533F}" type="presParOf" srcId="{20AB9E95-072F-414A-8863-21EC42316CEE}" destId="{5C3C602C-FED1-4FAB-97AA-FF1CA79C7B33}" srcOrd="9" destOrd="0" presId="urn:microsoft.com/office/officeart/2005/8/layout/default"/>
    <dgm:cxn modelId="{27C0FE15-EACF-4989-9ADD-96132454064D}" type="presParOf" srcId="{20AB9E95-072F-414A-8863-21EC42316CEE}" destId="{444F64DE-87F7-4873-AE22-7CCCDB84B92B}" srcOrd="10" destOrd="0" presId="urn:microsoft.com/office/officeart/2005/8/layout/default"/>
    <dgm:cxn modelId="{1B21E301-634C-446C-95A8-952640F48001}" type="presParOf" srcId="{20AB9E95-072F-414A-8863-21EC42316CEE}" destId="{0DC6F3FD-F40A-4163-AFC4-EE5652035DB7}" srcOrd="11" destOrd="0" presId="urn:microsoft.com/office/officeart/2005/8/layout/default"/>
    <dgm:cxn modelId="{FF78E66A-BB89-47C3-A4FF-6948BEBE70CE}" type="presParOf" srcId="{20AB9E95-072F-414A-8863-21EC42316CEE}" destId="{F29FFB31-53D3-4A35-8931-424E50E5409B}" srcOrd="12" destOrd="0" presId="urn:microsoft.com/office/officeart/2005/8/layout/default"/>
    <dgm:cxn modelId="{BA1C9599-448B-4DF1-8F62-9F98BD58CDD0}" type="presParOf" srcId="{20AB9E95-072F-414A-8863-21EC42316CEE}" destId="{406807F1-FB6C-4580-8224-DFD9F348C4DC}" srcOrd="13" destOrd="0" presId="urn:microsoft.com/office/officeart/2005/8/layout/default"/>
    <dgm:cxn modelId="{0B72378B-3A48-4AC0-A87B-407B84FD469E}" type="presParOf" srcId="{20AB9E95-072F-414A-8863-21EC42316CEE}" destId="{7D91F2C9-8E73-4860-BA5F-C07F1BACC8B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192A2-848A-4994-8D69-A2746B12A7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0E18D80-DFD7-4C1B-8166-EFD9277C6EF3}">
      <dgm:prSet custT="1"/>
      <dgm:spPr>
        <a:solidFill>
          <a:schemeClr val="accent1">
            <a:lumMod val="60000"/>
            <a:lumOff val="40000"/>
          </a:schemeClr>
        </a:solidFill>
      </dgm:spPr>
      <dgm:t>
        <a:bodyPr/>
        <a:lstStyle/>
        <a:p>
          <a:r>
            <a:rPr lang="en-US" sz="2000" b="0" dirty="0">
              <a:solidFill>
                <a:schemeClr val="tx1"/>
              </a:solidFill>
              <a:latin typeface="Arial" panose="020B0604020202020204" pitchFamily="34" charset="0"/>
              <a:cs typeface="Arial" panose="020B0604020202020204" pitchFamily="34" charset="0"/>
            </a:rPr>
            <a:t>Check your edit report………were some claims kicked out of file – if so, research and find cause and resend……Medicaid and Insurance</a:t>
          </a:r>
        </a:p>
      </dgm:t>
    </dgm:pt>
    <dgm:pt modelId="{DEB71422-49FD-4595-B853-4440D8648D5F}" type="parTrans" cxnId="{133B4BDC-8199-4E1F-AFCE-C19052AD9A1A}">
      <dgm:prSet/>
      <dgm:spPr/>
      <dgm:t>
        <a:bodyPr/>
        <a:lstStyle/>
        <a:p>
          <a:endParaRPr lang="en-US"/>
        </a:p>
      </dgm:t>
    </dgm:pt>
    <dgm:pt modelId="{718A97B6-990D-4522-8DDA-955D1F8D917A}" type="sibTrans" cxnId="{133B4BDC-8199-4E1F-AFCE-C19052AD9A1A}">
      <dgm:prSet/>
      <dgm:spPr/>
      <dgm:t>
        <a:bodyPr/>
        <a:lstStyle/>
        <a:p>
          <a:endParaRPr lang="en-US"/>
        </a:p>
      </dgm:t>
    </dgm:pt>
    <dgm:pt modelId="{50569B97-241A-48B0-8622-AC7E683A0855}">
      <dgm:prSet custT="1"/>
      <dgm:spPr>
        <a:solidFill>
          <a:schemeClr val="accent1">
            <a:lumMod val="40000"/>
            <a:lumOff val="60000"/>
          </a:schemeClr>
        </a:solidFill>
      </dgm:spPr>
      <dgm:t>
        <a:bodyPr/>
        <a:lstStyle/>
        <a:p>
          <a:r>
            <a:rPr lang="en-US" sz="2000" b="0" dirty="0">
              <a:solidFill>
                <a:schemeClr val="tx1"/>
              </a:solidFill>
              <a:latin typeface="Arial" panose="020B0604020202020204" pitchFamily="34" charset="0"/>
              <a:cs typeface="Arial" panose="020B0604020202020204" pitchFamily="34" charset="0"/>
            </a:rPr>
            <a:t>Claims passed through submission to clearinghouse……did payor accept the claims……….check for report of claims accepted by payor…..example BCBS</a:t>
          </a:r>
        </a:p>
      </dgm:t>
    </dgm:pt>
    <dgm:pt modelId="{E7E79986-5C35-40EE-AE15-BF80BB0322A6}" type="parTrans" cxnId="{BA2C1F2C-378A-4D33-BF00-DAAE7C5C4165}">
      <dgm:prSet/>
      <dgm:spPr/>
      <dgm:t>
        <a:bodyPr/>
        <a:lstStyle/>
        <a:p>
          <a:endParaRPr lang="en-US"/>
        </a:p>
      </dgm:t>
    </dgm:pt>
    <dgm:pt modelId="{48757AD6-F6BB-4CD7-ACCC-CEAACBDC1533}" type="sibTrans" cxnId="{BA2C1F2C-378A-4D33-BF00-DAAE7C5C4165}">
      <dgm:prSet/>
      <dgm:spPr/>
      <dgm:t>
        <a:bodyPr/>
        <a:lstStyle/>
        <a:p>
          <a:endParaRPr lang="en-US"/>
        </a:p>
      </dgm:t>
    </dgm:pt>
    <dgm:pt modelId="{6ACED2AC-12B9-49CF-A8C5-41ED21310141}">
      <dgm:prSet custT="1"/>
      <dgm:spPr>
        <a:solidFill>
          <a:schemeClr val="accent1">
            <a:lumMod val="20000"/>
            <a:lumOff val="80000"/>
          </a:schemeClr>
        </a:solidFill>
      </dgm:spPr>
      <dgm:t>
        <a:bodyPr/>
        <a:lstStyle/>
        <a:p>
          <a:r>
            <a:rPr lang="en-US" sz="2000" b="0" dirty="0">
              <a:solidFill>
                <a:schemeClr val="tx1"/>
              </a:solidFill>
              <a:latin typeface="Arial" panose="020B0604020202020204" pitchFamily="34" charset="0"/>
              <a:cs typeface="Arial" panose="020B0604020202020204" pitchFamily="34" charset="0"/>
            </a:rPr>
            <a:t>There are usually reports you can run for each file submitted …..accepted/rejected by clearinghouse and accepted/rejected by payor.  These reports usually provide the reason for rejection.  Take care of these immediately and rebill…….some insurances have a 90-day deadline for billing (BCBS, UHC, etc.)</a:t>
          </a:r>
        </a:p>
      </dgm:t>
    </dgm:pt>
    <dgm:pt modelId="{DEFB2756-1AB7-4B09-B02B-557904DA7179}" type="parTrans" cxnId="{FDDC24A6-CAF5-4CD9-8E12-FE518CA5813F}">
      <dgm:prSet/>
      <dgm:spPr/>
      <dgm:t>
        <a:bodyPr/>
        <a:lstStyle/>
        <a:p>
          <a:endParaRPr lang="en-US"/>
        </a:p>
      </dgm:t>
    </dgm:pt>
    <dgm:pt modelId="{1CCA3063-59B7-4BA4-AA5B-AC7178EBE31B}" type="sibTrans" cxnId="{FDDC24A6-CAF5-4CD9-8E12-FE518CA5813F}">
      <dgm:prSet/>
      <dgm:spPr/>
      <dgm:t>
        <a:bodyPr/>
        <a:lstStyle/>
        <a:p>
          <a:endParaRPr lang="en-US"/>
        </a:p>
      </dgm:t>
    </dgm:pt>
    <dgm:pt modelId="{434E5E3C-C5E8-43CF-9A81-A19C6205A4CA}" type="pres">
      <dgm:prSet presAssocID="{4F5192A2-848A-4994-8D69-A2746B12A75A}" presName="diagram" presStyleCnt="0">
        <dgm:presLayoutVars>
          <dgm:dir/>
          <dgm:resizeHandles val="exact"/>
        </dgm:presLayoutVars>
      </dgm:prSet>
      <dgm:spPr/>
    </dgm:pt>
    <dgm:pt modelId="{9683499F-D4FB-4093-9C61-FECE5E8B858C}" type="pres">
      <dgm:prSet presAssocID="{20E18D80-DFD7-4C1B-8166-EFD9277C6EF3}" presName="node" presStyleLbl="node1" presStyleIdx="0" presStyleCnt="3" custScaleX="89363" custScaleY="44795" custLinFactNeighborX="1144" custLinFactNeighborY="9803">
        <dgm:presLayoutVars>
          <dgm:bulletEnabled val="1"/>
        </dgm:presLayoutVars>
      </dgm:prSet>
      <dgm:spPr/>
    </dgm:pt>
    <dgm:pt modelId="{B6FBC495-5488-44B8-89C4-118AD9AD9F61}" type="pres">
      <dgm:prSet presAssocID="{718A97B6-990D-4522-8DDA-955D1F8D917A}" presName="sibTrans" presStyleCnt="0"/>
      <dgm:spPr/>
    </dgm:pt>
    <dgm:pt modelId="{D1DD74C6-E6BD-409D-A2E3-37550E3D0DF8}" type="pres">
      <dgm:prSet presAssocID="{50569B97-241A-48B0-8622-AC7E683A0855}" presName="node" presStyleLbl="node1" presStyleIdx="1" presStyleCnt="3" custScaleX="78017" custScaleY="44003" custLinFactNeighborX="-3289" custLinFactNeighborY="9010">
        <dgm:presLayoutVars>
          <dgm:bulletEnabled val="1"/>
        </dgm:presLayoutVars>
      </dgm:prSet>
      <dgm:spPr/>
    </dgm:pt>
    <dgm:pt modelId="{E4905801-9958-46BD-89DC-B013089F0F25}" type="pres">
      <dgm:prSet presAssocID="{48757AD6-F6BB-4CD7-ACCC-CEAACBDC1533}" presName="sibTrans" presStyleCnt="0"/>
      <dgm:spPr/>
    </dgm:pt>
    <dgm:pt modelId="{9279851B-30BE-4816-9558-D36317ED267A}" type="pres">
      <dgm:prSet presAssocID="{6ACED2AC-12B9-49CF-A8C5-41ED21310141}" presName="node" presStyleLbl="node1" presStyleIdx="2" presStyleCnt="3" custScaleX="134764" custScaleY="45278" custLinFactNeighborX="-674" custLinFactNeighborY="4947">
        <dgm:presLayoutVars>
          <dgm:bulletEnabled val="1"/>
        </dgm:presLayoutVars>
      </dgm:prSet>
      <dgm:spPr/>
    </dgm:pt>
  </dgm:ptLst>
  <dgm:cxnLst>
    <dgm:cxn modelId="{BA2C1F2C-378A-4D33-BF00-DAAE7C5C4165}" srcId="{4F5192A2-848A-4994-8D69-A2746B12A75A}" destId="{50569B97-241A-48B0-8622-AC7E683A0855}" srcOrd="1" destOrd="0" parTransId="{E7E79986-5C35-40EE-AE15-BF80BB0322A6}" sibTransId="{48757AD6-F6BB-4CD7-ACCC-CEAACBDC1533}"/>
    <dgm:cxn modelId="{729CA668-DFBE-4093-9560-A9CE23913006}" type="presOf" srcId="{6ACED2AC-12B9-49CF-A8C5-41ED21310141}" destId="{9279851B-30BE-4816-9558-D36317ED267A}" srcOrd="0" destOrd="0" presId="urn:microsoft.com/office/officeart/2005/8/layout/default"/>
    <dgm:cxn modelId="{5B178888-B6EA-494E-89AE-F0C508AF7973}" type="presOf" srcId="{50569B97-241A-48B0-8622-AC7E683A0855}" destId="{D1DD74C6-E6BD-409D-A2E3-37550E3D0DF8}" srcOrd="0" destOrd="0" presId="urn:microsoft.com/office/officeart/2005/8/layout/default"/>
    <dgm:cxn modelId="{FDDC24A6-CAF5-4CD9-8E12-FE518CA5813F}" srcId="{4F5192A2-848A-4994-8D69-A2746B12A75A}" destId="{6ACED2AC-12B9-49CF-A8C5-41ED21310141}" srcOrd="2" destOrd="0" parTransId="{DEFB2756-1AB7-4B09-B02B-557904DA7179}" sibTransId="{1CCA3063-59B7-4BA4-AA5B-AC7178EBE31B}"/>
    <dgm:cxn modelId="{4240F7AC-FDF3-4812-A41A-6900D6535F57}" type="presOf" srcId="{4F5192A2-848A-4994-8D69-A2746B12A75A}" destId="{434E5E3C-C5E8-43CF-9A81-A19C6205A4CA}" srcOrd="0" destOrd="0" presId="urn:microsoft.com/office/officeart/2005/8/layout/default"/>
    <dgm:cxn modelId="{133B4BDC-8199-4E1F-AFCE-C19052AD9A1A}" srcId="{4F5192A2-848A-4994-8D69-A2746B12A75A}" destId="{20E18D80-DFD7-4C1B-8166-EFD9277C6EF3}" srcOrd="0" destOrd="0" parTransId="{DEB71422-49FD-4595-B853-4440D8648D5F}" sibTransId="{718A97B6-990D-4522-8DDA-955D1F8D917A}"/>
    <dgm:cxn modelId="{6A2BAFFF-4CFF-4C82-9647-C634AD1A9116}" type="presOf" srcId="{20E18D80-DFD7-4C1B-8166-EFD9277C6EF3}" destId="{9683499F-D4FB-4093-9C61-FECE5E8B858C}" srcOrd="0" destOrd="0" presId="urn:microsoft.com/office/officeart/2005/8/layout/default"/>
    <dgm:cxn modelId="{1AE7F9B1-355F-449B-883F-6B8F1EC7D96D}" type="presParOf" srcId="{434E5E3C-C5E8-43CF-9A81-A19C6205A4CA}" destId="{9683499F-D4FB-4093-9C61-FECE5E8B858C}" srcOrd="0" destOrd="0" presId="urn:microsoft.com/office/officeart/2005/8/layout/default"/>
    <dgm:cxn modelId="{6CFDB4F0-4E38-4917-B015-44275634BD92}" type="presParOf" srcId="{434E5E3C-C5E8-43CF-9A81-A19C6205A4CA}" destId="{B6FBC495-5488-44B8-89C4-118AD9AD9F61}" srcOrd="1" destOrd="0" presId="urn:microsoft.com/office/officeart/2005/8/layout/default"/>
    <dgm:cxn modelId="{F2DAA4E5-87F9-40E0-928B-F8AECEF31070}" type="presParOf" srcId="{434E5E3C-C5E8-43CF-9A81-A19C6205A4CA}" destId="{D1DD74C6-E6BD-409D-A2E3-37550E3D0DF8}" srcOrd="2" destOrd="0" presId="urn:microsoft.com/office/officeart/2005/8/layout/default"/>
    <dgm:cxn modelId="{2B13175F-6ACE-4964-A771-90A80FD8954D}" type="presParOf" srcId="{434E5E3C-C5E8-43CF-9A81-A19C6205A4CA}" destId="{E4905801-9958-46BD-89DC-B013089F0F25}" srcOrd="3" destOrd="0" presId="urn:microsoft.com/office/officeart/2005/8/layout/default"/>
    <dgm:cxn modelId="{A55B261E-5F02-46C2-9743-25847E76AFA4}" type="presParOf" srcId="{434E5E3C-C5E8-43CF-9A81-A19C6205A4CA}" destId="{9279851B-30BE-4816-9558-D36317ED267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5192A2-848A-4994-8D69-A2746B12A7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9BCD563-C518-4EFE-BA3C-1BD3617FA1C8}">
      <dgm:prSet custT="1"/>
      <dgm:spPr>
        <a:solidFill>
          <a:schemeClr val="accent1">
            <a:lumMod val="20000"/>
            <a:lumOff val="80000"/>
          </a:schemeClr>
        </a:solidFill>
      </dgm:spPr>
      <dgm:t>
        <a:bodyPr/>
        <a:lstStyle/>
        <a:p>
          <a:r>
            <a:rPr lang="en-US" sz="2000" b="0" dirty="0">
              <a:solidFill>
                <a:schemeClr val="tx1"/>
              </a:solidFill>
              <a:latin typeface="Arial" panose="020B0604020202020204" pitchFamily="34" charset="0"/>
              <a:cs typeface="Arial" panose="020B0604020202020204" pitchFamily="34" charset="0"/>
            </a:rPr>
            <a:t>NCTracks – you can see if rebilled claims paid/denied the following day if needed</a:t>
          </a:r>
          <a:r>
            <a:rPr lang="en-US" sz="2000" dirty="0">
              <a:solidFill>
                <a:schemeClr val="tx1"/>
              </a:solidFill>
              <a:latin typeface="Arial" panose="020B0604020202020204" pitchFamily="34" charset="0"/>
              <a:cs typeface="Arial" panose="020B0604020202020204" pitchFamily="34" charset="0"/>
            </a:rPr>
            <a:t>.</a:t>
          </a:r>
        </a:p>
      </dgm:t>
    </dgm:pt>
    <dgm:pt modelId="{5923BD0D-E251-4A44-BF57-60672CA75A4A}" type="parTrans" cxnId="{98FEFB79-FF07-4DEB-963A-B1C807201694}">
      <dgm:prSet/>
      <dgm:spPr/>
      <dgm:t>
        <a:bodyPr/>
        <a:lstStyle/>
        <a:p>
          <a:endParaRPr lang="en-US"/>
        </a:p>
      </dgm:t>
    </dgm:pt>
    <dgm:pt modelId="{F958CD9A-2F5C-4C79-B009-3E519025A8C2}" type="sibTrans" cxnId="{98FEFB79-FF07-4DEB-963A-B1C807201694}">
      <dgm:prSet/>
      <dgm:spPr/>
      <dgm:t>
        <a:bodyPr/>
        <a:lstStyle/>
        <a:p>
          <a:endParaRPr lang="en-US"/>
        </a:p>
      </dgm:t>
    </dgm:pt>
    <dgm:pt modelId="{B176E805-402A-43DC-8CF1-B117B39D9C12}">
      <dgm:prSet custT="1"/>
      <dgm:spPr>
        <a:solidFill>
          <a:schemeClr val="accent1">
            <a:lumMod val="40000"/>
            <a:lumOff val="60000"/>
          </a:schemeClr>
        </a:solidFill>
      </dgm:spPr>
      <dgm:t>
        <a:bodyPr/>
        <a:lstStyle/>
        <a:p>
          <a:r>
            <a:rPr lang="en-US" sz="2000" b="0" dirty="0">
              <a:solidFill>
                <a:schemeClr val="tx1"/>
              </a:solidFill>
              <a:latin typeface="Arial" panose="020B0604020202020204" pitchFamily="34" charset="0"/>
              <a:cs typeface="Arial" panose="020B0604020202020204" pitchFamily="34" charset="0"/>
            </a:rPr>
            <a:t>NCTracks – bill directly on-line for difficult claims or those close to deadline.</a:t>
          </a:r>
        </a:p>
      </dgm:t>
    </dgm:pt>
    <dgm:pt modelId="{8996B11C-907A-4521-B399-D42FBBA3B586}" type="parTrans" cxnId="{A3B6F56B-643A-4C4A-AC3A-0BE46F5BF854}">
      <dgm:prSet/>
      <dgm:spPr/>
      <dgm:t>
        <a:bodyPr/>
        <a:lstStyle/>
        <a:p>
          <a:endParaRPr lang="en-US"/>
        </a:p>
      </dgm:t>
    </dgm:pt>
    <dgm:pt modelId="{E00123A8-1C9D-4971-8857-A0540B4E3400}" type="sibTrans" cxnId="{A3B6F56B-643A-4C4A-AC3A-0BE46F5BF854}">
      <dgm:prSet/>
      <dgm:spPr/>
      <dgm:t>
        <a:bodyPr/>
        <a:lstStyle/>
        <a:p>
          <a:endParaRPr lang="en-US"/>
        </a:p>
      </dgm:t>
    </dgm:pt>
    <dgm:pt modelId="{37D577A4-86BC-4B87-B940-4FF9E002B25E}">
      <dgm:prSet custT="1"/>
      <dgm:spPr>
        <a:solidFill>
          <a:schemeClr val="accent1">
            <a:lumMod val="60000"/>
            <a:lumOff val="40000"/>
          </a:schemeClr>
        </a:solidFill>
      </dgm:spPr>
      <dgm:t>
        <a:bodyPr/>
        <a:lstStyle/>
        <a:p>
          <a:r>
            <a:rPr lang="en-US" sz="2000" b="0" dirty="0">
              <a:solidFill>
                <a:schemeClr val="tx1"/>
              </a:solidFill>
              <a:latin typeface="Arial" panose="020B0604020202020204" pitchFamily="34" charset="0"/>
              <a:cs typeface="Arial" panose="020B0604020202020204" pitchFamily="34" charset="0"/>
            </a:rPr>
            <a:t>Insurances – bill directly on-line for difficult claims or those close to deadline.</a:t>
          </a:r>
        </a:p>
      </dgm:t>
    </dgm:pt>
    <dgm:pt modelId="{47F00975-1410-4C1D-AF65-ACCE5F19DF70}" type="parTrans" cxnId="{741D91E8-308E-4B47-8652-7A7773F71D40}">
      <dgm:prSet/>
      <dgm:spPr/>
      <dgm:t>
        <a:bodyPr/>
        <a:lstStyle/>
        <a:p>
          <a:endParaRPr lang="en-US"/>
        </a:p>
      </dgm:t>
    </dgm:pt>
    <dgm:pt modelId="{B4692252-3474-4900-B41D-A3454C46E7CE}" type="sibTrans" cxnId="{741D91E8-308E-4B47-8652-7A7773F71D40}">
      <dgm:prSet/>
      <dgm:spPr/>
      <dgm:t>
        <a:bodyPr/>
        <a:lstStyle/>
        <a:p>
          <a:endParaRPr lang="en-US"/>
        </a:p>
      </dgm:t>
    </dgm:pt>
    <dgm:pt modelId="{434E5E3C-C5E8-43CF-9A81-A19C6205A4CA}" type="pres">
      <dgm:prSet presAssocID="{4F5192A2-848A-4994-8D69-A2746B12A75A}" presName="diagram" presStyleCnt="0">
        <dgm:presLayoutVars>
          <dgm:dir/>
          <dgm:resizeHandles val="exact"/>
        </dgm:presLayoutVars>
      </dgm:prSet>
      <dgm:spPr/>
    </dgm:pt>
    <dgm:pt modelId="{8A03423B-782C-4CF9-927B-24F2505DFA09}" type="pres">
      <dgm:prSet presAssocID="{C9BCD563-C518-4EFE-BA3C-1BD3617FA1C8}" presName="node" presStyleLbl="node1" presStyleIdx="0" presStyleCnt="3" custLinFactNeighborX="-904" custLinFactNeighborY="3014">
        <dgm:presLayoutVars>
          <dgm:bulletEnabled val="1"/>
        </dgm:presLayoutVars>
      </dgm:prSet>
      <dgm:spPr/>
    </dgm:pt>
    <dgm:pt modelId="{3D87557B-639A-4152-9201-C54D62D51CBC}" type="pres">
      <dgm:prSet presAssocID="{F958CD9A-2F5C-4C79-B009-3E519025A8C2}" presName="sibTrans" presStyleCnt="0"/>
      <dgm:spPr/>
    </dgm:pt>
    <dgm:pt modelId="{19FEDC86-036B-4FC2-9497-5EB3722B280E}" type="pres">
      <dgm:prSet presAssocID="{B176E805-402A-43DC-8CF1-B117B39D9C12}" presName="node" presStyleLbl="node1" presStyleIdx="1" presStyleCnt="3" custLinFactNeighborX="1809" custLinFactNeighborY="-568">
        <dgm:presLayoutVars>
          <dgm:bulletEnabled val="1"/>
        </dgm:presLayoutVars>
      </dgm:prSet>
      <dgm:spPr/>
    </dgm:pt>
    <dgm:pt modelId="{49F4D389-2A96-454F-A880-47E8987DACA1}" type="pres">
      <dgm:prSet presAssocID="{E00123A8-1C9D-4971-8857-A0540B4E3400}" presName="sibTrans" presStyleCnt="0"/>
      <dgm:spPr/>
    </dgm:pt>
    <dgm:pt modelId="{D8472DB2-2C8E-49FB-BDD9-D277778CFD9F}" type="pres">
      <dgm:prSet presAssocID="{37D577A4-86BC-4B87-B940-4FF9E002B25E}" presName="node" presStyleLbl="node1" presStyleIdx="2" presStyleCnt="3">
        <dgm:presLayoutVars>
          <dgm:bulletEnabled val="1"/>
        </dgm:presLayoutVars>
      </dgm:prSet>
      <dgm:spPr/>
    </dgm:pt>
  </dgm:ptLst>
  <dgm:cxnLst>
    <dgm:cxn modelId="{8C692641-1678-4088-87B4-FA56A7E343E8}" type="presOf" srcId="{C9BCD563-C518-4EFE-BA3C-1BD3617FA1C8}" destId="{8A03423B-782C-4CF9-927B-24F2505DFA09}" srcOrd="0" destOrd="0" presId="urn:microsoft.com/office/officeart/2005/8/layout/default"/>
    <dgm:cxn modelId="{C5502E62-101A-45EB-9A85-CA020FEE4CFE}" type="presOf" srcId="{B176E805-402A-43DC-8CF1-B117B39D9C12}" destId="{19FEDC86-036B-4FC2-9497-5EB3722B280E}" srcOrd="0" destOrd="0" presId="urn:microsoft.com/office/officeart/2005/8/layout/default"/>
    <dgm:cxn modelId="{A3B6F56B-643A-4C4A-AC3A-0BE46F5BF854}" srcId="{4F5192A2-848A-4994-8D69-A2746B12A75A}" destId="{B176E805-402A-43DC-8CF1-B117B39D9C12}" srcOrd="1" destOrd="0" parTransId="{8996B11C-907A-4521-B399-D42FBBA3B586}" sibTransId="{E00123A8-1C9D-4971-8857-A0540B4E3400}"/>
    <dgm:cxn modelId="{98FEFB79-FF07-4DEB-963A-B1C807201694}" srcId="{4F5192A2-848A-4994-8D69-A2746B12A75A}" destId="{C9BCD563-C518-4EFE-BA3C-1BD3617FA1C8}" srcOrd="0" destOrd="0" parTransId="{5923BD0D-E251-4A44-BF57-60672CA75A4A}" sibTransId="{F958CD9A-2F5C-4C79-B009-3E519025A8C2}"/>
    <dgm:cxn modelId="{82D93F5A-D1A8-4950-9CE4-A7EE4948900D}" type="presOf" srcId="{37D577A4-86BC-4B87-B940-4FF9E002B25E}" destId="{D8472DB2-2C8E-49FB-BDD9-D277778CFD9F}" srcOrd="0" destOrd="0" presId="urn:microsoft.com/office/officeart/2005/8/layout/default"/>
    <dgm:cxn modelId="{4240F7AC-FDF3-4812-A41A-6900D6535F57}" type="presOf" srcId="{4F5192A2-848A-4994-8D69-A2746B12A75A}" destId="{434E5E3C-C5E8-43CF-9A81-A19C6205A4CA}" srcOrd="0" destOrd="0" presId="urn:microsoft.com/office/officeart/2005/8/layout/default"/>
    <dgm:cxn modelId="{741D91E8-308E-4B47-8652-7A7773F71D40}" srcId="{4F5192A2-848A-4994-8D69-A2746B12A75A}" destId="{37D577A4-86BC-4B87-B940-4FF9E002B25E}" srcOrd="2" destOrd="0" parTransId="{47F00975-1410-4C1D-AF65-ACCE5F19DF70}" sibTransId="{B4692252-3474-4900-B41D-A3454C46E7CE}"/>
    <dgm:cxn modelId="{F362FF50-213F-4DC3-ABBD-3205E57BF547}" type="presParOf" srcId="{434E5E3C-C5E8-43CF-9A81-A19C6205A4CA}" destId="{8A03423B-782C-4CF9-927B-24F2505DFA09}" srcOrd="0" destOrd="0" presId="urn:microsoft.com/office/officeart/2005/8/layout/default"/>
    <dgm:cxn modelId="{27A743FE-8277-400F-9E77-1F8C6D5A3A88}" type="presParOf" srcId="{434E5E3C-C5E8-43CF-9A81-A19C6205A4CA}" destId="{3D87557B-639A-4152-9201-C54D62D51CBC}" srcOrd="1" destOrd="0" presId="urn:microsoft.com/office/officeart/2005/8/layout/default"/>
    <dgm:cxn modelId="{BFED835D-A0B7-4284-859D-7FD0979EEFE7}" type="presParOf" srcId="{434E5E3C-C5E8-43CF-9A81-A19C6205A4CA}" destId="{19FEDC86-036B-4FC2-9497-5EB3722B280E}" srcOrd="2" destOrd="0" presId="urn:microsoft.com/office/officeart/2005/8/layout/default"/>
    <dgm:cxn modelId="{4DD6DD3F-C162-492B-8866-6875884280CB}" type="presParOf" srcId="{434E5E3C-C5E8-43CF-9A81-A19C6205A4CA}" destId="{49F4D389-2A96-454F-A880-47E8987DACA1}" srcOrd="3" destOrd="0" presId="urn:microsoft.com/office/officeart/2005/8/layout/default"/>
    <dgm:cxn modelId="{C3ED82F4-0BB3-46AF-A750-7BCC7E8EAA9D}" type="presParOf" srcId="{434E5E3C-C5E8-43CF-9A81-A19C6205A4CA}" destId="{D8472DB2-2C8E-49FB-BDD9-D277778CFD9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80EC88-A697-495E-81B4-31C89E97DD8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BF12485A-21D8-4C7E-9EC3-F7552A21CD0B}">
      <dgm:prSet custT="1"/>
      <dgm:spPr>
        <a:solidFill>
          <a:schemeClr val="accent2">
            <a:lumMod val="60000"/>
            <a:lumOff val="40000"/>
          </a:schemeClr>
        </a:solidFill>
      </dgm:spPr>
      <dgm:t>
        <a:bodyPr/>
        <a:lstStyle/>
        <a:p>
          <a:r>
            <a:rPr lang="en-US" sz="2000" dirty="0">
              <a:latin typeface="Arial" panose="020B0604020202020204" pitchFamily="34" charset="0"/>
              <a:cs typeface="Arial" panose="020B0604020202020204" pitchFamily="34" charset="0"/>
            </a:rPr>
            <a:t>Run your reports on a regular basis –this is important because you only have 90 days to bill in most circumstances (third party insurance).  </a:t>
          </a:r>
        </a:p>
      </dgm:t>
    </dgm:pt>
    <dgm:pt modelId="{35DE262C-0B41-4E64-B1DF-B7A3D6B27416}" type="parTrans" cxnId="{999E67BB-FD27-4020-BDBD-FE87D076F2EE}">
      <dgm:prSet/>
      <dgm:spPr/>
      <dgm:t>
        <a:bodyPr/>
        <a:lstStyle/>
        <a:p>
          <a:endParaRPr lang="en-US"/>
        </a:p>
      </dgm:t>
    </dgm:pt>
    <dgm:pt modelId="{4CECD5CF-1998-4B2F-8C07-4FA61122EC19}" type="sibTrans" cxnId="{999E67BB-FD27-4020-BDBD-FE87D076F2EE}">
      <dgm:prSet/>
      <dgm:spPr/>
      <dgm:t>
        <a:bodyPr/>
        <a:lstStyle/>
        <a:p>
          <a:endParaRPr lang="en-US"/>
        </a:p>
      </dgm:t>
    </dgm:pt>
    <dgm:pt modelId="{A634C5EF-E5FD-45E0-8CDC-481BB078B461}">
      <dgm:prSet custT="1"/>
      <dgm:spPr>
        <a:solidFill>
          <a:schemeClr val="accent1">
            <a:lumMod val="40000"/>
            <a:lumOff val="60000"/>
          </a:schemeClr>
        </a:solidFill>
      </dgm:spPr>
      <dgm:t>
        <a:bodyPr/>
        <a:lstStyle/>
        <a:p>
          <a:r>
            <a:rPr lang="en-US" sz="2000" dirty="0">
              <a:latin typeface="Arial" panose="020B0604020202020204" pitchFamily="34" charset="0"/>
              <a:cs typeface="Arial" panose="020B0604020202020204" pitchFamily="34" charset="0"/>
            </a:rPr>
            <a:t>Research claims showing at 31-60 and 61-90 days……..hopefully you will not see anything older than that.  </a:t>
          </a:r>
        </a:p>
      </dgm:t>
    </dgm:pt>
    <dgm:pt modelId="{29167C98-F9C8-433D-A112-BDFDD838438E}" type="parTrans" cxnId="{BCF0DF39-0E01-4ABA-A12E-1D5ADC45DA02}">
      <dgm:prSet/>
      <dgm:spPr/>
      <dgm:t>
        <a:bodyPr/>
        <a:lstStyle/>
        <a:p>
          <a:endParaRPr lang="en-US"/>
        </a:p>
      </dgm:t>
    </dgm:pt>
    <dgm:pt modelId="{86B8CBA9-1898-4A36-9176-670C455E5058}" type="sibTrans" cxnId="{BCF0DF39-0E01-4ABA-A12E-1D5ADC45DA02}">
      <dgm:prSet/>
      <dgm:spPr/>
      <dgm:t>
        <a:bodyPr/>
        <a:lstStyle/>
        <a:p>
          <a:endParaRPr lang="en-US"/>
        </a:p>
      </dgm:t>
    </dgm:pt>
    <dgm:pt modelId="{624791B7-4E81-4DC7-B2CF-4A71FDD9B4C4}">
      <dgm:prSet custT="1"/>
      <dgm:spPr>
        <a:solidFill>
          <a:schemeClr val="accent1">
            <a:lumMod val="60000"/>
            <a:lumOff val="40000"/>
          </a:schemeClr>
        </a:solidFill>
      </dgm:spPr>
      <dgm:t>
        <a:bodyPr/>
        <a:lstStyle/>
        <a:p>
          <a:r>
            <a:rPr lang="en-US" sz="1800" dirty="0">
              <a:latin typeface="Arial" panose="020B0604020202020204" pitchFamily="34" charset="0"/>
              <a:cs typeface="Arial" panose="020B0604020202020204" pitchFamily="34" charset="0"/>
            </a:rPr>
            <a:t>Are there a number of claims with the same sent date?  Are there claims with a “claimed” date but NCTracks did not receive? </a:t>
          </a:r>
        </a:p>
      </dgm:t>
    </dgm:pt>
    <dgm:pt modelId="{90C9E3DB-69FD-4301-BC93-DE5831442D3E}" type="parTrans" cxnId="{5B599727-DF5C-4798-AC7B-74CF302CBDC1}">
      <dgm:prSet/>
      <dgm:spPr/>
      <dgm:t>
        <a:bodyPr/>
        <a:lstStyle/>
        <a:p>
          <a:endParaRPr lang="en-US"/>
        </a:p>
      </dgm:t>
    </dgm:pt>
    <dgm:pt modelId="{88BB6047-F375-4023-A16F-91AFFBE5ED44}" type="sibTrans" cxnId="{5B599727-DF5C-4798-AC7B-74CF302CBDC1}">
      <dgm:prSet/>
      <dgm:spPr/>
      <dgm:t>
        <a:bodyPr/>
        <a:lstStyle/>
        <a:p>
          <a:endParaRPr lang="en-US"/>
        </a:p>
      </dgm:t>
    </dgm:pt>
    <dgm:pt modelId="{EDD0030E-F12E-41AF-8E90-8B88FB5A42C9}">
      <dgm:prSet custT="1"/>
      <dgm:spPr>
        <a:solidFill>
          <a:schemeClr val="accent2">
            <a:lumMod val="75000"/>
          </a:schemeClr>
        </a:solidFill>
      </dgm:spPr>
      <dgm:t>
        <a:bodyPr/>
        <a:lstStyle/>
        <a:p>
          <a:r>
            <a:rPr lang="en-US" sz="2000" dirty="0">
              <a:latin typeface="Arial" panose="020B0604020202020204" pitchFamily="34" charset="0"/>
              <a:cs typeface="Arial" panose="020B0604020202020204" pitchFamily="34" charset="0"/>
            </a:rPr>
            <a:t>Are there claims that paid but the payment did not post?</a:t>
          </a:r>
        </a:p>
      </dgm:t>
    </dgm:pt>
    <dgm:pt modelId="{D1901E12-9F17-4490-9F0C-EB7D614CD3D8}" type="parTrans" cxnId="{BE608725-3B96-4C51-B0A8-7E71600AE807}">
      <dgm:prSet/>
      <dgm:spPr/>
      <dgm:t>
        <a:bodyPr/>
        <a:lstStyle/>
        <a:p>
          <a:endParaRPr lang="en-US"/>
        </a:p>
      </dgm:t>
    </dgm:pt>
    <dgm:pt modelId="{AA236454-EAB8-4A22-A9FF-17BF41A1C35C}" type="sibTrans" cxnId="{BE608725-3B96-4C51-B0A8-7E71600AE807}">
      <dgm:prSet/>
      <dgm:spPr/>
      <dgm:t>
        <a:bodyPr/>
        <a:lstStyle/>
        <a:p>
          <a:endParaRPr lang="en-US"/>
        </a:p>
      </dgm:t>
    </dgm:pt>
    <dgm:pt modelId="{C7BD528C-1FB6-4CDE-A595-35F3E96DFCEC}">
      <dgm:prSet custT="1"/>
      <dgm:spPr>
        <a:solidFill>
          <a:schemeClr val="accent2">
            <a:lumMod val="50000"/>
          </a:schemeClr>
        </a:solidFill>
      </dgm:spPr>
      <dgm:t>
        <a:bodyPr/>
        <a:lstStyle/>
        <a:p>
          <a:r>
            <a:rPr lang="en-US" sz="2000" dirty="0">
              <a:latin typeface="Arial" panose="020B0604020202020204" pitchFamily="34" charset="0"/>
              <a:cs typeface="Arial" panose="020B0604020202020204" pitchFamily="34" charset="0"/>
            </a:rPr>
            <a:t>Are there denied claims that have not been worked?</a:t>
          </a:r>
        </a:p>
      </dgm:t>
    </dgm:pt>
    <dgm:pt modelId="{8B90543C-0B05-4D79-9856-872B0A22956A}" type="parTrans" cxnId="{B1273660-0149-4B48-8EDC-613EBE182458}">
      <dgm:prSet/>
      <dgm:spPr/>
      <dgm:t>
        <a:bodyPr/>
        <a:lstStyle/>
        <a:p>
          <a:endParaRPr lang="en-US"/>
        </a:p>
      </dgm:t>
    </dgm:pt>
    <dgm:pt modelId="{7192463C-3C0B-4A8C-9F2A-AD2CD93562EE}" type="sibTrans" cxnId="{B1273660-0149-4B48-8EDC-613EBE182458}">
      <dgm:prSet/>
      <dgm:spPr/>
      <dgm:t>
        <a:bodyPr/>
        <a:lstStyle/>
        <a:p>
          <a:endParaRPr lang="en-US"/>
        </a:p>
      </dgm:t>
    </dgm:pt>
    <dgm:pt modelId="{05C8DD84-3D12-4C41-B852-983363C02ABC}" type="pres">
      <dgm:prSet presAssocID="{E380EC88-A697-495E-81B4-31C89E97DD81}" presName="outerComposite" presStyleCnt="0">
        <dgm:presLayoutVars>
          <dgm:chMax val="5"/>
          <dgm:dir/>
          <dgm:resizeHandles val="exact"/>
        </dgm:presLayoutVars>
      </dgm:prSet>
      <dgm:spPr/>
    </dgm:pt>
    <dgm:pt modelId="{A1D410A9-5D79-4E2C-BEC3-A6F32C9AF940}" type="pres">
      <dgm:prSet presAssocID="{E380EC88-A697-495E-81B4-31C89E97DD81}" presName="dummyMaxCanvas" presStyleCnt="0">
        <dgm:presLayoutVars/>
      </dgm:prSet>
      <dgm:spPr/>
    </dgm:pt>
    <dgm:pt modelId="{120955D9-59BC-4924-96DA-87C65222B3FB}" type="pres">
      <dgm:prSet presAssocID="{E380EC88-A697-495E-81B4-31C89E97DD81}" presName="FiveNodes_1" presStyleLbl="node1" presStyleIdx="0" presStyleCnt="5">
        <dgm:presLayoutVars>
          <dgm:bulletEnabled val="1"/>
        </dgm:presLayoutVars>
      </dgm:prSet>
      <dgm:spPr/>
    </dgm:pt>
    <dgm:pt modelId="{53FF5269-8409-421E-AAC1-9E39F118B2BF}" type="pres">
      <dgm:prSet presAssocID="{E380EC88-A697-495E-81B4-31C89E97DD81}" presName="FiveNodes_2" presStyleLbl="node1" presStyleIdx="1" presStyleCnt="5">
        <dgm:presLayoutVars>
          <dgm:bulletEnabled val="1"/>
        </dgm:presLayoutVars>
      </dgm:prSet>
      <dgm:spPr/>
    </dgm:pt>
    <dgm:pt modelId="{62E4AA7B-DD53-4C3C-AAF0-4911CC23F83D}" type="pres">
      <dgm:prSet presAssocID="{E380EC88-A697-495E-81B4-31C89E97DD81}" presName="FiveNodes_3" presStyleLbl="node1" presStyleIdx="2" presStyleCnt="5" custLinFactNeighborY="-2497">
        <dgm:presLayoutVars>
          <dgm:bulletEnabled val="1"/>
        </dgm:presLayoutVars>
      </dgm:prSet>
      <dgm:spPr/>
    </dgm:pt>
    <dgm:pt modelId="{A043A5F4-2AB5-4890-8941-5FA356609226}" type="pres">
      <dgm:prSet presAssocID="{E380EC88-A697-495E-81B4-31C89E97DD81}" presName="FiveNodes_4" presStyleLbl="node1" presStyleIdx="3" presStyleCnt="5">
        <dgm:presLayoutVars>
          <dgm:bulletEnabled val="1"/>
        </dgm:presLayoutVars>
      </dgm:prSet>
      <dgm:spPr/>
    </dgm:pt>
    <dgm:pt modelId="{DF639913-B5AE-4C52-A3E7-EEC6A539C138}" type="pres">
      <dgm:prSet presAssocID="{E380EC88-A697-495E-81B4-31C89E97DD81}" presName="FiveNodes_5" presStyleLbl="node1" presStyleIdx="4" presStyleCnt="5">
        <dgm:presLayoutVars>
          <dgm:bulletEnabled val="1"/>
        </dgm:presLayoutVars>
      </dgm:prSet>
      <dgm:spPr/>
    </dgm:pt>
    <dgm:pt modelId="{6B648DA9-AB27-4243-8AD0-8894039193B0}" type="pres">
      <dgm:prSet presAssocID="{E380EC88-A697-495E-81B4-31C89E97DD81}" presName="FiveConn_1-2" presStyleLbl="fgAccFollowNode1" presStyleIdx="0" presStyleCnt="4">
        <dgm:presLayoutVars>
          <dgm:bulletEnabled val="1"/>
        </dgm:presLayoutVars>
      </dgm:prSet>
      <dgm:spPr/>
    </dgm:pt>
    <dgm:pt modelId="{DCE41541-24F7-4A95-A790-F426A508EA51}" type="pres">
      <dgm:prSet presAssocID="{E380EC88-A697-495E-81B4-31C89E97DD81}" presName="FiveConn_2-3" presStyleLbl="fgAccFollowNode1" presStyleIdx="1" presStyleCnt="4">
        <dgm:presLayoutVars>
          <dgm:bulletEnabled val="1"/>
        </dgm:presLayoutVars>
      </dgm:prSet>
      <dgm:spPr/>
    </dgm:pt>
    <dgm:pt modelId="{7C44B3AE-229D-4891-BEDD-6AAB5EFF52B2}" type="pres">
      <dgm:prSet presAssocID="{E380EC88-A697-495E-81B4-31C89E97DD81}" presName="FiveConn_3-4" presStyleLbl="fgAccFollowNode1" presStyleIdx="2" presStyleCnt="4">
        <dgm:presLayoutVars>
          <dgm:bulletEnabled val="1"/>
        </dgm:presLayoutVars>
      </dgm:prSet>
      <dgm:spPr/>
    </dgm:pt>
    <dgm:pt modelId="{B170D10E-1196-4C7B-9CA9-B63650661B72}" type="pres">
      <dgm:prSet presAssocID="{E380EC88-A697-495E-81B4-31C89E97DD81}" presName="FiveConn_4-5" presStyleLbl="fgAccFollowNode1" presStyleIdx="3" presStyleCnt="4">
        <dgm:presLayoutVars>
          <dgm:bulletEnabled val="1"/>
        </dgm:presLayoutVars>
      </dgm:prSet>
      <dgm:spPr/>
    </dgm:pt>
    <dgm:pt modelId="{1AA751CD-E72F-466E-A83D-BCE4DF07B4ED}" type="pres">
      <dgm:prSet presAssocID="{E380EC88-A697-495E-81B4-31C89E97DD81}" presName="FiveNodes_1_text" presStyleLbl="node1" presStyleIdx="4" presStyleCnt="5">
        <dgm:presLayoutVars>
          <dgm:bulletEnabled val="1"/>
        </dgm:presLayoutVars>
      </dgm:prSet>
      <dgm:spPr/>
    </dgm:pt>
    <dgm:pt modelId="{00B7CDE0-BED4-49E8-840F-8DF0FB7288B2}" type="pres">
      <dgm:prSet presAssocID="{E380EC88-A697-495E-81B4-31C89E97DD81}" presName="FiveNodes_2_text" presStyleLbl="node1" presStyleIdx="4" presStyleCnt="5">
        <dgm:presLayoutVars>
          <dgm:bulletEnabled val="1"/>
        </dgm:presLayoutVars>
      </dgm:prSet>
      <dgm:spPr/>
    </dgm:pt>
    <dgm:pt modelId="{A2706A72-0760-40FD-B8BB-09EBB74371B1}" type="pres">
      <dgm:prSet presAssocID="{E380EC88-A697-495E-81B4-31C89E97DD81}" presName="FiveNodes_3_text" presStyleLbl="node1" presStyleIdx="4" presStyleCnt="5">
        <dgm:presLayoutVars>
          <dgm:bulletEnabled val="1"/>
        </dgm:presLayoutVars>
      </dgm:prSet>
      <dgm:spPr/>
    </dgm:pt>
    <dgm:pt modelId="{E92A5A84-1852-4172-A090-E6811C3C6B85}" type="pres">
      <dgm:prSet presAssocID="{E380EC88-A697-495E-81B4-31C89E97DD81}" presName="FiveNodes_4_text" presStyleLbl="node1" presStyleIdx="4" presStyleCnt="5">
        <dgm:presLayoutVars>
          <dgm:bulletEnabled val="1"/>
        </dgm:presLayoutVars>
      </dgm:prSet>
      <dgm:spPr/>
    </dgm:pt>
    <dgm:pt modelId="{6DD903C0-B45B-4C17-B960-050C9C3FFE4F}" type="pres">
      <dgm:prSet presAssocID="{E380EC88-A697-495E-81B4-31C89E97DD81}" presName="FiveNodes_5_text" presStyleLbl="node1" presStyleIdx="4" presStyleCnt="5">
        <dgm:presLayoutVars>
          <dgm:bulletEnabled val="1"/>
        </dgm:presLayoutVars>
      </dgm:prSet>
      <dgm:spPr/>
    </dgm:pt>
  </dgm:ptLst>
  <dgm:cxnLst>
    <dgm:cxn modelId="{37778100-6A27-48AD-8E5D-0CB88797B287}" type="presOf" srcId="{EDD0030E-F12E-41AF-8E90-8B88FB5A42C9}" destId="{E92A5A84-1852-4172-A090-E6811C3C6B85}" srcOrd="1" destOrd="0" presId="urn:microsoft.com/office/officeart/2005/8/layout/vProcess5"/>
    <dgm:cxn modelId="{A8A2D116-A534-4BF3-A540-A64C4AAFED1A}" type="presOf" srcId="{BF12485A-21D8-4C7E-9EC3-F7552A21CD0B}" destId="{1AA751CD-E72F-466E-A83D-BCE4DF07B4ED}" srcOrd="1" destOrd="0" presId="urn:microsoft.com/office/officeart/2005/8/layout/vProcess5"/>
    <dgm:cxn modelId="{797FB81E-52DC-4572-996A-167363ED164A}" type="presOf" srcId="{A634C5EF-E5FD-45E0-8CDC-481BB078B461}" destId="{53FF5269-8409-421E-AAC1-9E39F118B2BF}" srcOrd="0" destOrd="0" presId="urn:microsoft.com/office/officeart/2005/8/layout/vProcess5"/>
    <dgm:cxn modelId="{BE608725-3B96-4C51-B0A8-7E71600AE807}" srcId="{E380EC88-A697-495E-81B4-31C89E97DD81}" destId="{EDD0030E-F12E-41AF-8E90-8B88FB5A42C9}" srcOrd="3" destOrd="0" parTransId="{D1901E12-9F17-4490-9F0C-EB7D614CD3D8}" sibTransId="{AA236454-EAB8-4A22-A9FF-17BF41A1C35C}"/>
    <dgm:cxn modelId="{5B599727-DF5C-4798-AC7B-74CF302CBDC1}" srcId="{E380EC88-A697-495E-81B4-31C89E97DD81}" destId="{624791B7-4E81-4DC7-B2CF-4A71FDD9B4C4}" srcOrd="2" destOrd="0" parTransId="{90C9E3DB-69FD-4301-BC93-DE5831442D3E}" sibTransId="{88BB6047-F375-4023-A16F-91AFFBE5ED44}"/>
    <dgm:cxn modelId="{F14FB429-AF17-4B7C-B657-CA199B64D828}" type="presOf" srcId="{4CECD5CF-1998-4B2F-8C07-4FA61122EC19}" destId="{6B648DA9-AB27-4243-8AD0-8894039193B0}" srcOrd="0" destOrd="0" presId="urn:microsoft.com/office/officeart/2005/8/layout/vProcess5"/>
    <dgm:cxn modelId="{1085DF36-7B79-4395-AD93-90EE41DFD2FA}" type="presOf" srcId="{A634C5EF-E5FD-45E0-8CDC-481BB078B461}" destId="{00B7CDE0-BED4-49E8-840F-8DF0FB7288B2}" srcOrd="1" destOrd="0" presId="urn:microsoft.com/office/officeart/2005/8/layout/vProcess5"/>
    <dgm:cxn modelId="{BCF0DF39-0E01-4ABA-A12E-1D5ADC45DA02}" srcId="{E380EC88-A697-495E-81B4-31C89E97DD81}" destId="{A634C5EF-E5FD-45E0-8CDC-481BB078B461}" srcOrd="1" destOrd="0" parTransId="{29167C98-F9C8-433D-A112-BDFDD838438E}" sibTransId="{86B8CBA9-1898-4A36-9176-670C455E5058}"/>
    <dgm:cxn modelId="{5D95443B-08C9-4074-BBD5-B346F5C9515D}" type="presOf" srcId="{C7BD528C-1FB6-4CDE-A595-35F3E96DFCEC}" destId="{6DD903C0-B45B-4C17-B960-050C9C3FFE4F}" srcOrd="1" destOrd="0" presId="urn:microsoft.com/office/officeart/2005/8/layout/vProcess5"/>
    <dgm:cxn modelId="{B1273660-0149-4B48-8EDC-613EBE182458}" srcId="{E380EC88-A697-495E-81B4-31C89E97DD81}" destId="{C7BD528C-1FB6-4CDE-A595-35F3E96DFCEC}" srcOrd="4" destOrd="0" parTransId="{8B90543C-0B05-4D79-9856-872B0A22956A}" sibTransId="{7192463C-3C0B-4A8C-9F2A-AD2CD93562EE}"/>
    <dgm:cxn modelId="{B40B3A4F-BEDB-40A4-AF2E-76B16C9C336B}" type="presOf" srcId="{624791B7-4E81-4DC7-B2CF-4A71FDD9B4C4}" destId="{A2706A72-0760-40FD-B8BB-09EBB74371B1}" srcOrd="1" destOrd="0" presId="urn:microsoft.com/office/officeart/2005/8/layout/vProcess5"/>
    <dgm:cxn modelId="{1ECC8553-51E4-4C12-8B05-128C33816935}" type="presOf" srcId="{BF12485A-21D8-4C7E-9EC3-F7552A21CD0B}" destId="{120955D9-59BC-4924-96DA-87C65222B3FB}" srcOrd="0" destOrd="0" presId="urn:microsoft.com/office/officeart/2005/8/layout/vProcess5"/>
    <dgm:cxn modelId="{306F0D54-0726-456C-925A-F7D4FBC077E7}" type="presOf" srcId="{E380EC88-A697-495E-81B4-31C89E97DD81}" destId="{05C8DD84-3D12-4C41-B852-983363C02ABC}" srcOrd="0" destOrd="0" presId="urn:microsoft.com/office/officeart/2005/8/layout/vProcess5"/>
    <dgm:cxn modelId="{0AE28574-3CF5-487C-8E58-D491F1B4EF51}" type="presOf" srcId="{C7BD528C-1FB6-4CDE-A595-35F3E96DFCEC}" destId="{DF639913-B5AE-4C52-A3E7-EEC6A539C138}" srcOrd="0" destOrd="0" presId="urn:microsoft.com/office/officeart/2005/8/layout/vProcess5"/>
    <dgm:cxn modelId="{8DEF4977-DE4D-47FC-BFAF-A49BF33C2EF7}" type="presOf" srcId="{88BB6047-F375-4023-A16F-91AFFBE5ED44}" destId="{7C44B3AE-229D-4891-BEDD-6AAB5EFF52B2}" srcOrd="0" destOrd="0" presId="urn:microsoft.com/office/officeart/2005/8/layout/vProcess5"/>
    <dgm:cxn modelId="{999E67BB-FD27-4020-BDBD-FE87D076F2EE}" srcId="{E380EC88-A697-495E-81B4-31C89E97DD81}" destId="{BF12485A-21D8-4C7E-9EC3-F7552A21CD0B}" srcOrd="0" destOrd="0" parTransId="{35DE262C-0B41-4E64-B1DF-B7A3D6B27416}" sibTransId="{4CECD5CF-1998-4B2F-8C07-4FA61122EC19}"/>
    <dgm:cxn modelId="{C61D05D2-5F0C-4B9F-AE10-AE9532FFC59A}" type="presOf" srcId="{AA236454-EAB8-4A22-A9FF-17BF41A1C35C}" destId="{B170D10E-1196-4C7B-9CA9-B63650661B72}" srcOrd="0" destOrd="0" presId="urn:microsoft.com/office/officeart/2005/8/layout/vProcess5"/>
    <dgm:cxn modelId="{B8F26AEA-72B0-475F-ACD6-97E2E848D183}" type="presOf" srcId="{EDD0030E-F12E-41AF-8E90-8B88FB5A42C9}" destId="{A043A5F4-2AB5-4890-8941-5FA356609226}" srcOrd="0" destOrd="0" presId="urn:microsoft.com/office/officeart/2005/8/layout/vProcess5"/>
    <dgm:cxn modelId="{15D79DF0-02D6-47AF-AC23-89247CBC1345}" type="presOf" srcId="{86B8CBA9-1898-4A36-9176-670C455E5058}" destId="{DCE41541-24F7-4A95-A790-F426A508EA51}" srcOrd="0" destOrd="0" presId="urn:microsoft.com/office/officeart/2005/8/layout/vProcess5"/>
    <dgm:cxn modelId="{E82E8AF6-3711-4C6C-A933-5494EBA0AF84}" type="presOf" srcId="{624791B7-4E81-4DC7-B2CF-4A71FDD9B4C4}" destId="{62E4AA7B-DD53-4C3C-AAF0-4911CC23F83D}" srcOrd="0" destOrd="0" presId="urn:microsoft.com/office/officeart/2005/8/layout/vProcess5"/>
    <dgm:cxn modelId="{4B468F36-CB1D-47DD-87EC-AC604BE7C3D4}" type="presParOf" srcId="{05C8DD84-3D12-4C41-B852-983363C02ABC}" destId="{A1D410A9-5D79-4E2C-BEC3-A6F32C9AF940}" srcOrd="0" destOrd="0" presId="urn:microsoft.com/office/officeart/2005/8/layout/vProcess5"/>
    <dgm:cxn modelId="{AA2CCDA0-42E0-4ADC-AFE6-F6B4A1F9A362}" type="presParOf" srcId="{05C8DD84-3D12-4C41-B852-983363C02ABC}" destId="{120955D9-59BC-4924-96DA-87C65222B3FB}" srcOrd="1" destOrd="0" presId="urn:microsoft.com/office/officeart/2005/8/layout/vProcess5"/>
    <dgm:cxn modelId="{7860A642-3F67-4D95-A895-616770C7DF52}" type="presParOf" srcId="{05C8DD84-3D12-4C41-B852-983363C02ABC}" destId="{53FF5269-8409-421E-AAC1-9E39F118B2BF}" srcOrd="2" destOrd="0" presId="urn:microsoft.com/office/officeart/2005/8/layout/vProcess5"/>
    <dgm:cxn modelId="{406B21C9-48E7-4D54-9BEB-39B1CF4FEC45}" type="presParOf" srcId="{05C8DD84-3D12-4C41-B852-983363C02ABC}" destId="{62E4AA7B-DD53-4C3C-AAF0-4911CC23F83D}" srcOrd="3" destOrd="0" presId="urn:microsoft.com/office/officeart/2005/8/layout/vProcess5"/>
    <dgm:cxn modelId="{557223C0-ACD0-4877-949C-78FF9F2E44EA}" type="presParOf" srcId="{05C8DD84-3D12-4C41-B852-983363C02ABC}" destId="{A043A5F4-2AB5-4890-8941-5FA356609226}" srcOrd="4" destOrd="0" presId="urn:microsoft.com/office/officeart/2005/8/layout/vProcess5"/>
    <dgm:cxn modelId="{E35F1C1F-29F5-4FEA-BAAF-EA7674475988}" type="presParOf" srcId="{05C8DD84-3D12-4C41-B852-983363C02ABC}" destId="{DF639913-B5AE-4C52-A3E7-EEC6A539C138}" srcOrd="5" destOrd="0" presId="urn:microsoft.com/office/officeart/2005/8/layout/vProcess5"/>
    <dgm:cxn modelId="{7C1D5FCC-A292-4E82-82A1-F5231EAD56FE}" type="presParOf" srcId="{05C8DD84-3D12-4C41-B852-983363C02ABC}" destId="{6B648DA9-AB27-4243-8AD0-8894039193B0}" srcOrd="6" destOrd="0" presId="urn:microsoft.com/office/officeart/2005/8/layout/vProcess5"/>
    <dgm:cxn modelId="{CCFC158B-0302-419A-BF9D-86FE40314994}" type="presParOf" srcId="{05C8DD84-3D12-4C41-B852-983363C02ABC}" destId="{DCE41541-24F7-4A95-A790-F426A508EA51}" srcOrd="7" destOrd="0" presId="urn:microsoft.com/office/officeart/2005/8/layout/vProcess5"/>
    <dgm:cxn modelId="{DA7A034B-68BF-48AC-BAD9-98E7BD298A3F}" type="presParOf" srcId="{05C8DD84-3D12-4C41-B852-983363C02ABC}" destId="{7C44B3AE-229D-4891-BEDD-6AAB5EFF52B2}" srcOrd="8" destOrd="0" presId="urn:microsoft.com/office/officeart/2005/8/layout/vProcess5"/>
    <dgm:cxn modelId="{C37B5D9C-5C5B-4E28-9402-53BA3D967AEB}" type="presParOf" srcId="{05C8DD84-3D12-4C41-B852-983363C02ABC}" destId="{B170D10E-1196-4C7B-9CA9-B63650661B72}" srcOrd="9" destOrd="0" presId="urn:microsoft.com/office/officeart/2005/8/layout/vProcess5"/>
    <dgm:cxn modelId="{8E03A24B-A998-48A5-978E-56441B255C07}" type="presParOf" srcId="{05C8DD84-3D12-4C41-B852-983363C02ABC}" destId="{1AA751CD-E72F-466E-A83D-BCE4DF07B4ED}" srcOrd="10" destOrd="0" presId="urn:microsoft.com/office/officeart/2005/8/layout/vProcess5"/>
    <dgm:cxn modelId="{D5484B48-F582-46D4-B47A-3F249BDFFE4D}" type="presParOf" srcId="{05C8DD84-3D12-4C41-B852-983363C02ABC}" destId="{00B7CDE0-BED4-49E8-840F-8DF0FB7288B2}" srcOrd="11" destOrd="0" presId="urn:microsoft.com/office/officeart/2005/8/layout/vProcess5"/>
    <dgm:cxn modelId="{886BD84D-328E-4250-A236-DBB03E0D6ACF}" type="presParOf" srcId="{05C8DD84-3D12-4C41-B852-983363C02ABC}" destId="{A2706A72-0760-40FD-B8BB-09EBB74371B1}" srcOrd="12" destOrd="0" presId="urn:microsoft.com/office/officeart/2005/8/layout/vProcess5"/>
    <dgm:cxn modelId="{68543622-E455-4CE2-9C07-90252E1030E2}" type="presParOf" srcId="{05C8DD84-3D12-4C41-B852-983363C02ABC}" destId="{E92A5A84-1852-4172-A090-E6811C3C6B85}" srcOrd="13" destOrd="0" presId="urn:microsoft.com/office/officeart/2005/8/layout/vProcess5"/>
    <dgm:cxn modelId="{D3833E03-0965-4F1D-BE3B-58E3DD228A18}" type="presParOf" srcId="{05C8DD84-3D12-4C41-B852-983363C02ABC}" destId="{6DD903C0-B45B-4C17-B960-050C9C3FFE4F}" srcOrd="14"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99D152-44FC-4ED4-90A2-B3FD089BC5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16C23CB-F929-42E7-B8AC-2280E272465E}">
      <dgm:prSet/>
      <dgm:spPr>
        <a:solidFill>
          <a:schemeClr val="accent1">
            <a:lumMod val="20000"/>
            <a:lumOff val="80000"/>
          </a:schemeClr>
        </a:solidFill>
      </dgm:spPr>
      <dgm:t>
        <a:bodyPr/>
        <a:lstStyle/>
        <a:p>
          <a:r>
            <a:rPr lang="en-US" dirty="0">
              <a:solidFill>
                <a:schemeClr val="tx1"/>
              </a:solidFill>
              <a:latin typeface="Arial" panose="020B0604020202020204" pitchFamily="34" charset="0"/>
              <a:cs typeface="Arial" panose="020B0604020202020204" pitchFamily="34" charset="0"/>
            </a:rPr>
            <a:t>Form a committee and have a Lead identified</a:t>
          </a:r>
        </a:p>
      </dgm:t>
    </dgm:pt>
    <dgm:pt modelId="{5EBB5052-71D6-4398-87F6-9B1C79559BE0}" type="parTrans" cxnId="{636AD49F-CFBB-4864-8875-16082C2EDF08}">
      <dgm:prSet/>
      <dgm:spPr/>
      <dgm:t>
        <a:bodyPr/>
        <a:lstStyle/>
        <a:p>
          <a:endParaRPr lang="en-US">
            <a:solidFill>
              <a:schemeClr val="tx1"/>
            </a:solidFill>
          </a:endParaRPr>
        </a:p>
      </dgm:t>
    </dgm:pt>
    <dgm:pt modelId="{E7846B10-2FBE-41C5-93CB-B2CABF8904CB}" type="sibTrans" cxnId="{636AD49F-CFBB-4864-8875-16082C2EDF08}">
      <dgm:prSet/>
      <dgm:spPr/>
      <dgm:t>
        <a:bodyPr/>
        <a:lstStyle/>
        <a:p>
          <a:endParaRPr lang="en-US" dirty="0">
            <a:solidFill>
              <a:schemeClr val="tx1"/>
            </a:solidFill>
          </a:endParaRPr>
        </a:p>
      </dgm:t>
    </dgm:pt>
    <dgm:pt modelId="{6082E30D-0FEA-4B95-9C6A-8FCB77F6E4A9}">
      <dgm:prSet/>
      <dgm:spPr>
        <a:solidFill>
          <a:schemeClr val="accent1">
            <a:lumMod val="40000"/>
            <a:lumOff val="60000"/>
          </a:schemeClr>
        </a:solidFill>
      </dgm:spPr>
      <dgm:t>
        <a:bodyPr/>
        <a:lstStyle/>
        <a:p>
          <a:r>
            <a:rPr lang="en-US" dirty="0">
              <a:solidFill>
                <a:schemeClr val="tx1"/>
              </a:solidFill>
              <a:latin typeface="Arial" panose="020B0604020202020204" pitchFamily="34" charset="0"/>
              <a:cs typeface="Arial" panose="020B0604020202020204" pitchFamily="34" charset="0"/>
            </a:rPr>
            <a:t>Ask each clinic to send the committee lead charts from their clinic. (Self-pay, Medicaid, Insurance, and Medicare). You determine the number you want to look at.  </a:t>
          </a:r>
        </a:p>
      </dgm:t>
    </dgm:pt>
    <dgm:pt modelId="{2E4143E7-8792-4028-8CC4-CFE64A567276}" type="parTrans" cxnId="{11C27732-9A3A-4CE5-973D-5FBF0E223F6C}">
      <dgm:prSet/>
      <dgm:spPr/>
      <dgm:t>
        <a:bodyPr/>
        <a:lstStyle/>
        <a:p>
          <a:endParaRPr lang="en-US">
            <a:solidFill>
              <a:schemeClr val="tx1"/>
            </a:solidFill>
          </a:endParaRPr>
        </a:p>
      </dgm:t>
    </dgm:pt>
    <dgm:pt modelId="{92ED62CE-6594-4E56-B1B1-983162677630}" type="sibTrans" cxnId="{11C27732-9A3A-4CE5-973D-5FBF0E223F6C}">
      <dgm:prSet/>
      <dgm:spPr/>
      <dgm:t>
        <a:bodyPr/>
        <a:lstStyle/>
        <a:p>
          <a:endParaRPr lang="en-US" dirty="0">
            <a:solidFill>
              <a:schemeClr val="tx1"/>
            </a:solidFill>
          </a:endParaRPr>
        </a:p>
      </dgm:t>
    </dgm:pt>
    <dgm:pt modelId="{43C6E0EC-8502-4B53-9C2B-235BFD053B6A}">
      <dgm:prSet/>
      <dgm:spPr>
        <a:solidFill>
          <a:schemeClr val="accent1">
            <a:lumMod val="60000"/>
            <a:lumOff val="40000"/>
          </a:schemeClr>
        </a:solidFill>
      </dgm:spPr>
      <dgm:t>
        <a:bodyPr/>
        <a:lstStyle/>
        <a:p>
          <a:r>
            <a:rPr lang="en-US" dirty="0">
              <a:solidFill>
                <a:schemeClr val="tx1"/>
              </a:solidFill>
              <a:latin typeface="Arial" panose="020B0604020202020204" pitchFamily="34" charset="0"/>
              <a:cs typeface="Arial" panose="020B0604020202020204" pitchFamily="34" charset="0"/>
            </a:rPr>
            <a:t>Have a team review the charts for clinical marks and billing to see if everything is being documented and  billed correctly, paid correctly, and posted correctly. </a:t>
          </a:r>
        </a:p>
      </dgm:t>
    </dgm:pt>
    <dgm:pt modelId="{FED553F5-9CB1-419D-BDCF-201541F59B47}" type="parTrans" cxnId="{AF4AFDB2-3138-47E5-9F53-2DAE05177920}">
      <dgm:prSet/>
      <dgm:spPr/>
      <dgm:t>
        <a:bodyPr/>
        <a:lstStyle/>
        <a:p>
          <a:endParaRPr lang="en-US">
            <a:solidFill>
              <a:schemeClr val="tx1"/>
            </a:solidFill>
          </a:endParaRPr>
        </a:p>
      </dgm:t>
    </dgm:pt>
    <dgm:pt modelId="{9FE0E0CB-7821-414F-AA60-973212CC25B6}" type="sibTrans" cxnId="{AF4AFDB2-3138-47E5-9F53-2DAE05177920}">
      <dgm:prSet/>
      <dgm:spPr/>
      <dgm:t>
        <a:bodyPr/>
        <a:lstStyle/>
        <a:p>
          <a:endParaRPr lang="en-US" dirty="0">
            <a:solidFill>
              <a:schemeClr val="tx1"/>
            </a:solidFill>
          </a:endParaRPr>
        </a:p>
      </dgm:t>
    </dgm:pt>
    <dgm:pt modelId="{ACA8C8E3-B185-4348-A376-5F0D0493FC9A}">
      <dgm:prSet/>
      <dgm:spPr>
        <a:solidFill>
          <a:schemeClr val="accent1">
            <a:lumMod val="40000"/>
            <a:lumOff val="60000"/>
          </a:schemeClr>
        </a:solidFill>
      </dgm:spPr>
      <dgm:t>
        <a:bodyPr/>
        <a:lstStyle/>
        <a:p>
          <a:r>
            <a:rPr lang="en-US" dirty="0">
              <a:solidFill>
                <a:schemeClr val="tx1"/>
              </a:solidFill>
              <a:latin typeface="Arial" panose="020B0604020202020204" pitchFamily="34" charset="0"/>
              <a:cs typeface="Arial" panose="020B0604020202020204" pitchFamily="34" charset="0"/>
            </a:rPr>
            <a:t>Once the review is complete the committee will need to compile the data and write a report on the findings. </a:t>
          </a:r>
        </a:p>
      </dgm:t>
    </dgm:pt>
    <dgm:pt modelId="{98602FDD-67BD-4341-9FEE-6FD7F50181B7}" type="parTrans" cxnId="{239CB890-16EB-41AE-AD8A-3EFBC3F3804B}">
      <dgm:prSet/>
      <dgm:spPr/>
      <dgm:t>
        <a:bodyPr/>
        <a:lstStyle/>
        <a:p>
          <a:endParaRPr lang="en-US">
            <a:solidFill>
              <a:schemeClr val="tx1"/>
            </a:solidFill>
          </a:endParaRPr>
        </a:p>
      </dgm:t>
    </dgm:pt>
    <dgm:pt modelId="{E1E2810B-B1FE-4051-B4DC-E48315199FD4}" type="sibTrans" cxnId="{239CB890-16EB-41AE-AD8A-3EFBC3F3804B}">
      <dgm:prSet/>
      <dgm:spPr/>
      <dgm:t>
        <a:bodyPr/>
        <a:lstStyle/>
        <a:p>
          <a:endParaRPr lang="en-US">
            <a:solidFill>
              <a:schemeClr val="tx1"/>
            </a:solidFill>
          </a:endParaRPr>
        </a:p>
      </dgm:t>
    </dgm:pt>
    <dgm:pt modelId="{AE2C3255-A15B-42D9-835F-B4E942776C3E}" type="pres">
      <dgm:prSet presAssocID="{3399D152-44FC-4ED4-90A2-B3FD089BC57D}" presName="linear" presStyleCnt="0">
        <dgm:presLayoutVars>
          <dgm:animLvl val="lvl"/>
          <dgm:resizeHandles val="exact"/>
        </dgm:presLayoutVars>
      </dgm:prSet>
      <dgm:spPr/>
    </dgm:pt>
    <dgm:pt modelId="{9B73A0A1-1F07-46F8-A057-61C79D3A879E}" type="pres">
      <dgm:prSet presAssocID="{C16C23CB-F929-42E7-B8AC-2280E272465E}" presName="parentText" presStyleLbl="node1" presStyleIdx="0" presStyleCnt="4" custLinFactNeighborX="124" custLinFactNeighborY="-45815">
        <dgm:presLayoutVars>
          <dgm:chMax val="0"/>
          <dgm:bulletEnabled val="1"/>
        </dgm:presLayoutVars>
      </dgm:prSet>
      <dgm:spPr/>
    </dgm:pt>
    <dgm:pt modelId="{454FFD16-C253-4B2D-82AF-37E92EC0187C}" type="pres">
      <dgm:prSet presAssocID="{E7846B10-2FBE-41C5-93CB-B2CABF8904CB}" presName="spacer" presStyleCnt="0"/>
      <dgm:spPr/>
    </dgm:pt>
    <dgm:pt modelId="{6516533C-545E-41A2-A792-D3AE45C2F7D3}" type="pres">
      <dgm:prSet presAssocID="{6082E30D-0FEA-4B95-9C6A-8FCB77F6E4A9}" presName="parentText" presStyleLbl="node1" presStyleIdx="1" presStyleCnt="4">
        <dgm:presLayoutVars>
          <dgm:chMax val="0"/>
          <dgm:bulletEnabled val="1"/>
        </dgm:presLayoutVars>
      </dgm:prSet>
      <dgm:spPr/>
    </dgm:pt>
    <dgm:pt modelId="{C42FC18D-9B74-4768-AC4A-D723C12DE299}" type="pres">
      <dgm:prSet presAssocID="{92ED62CE-6594-4E56-B1B1-983162677630}" presName="spacer" presStyleCnt="0"/>
      <dgm:spPr/>
    </dgm:pt>
    <dgm:pt modelId="{059F300B-7DEF-4005-B3FB-9D3BBFF93475}" type="pres">
      <dgm:prSet presAssocID="{43C6E0EC-8502-4B53-9C2B-235BFD053B6A}" presName="parentText" presStyleLbl="node1" presStyleIdx="2" presStyleCnt="4">
        <dgm:presLayoutVars>
          <dgm:chMax val="0"/>
          <dgm:bulletEnabled val="1"/>
        </dgm:presLayoutVars>
      </dgm:prSet>
      <dgm:spPr/>
    </dgm:pt>
    <dgm:pt modelId="{3DC09A21-A9A2-4B46-8448-435E870F95FF}" type="pres">
      <dgm:prSet presAssocID="{9FE0E0CB-7821-414F-AA60-973212CC25B6}" presName="spacer" presStyleCnt="0"/>
      <dgm:spPr/>
    </dgm:pt>
    <dgm:pt modelId="{BFB60EBF-75C3-4BBA-B21E-AFB3A58D2CB0}" type="pres">
      <dgm:prSet presAssocID="{ACA8C8E3-B185-4348-A376-5F0D0493FC9A}" presName="parentText" presStyleLbl="node1" presStyleIdx="3" presStyleCnt="4">
        <dgm:presLayoutVars>
          <dgm:chMax val="0"/>
          <dgm:bulletEnabled val="1"/>
        </dgm:presLayoutVars>
      </dgm:prSet>
      <dgm:spPr/>
    </dgm:pt>
  </dgm:ptLst>
  <dgm:cxnLst>
    <dgm:cxn modelId="{00A4A125-519A-4AC0-B3F4-77FEE42F1E9D}" type="presOf" srcId="{6082E30D-0FEA-4B95-9C6A-8FCB77F6E4A9}" destId="{6516533C-545E-41A2-A792-D3AE45C2F7D3}" srcOrd="0" destOrd="0" presId="urn:microsoft.com/office/officeart/2005/8/layout/vList2"/>
    <dgm:cxn modelId="{11C27732-9A3A-4CE5-973D-5FBF0E223F6C}" srcId="{3399D152-44FC-4ED4-90A2-B3FD089BC57D}" destId="{6082E30D-0FEA-4B95-9C6A-8FCB77F6E4A9}" srcOrd="1" destOrd="0" parTransId="{2E4143E7-8792-4028-8CC4-CFE64A567276}" sibTransId="{92ED62CE-6594-4E56-B1B1-983162677630}"/>
    <dgm:cxn modelId="{8CCE278C-175F-4721-A322-7B661632E966}" type="presOf" srcId="{ACA8C8E3-B185-4348-A376-5F0D0493FC9A}" destId="{BFB60EBF-75C3-4BBA-B21E-AFB3A58D2CB0}" srcOrd="0" destOrd="0" presId="urn:microsoft.com/office/officeart/2005/8/layout/vList2"/>
    <dgm:cxn modelId="{239CB890-16EB-41AE-AD8A-3EFBC3F3804B}" srcId="{3399D152-44FC-4ED4-90A2-B3FD089BC57D}" destId="{ACA8C8E3-B185-4348-A376-5F0D0493FC9A}" srcOrd="3" destOrd="0" parTransId="{98602FDD-67BD-4341-9FEE-6FD7F50181B7}" sibTransId="{E1E2810B-B1FE-4051-B4DC-E48315199FD4}"/>
    <dgm:cxn modelId="{636AD49F-CFBB-4864-8875-16082C2EDF08}" srcId="{3399D152-44FC-4ED4-90A2-B3FD089BC57D}" destId="{C16C23CB-F929-42E7-B8AC-2280E272465E}" srcOrd="0" destOrd="0" parTransId="{5EBB5052-71D6-4398-87F6-9B1C79559BE0}" sibTransId="{E7846B10-2FBE-41C5-93CB-B2CABF8904CB}"/>
    <dgm:cxn modelId="{AF4AFDB2-3138-47E5-9F53-2DAE05177920}" srcId="{3399D152-44FC-4ED4-90A2-B3FD089BC57D}" destId="{43C6E0EC-8502-4B53-9C2B-235BFD053B6A}" srcOrd="2" destOrd="0" parTransId="{FED553F5-9CB1-419D-BDCF-201541F59B47}" sibTransId="{9FE0E0CB-7821-414F-AA60-973212CC25B6}"/>
    <dgm:cxn modelId="{739560D2-3FD0-4EC0-BF50-EB0ED1925F29}" type="presOf" srcId="{C16C23CB-F929-42E7-B8AC-2280E272465E}" destId="{9B73A0A1-1F07-46F8-A057-61C79D3A879E}" srcOrd="0" destOrd="0" presId="urn:microsoft.com/office/officeart/2005/8/layout/vList2"/>
    <dgm:cxn modelId="{3A2EBBE0-AD8B-4A74-ADB1-BA140ED3C0C9}" type="presOf" srcId="{43C6E0EC-8502-4B53-9C2B-235BFD053B6A}" destId="{059F300B-7DEF-4005-B3FB-9D3BBFF93475}" srcOrd="0" destOrd="0" presId="urn:microsoft.com/office/officeart/2005/8/layout/vList2"/>
    <dgm:cxn modelId="{64C52DED-0D27-42CB-A2FB-79775C54DAF0}" type="presOf" srcId="{3399D152-44FC-4ED4-90A2-B3FD089BC57D}" destId="{AE2C3255-A15B-42D9-835F-B4E942776C3E}" srcOrd="0" destOrd="0" presId="urn:microsoft.com/office/officeart/2005/8/layout/vList2"/>
    <dgm:cxn modelId="{FAB3BBC6-3FC0-4770-B698-58AFC621EB0D}" type="presParOf" srcId="{AE2C3255-A15B-42D9-835F-B4E942776C3E}" destId="{9B73A0A1-1F07-46F8-A057-61C79D3A879E}" srcOrd="0" destOrd="0" presId="urn:microsoft.com/office/officeart/2005/8/layout/vList2"/>
    <dgm:cxn modelId="{5A0E8EC7-C685-45C1-BF51-F401F42C63D0}" type="presParOf" srcId="{AE2C3255-A15B-42D9-835F-B4E942776C3E}" destId="{454FFD16-C253-4B2D-82AF-37E92EC0187C}" srcOrd="1" destOrd="0" presId="urn:microsoft.com/office/officeart/2005/8/layout/vList2"/>
    <dgm:cxn modelId="{B7DC39B1-4A6D-41DA-A62A-17BA7E1BF9DD}" type="presParOf" srcId="{AE2C3255-A15B-42D9-835F-B4E942776C3E}" destId="{6516533C-545E-41A2-A792-D3AE45C2F7D3}" srcOrd="2" destOrd="0" presId="urn:microsoft.com/office/officeart/2005/8/layout/vList2"/>
    <dgm:cxn modelId="{CB674D6E-08DA-45E5-A36D-94A740B1CF70}" type="presParOf" srcId="{AE2C3255-A15B-42D9-835F-B4E942776C3E}" destId="{C42FC18D-9B74-4768-AC4A-D723C12DE299}" srcOrd="3" destOrd="0" presId="urn:microsoft.com/office/officeart/2005/8/layout/vList2"/>
    <dgm:cxn modelId="{E9BF47E1-8A53-471D-8ACD-FB080474CC86}" type="presParOf" srcId="{AE2C3255-A15B-42D9-835F-B4E942776C3E}" destId="{059F300B-7DEF-4005-B3FB-9D3BBFF93475}" srcOrd="4" destOrd="0" presId="urn:microsoft.com/office/officeart/2005/8/layout/vList2"/>
    <dgm:cxn modelId="{58B23C65-CC6E-4517-941E-1C4CC6CEB144}" type="presParOf" srcId="{AE2C3255-A15B-42D9-835F-B4E942776C3E}" destId="{3DC09A21-A9A2-4B46-8448-435E870F95FF}" srcOrd="5" destOrd="0" presId="urn:microsoft.com/office/officeart/2005/8/layout/vList2"/>
    <dgm:cxn modelId="{978536ED-BE0A-4221-AE5C-5805872164DE}" type="presParOf" srcId="{AE2C3255-A15B-42D9-835F-B4E942776C3E}" destId="{BFB60EBF-75C3-4BBA-B21E-AFB3A58D2CB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B565AF-8B32-42D2-B561-3696BD803CCE}"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647E73D3-9C8F-4F99-BEDC-DAEE21C688C1}">
      <dgm:prSet custT="1"/>
      <dgm:spPr>
        <a:solidFill>
          <a:schemeClr val="accent1">
            <a:lumMod val="40000"/>
            <a:lumOff val="60000"/>
          </a:schemeClr>
        </a:solidFill>
      </dgm:spPr>
      <dgm:t>
        <a:bodyPr/>
        <a:lstStyle/>
        <a:p>
          <a:r>
            <a:rPr lang="en-US" sz="2400" dirty="0">
              <a:solidFill>
                <a:schemeClr val="tx1"/>
              </a:solidFill>
              <a:latin typeface="Arial" panose="020B0604020202020204" pitchFamily="34" charset="0"/>
              <a:cs typeface="Arial" panose="020B0604020202020204" pitchFamily="34" charset="0"/>
            </a:rPr>
            <a:t>Compile a report of your findings so you will understand what improvements are needed. </a:t>
          </a:r>
        </a:p>
      </dgm:t>
    </dgm:pt>
    <dgm:pt modelId="{F8279627-3F1F-4315-8CE9-D7D74AB6E26E}" type="parTrans" cxnId="{D680D81E-6389-450C-9DB3-1253C74165C8}">
      <dgm:prSet/>
      <dgm:spPr/>
      <dgm:t>
        <a:bodyPr/>
        <a:lstStyle/>
        <a:p>
          <a:endParaRPr lang="en-US">
            <a:solidFill>
              <a:schemeClr val="tx1"/>
            </a:solidFill>
          </a:endParaRPr>
        </a:p>
      </dgm:t>
    </dgm:pt>
    <dgm:pt modelId="{DCCC513A-132E-4B78-A702-4FC26445ED3C}" type="sibTrans" cxnId="{D680D81E-6389-450C-9DB3-1253C74165C8}">
      <dgm:prSet/>
      <dgm:spPr/>
      <dgm:t>
        <a:bodyPr/>
        <a:lstStyle/>
        <a:p>
          <a:endParaRPr lang="en-US">
            <a:solidFill>
              <a:schemeClr val="tx1"/>
            </a:solidFill>
          </a:endParaRPr>
        </a:p>
      </dgm:t>
    </dgm:pt>
    <dgm:pt modelId="{38D1FF17-AFB2-4C64-BCA9-D9BD140D17A0}">
      <dgm:prSet/>
      <dgm:spPr>
        <a:solidFill>
          <a:schemeClr val="accent1">
            <a:lumMod val="60000"/>
            <a:lumOff val="40000"/>
          </a:schemeClr>
        </a:solidFill>
      </dgm:spPr>
      <dgm:t>
        <a:bodyPr/>
        <a:lstStyle/>
        <a:p>
          <a:r>
            <a:rPr lang="en-US" dirty="0">
              <a:solidFill>
                <a:schemeClr val="tx1"/>
              </a:solidFill>
              <a:latin typeface="Arial" panose="020B0604020202020204" pitchFamily="34" charset="0"/>
              <a:cs typeface="Arial" panose="020B0604020202020204" pitchFamily="34" charset="0"/>
            </a:rPr>
            <a:t>Once the committee has reviewed the finding they can come up with a improvement plan.  </a:t>
          </a:r>
        </a:p>
      </dgm:t>
    </dgm:pt>
    <dgm:pt modelId="{FBB75C36-C26F-4E2C-B1BE-78058AEA75B7}" type="parTrans" cxnId="{D21FA3D7-0E2A-4371-94D5-0D7BEAF44237}">
      <dgm:prSet/>
      <dgm:spPr/>
      <dgm:t>
        <a:bodyPr/>
        <a:lstStyle/>
        <a:p>
          <a:endParaRPr lang="en-US">
            <a:solidFill>
              <a:schemeClr val="tx1"/>
            </a:solidFill>
          </a:endParaRPr>
        </a:p>
      </dgm:t>
    </dgm:pt>
    <dgm:pt modelId="{04144BFD-4194-4C64-AC37-0D3AFF337013}" type="sibTrans" cxnId="{D21FA3D7-0E2A-4371-94D5-0D7BEAF44237}">
      <dgm:prSet/>
      <dgm:spPr/>
      <dgm:t>
        <a:bodyPr/>
        <a:lstStyle/>
        <a:p>
          <a:endParaRPr lang="en-US">
            <a:solidFill>
              <a:schemeClr val="tx1"/>
            </a:solidFill>
          </a:endParaRPr>
        </a:p>
      </dgm:t>
    </dgm:pt>
    <dgm:pt modelId="{9FCAF451-0021-4DED-9EAF-2E14089F8F81}">
      <dgm:prSet/>
      <dgm:spPr>
        <a:solidFill>
          <a:schemeClr val="accent1">
            <a:lumMod val="40000"/>
            <a:lumOff val="60000"/>
          </a:schemeClr>
        </a:solidFill>
      </dgm:spPr>
      <dgm:t>
        <a:bodyPr/>
        <a:lstStyle/>
        <a:p>
          <a:r>
            <a:rPr lang="en-US" dirty="0">
              <a:solidFill>
                <a:schemeClr val="tx1"/>
              </a:solidFill>
              <a:latin typeface="Arial" panose="020B0604020202020204" pitchFamily="34" charset="0"/>
              <a:cs typeface="Arial" panose="020B0604020202020204" pitchFamily="34" charset="0"/>
            </a:rPr>
            <a:t>Who receives this plan? </a:t>
          </a:r>
        </a:p>
      </dgm:t>
    </dgm:pt>
    <dgm:pt modelId="{7C4B13D5-999A-4B8F-AD48-CCA69E8D9E19}" type="parTrans" cxnId="{F2DD1766-6F89-47FC-98C8-5C159E5402AE}">
      <dgm:prSet/>
      <dgm:spPr/>
      <dgm:t>
        <a:bodyPr/>
        <a:lstStyle/>
        <a:p>
          <a:endParaRPr lang="en-US">
            <a:solidFill>
              <a:schemeClr val="tx1"/>
            </a:solidFill>
          </a:endParaRPr>
        </a:p>
      </dgm:t>
    </dgm:pt>
    <dgm:pt modelId="{A687012A-1DFB-4983-836D-6C7BCFE939B7}" type="sibTrans" cxnId="{F2DD1766-6F89-47FC-98C8-5C159E5402AE}">
      <dgm:prSet/>
      <dgm:spPr/>
      <dgm:t>
        <a:bodyPr/>
        <a:lstStyle/>
        <a:p>
          <a:endParaRPr lang="en-US">
            <a:solidFill>
              <a:schemeClr val="tx1"/>
            </a:solidFill>
          </a:endParaRPr>
        </a:p>
      </dgm:t>
    </dgm:pt>
    <dgm:pt modelId="{F2E97A0E-AE0E-451A-A387-70FB80773358}">
      <dgm:prSet/>
      <dgm:spPr/>
      <dgm:t>
        <a:bodyPr/>
        <a:lstStyle/>
        <a:p>
          <a:r>
            <a:rPr lang="en-US" b="1" dirty="0">
              <a:solidFill>
                <a:schemeClr val="tx1"/>
              </a:solidFill>
            </a:rPr>
            <a:t>The Health Director </a:t>
          </a:r>
        </a:p>
      </dgm:t>
    </dgm:pt>
    <dgm:pt modelId="{EEFAE717-9CFD-41F0-B1D1-D254BC4BF253}" type="parTrans" cxnId="{A54B3A1B-460A-4B5A-B9B1-A9EE73839DA1}">
      <dgm:prSet/>
      <dgm:spPr/>
      <dgm:t>
        <a:bodyPr/>
        <a:lstStyle/>
        <a:p>
          <a:endParaRPr lang="en-US">
            <a:solidFill>
              <a:schemeClr val="tx1"/>
            </a:solidFill>
          </a:endParaRPr>
        </a:p>
      </dgm:t>
    </dgm:pt>
    <dgm:pt modelId="{956420C3-81B2-4A06-BBF2-7F637766AFF8}" type="sibTrans" cxnId="{A54B3A1B-460A-4B5A-B9B1-A9EE73839DA1}">
      <dgm:prSet/>
      <dgm:spPr/>
      <dgm:t>
        <a:bodyPr/>
        <a:lstStyle/>
        <a:p>
          <a:endParaRPr lang="en-US">
            <a:solidFill>
              <a:schemeClr val="tx1"/>
            </a:solidFill>
          </a:endParaRPr>
        </a:p>
      </dgm:t>
    </dgm:pt>
    <dgm:pt modelId="{E1858A2B-0537-4F8A-BFE0-753CC0E93CA7}">
      <dgm:prSet/>
      <dgm:spPr/>
      <dgm:t>
        <a:bodyPr/>
        <a:lstStyle/>
        <a:p>
          <a:r>
            <a:rPr lang="en-US" b="1" dirty="0">
              <a:solidFill>
                <a:schemeClr val="tx1"/>
              </a:solidFill>
            </a:rPr>
            <a:t>The DON</a:t>
          </a:r>
        </a:p>
      </dgm:t>
    </dgm:pt>
    <dgm:pt modelId="{6E524E20-AD4A-438C-BD3F-0DC7CD3292F1}" type="parTrans" cxnId="{A1E0426D-4CAA-49D0-A3D1-56C792C69958}">
      <dgm:prSet/>
      <dgm:spPr/>
      <dgm:t>
        <a:bodyPr/>
        <a:lstStyle/>
        <a:p>
          <a:endParaRPr lang="en-US">
            <a:solidFill>
              <a:schemeClr val="tx1"/>
            </a:solidFill>
          </a:endParaRPr>
        </a:p>
      </dgm:t>
    </dgm:pt>
    <dgm:pt modelId="{3783D9B9-5384-4816-A34F-D6365739D2DB}" type="sibTrans" cxnId="{A1E0426D-4CAA-49D0-A3D1-56C792C69958}">
      <dgm:prSet/>
      <dgm:spPr/>
      <dgm:t>
        <a:bodyPr/>
        <a:lstStyle/>
        <a:p>
          <a:endParaRPr lang="en-US">
            <a:solidFill>
              <a:schemeClr val="tx1"/>
            </a:solidFill>
          </a:endParaRPr>
        </a:p>
      </dgm:t>
    </dgm:pt>
    <dgm:pt modelId="{6AC4448B-36C2-4388-AC74-BED8AE9B42F3}">
      <dgm:prSet/>
      <dgm:spPr/>
      <dgm:t>
        <a:bodyPr/>
        <a:lstStyle/>
        <a:p>
          <a:r>
            <a:rPr lang="en-US" b="1" dirty="0">
              <a:solidFill>
                <a:schemeClr val="tx1"/>
              </a:solidFill>
            </a:rPr>
            <a:t>The supervisors in each clinic</a:t>
          </a:r>
        </a:p>
      </dgm:t>
    </dgm:pt>
    <dgm:pt modelId="{04F987FF-8A27-4184-83D6-A3D08C9CF0DF}" type="parTrans" cxnId="{567A3E49-1BEE-411C-B526-A9C843907C61}">
      <dgm:prSet/>
      <dgm:spPr/>
      <dgm:t>
        <a:bodyPr/>
        <a:lstStyle/>
        <a:p>
          <a:endParaRPr lang="en-US">
            <a:solidFill>
              <a:schemeClr val="tx1"/>
            </a:solidFill>
          </a:endParaRPr>
        </a:p>
      </dgm:t>
    </dgm:pt>
    <dgm:pt modelId="{45E56CC3-27EC-44AB-B1E7-9300208C6E77}" type="sibTrans" cxnId="{567A3E49-1BEE-411C-B526-A9C843907C61}">
      <dgm:prSet/>
      <dgm:spPr/>
      <dgm:t>
        <a:bodyPr/>
        <a:lstStyle/>
        <a:p>
          <a:endParaRPr lang="en-US">
            <a:solidFill>
              <a:schemeClr val="tx1"/>
            </a:solidFill>
          </a:endParaRPr>
        </a:p>
      </dgm:t>
    </dgm:pt>
    <dgm:pt modelId="{E5EEAF36-36AF-4523-B7B4-FC07CCBC11DA}">
      <dgm:prSet/>
      <dgm:spPr/>
      <dgm:t>
        <a:bodyPr/>
        <a:lstStyle/>
        <a:p>
          <a:r>
            <a:rPr lang="en-US" b="1" dirty="0">
              <a:solidFill>
                <a:schemeClr val="tx1"/>
              </a:solidFill>
            </a:rPr>
            <a:t>The finance officer</a:t>
          </a:r>
        </a:p>
      </dgm:t>
    </dgm:pt>
    <dgm:pt modelId="{A37FE21F-6167-4EB6-8D00-8CA0A2C67487}" type="parTrans" cxnId="{5E46AD25-DB01-414F-8FFF-5150C6D70CF5}">
      <dgm:prSet/>
      <dgm:spPr/>
      <dgm:t>
        <a:bodyPr/>
        <a:lstStyle/>
        <a:p>
          <a:endParaRPr lang="en-US">
            <a:solidFill>
              <a:schemeClr val="tx1"/>
            </a:solidFill>
          </a:endParaRPr>
        </a:p>
      </dgm:t>
    </dgm:pt>
    <dgm:pt modelId="{B21D285E-4893-4118-98A5-71E52AA32571}" type="sibTrans" cxnId="{5E46AD25-DB01-414F-8FFF-5150C6D70CF5}">
      <dgm:prSet/>
      <dgm:spPr/>
      <dgm:t>
        <a:bodyPr/>
        <a:lstStyle/>
        <a:p>
          <a:endParaRPr lang="en-US">
            <a:solidFill>
              <a:schemeClr val="tx1"/>
            </a:solidFill>
          </a:endParaRPr>
        </a:p>
      </dgm:t>
    </dgm:pt>
    <dgm:pt modelId="{1FAD9176-24ED-4A7B-B01F-1C800C056312}">
      <dgm:prSet/>
      <dgm:spPr/>
      <dgm:t>
        <a:bodyPr/>
        <a:lstStyle/>
        <a:p>
          <a:r>
            <a:rPr lang="en-US" b="1" dirty="0">
              <a:solidFill>
                <a:schemeClr val="tx1"/>
              </a:solidFill>
            </a:rPr>
            <a:t>The billing supervisor</a:t>
          </a:r>
        </a:p>
      </dgm:t>
    </dgm:pt>
    <dgm:pt modelId="{089155A2-6980-4CA1-968A-1FC6D83739E0}" type="sibTrans" cxnId="{B4385FF9-3F7D-4B71-B3B3-539E4C80E90D}">
      <dgm:prSet/>
      <dgm:spPr/>
      <dgm:t>
        <a:bodyPr/>
        <a:lstStyle/>
        <a:p>
          <a:endParaRPr lang="en-US">
            <a:solidFill>
              <a:schemeClr val="tx1"/>
            </a:solidFill>
          </a:endParaRPr>
        </a:p>
      </dgm:t>
    </dgm:pt>
    <dgm:pt modelId="{CAAB60E1-D4F7-4ED1-84B8-1E09B45C6BDC}" type="parTrans" cxnId="{B4385FF9-3F7D-4B71-B3B3-539E4C80E90D}">
      <dgm:prSet/>
      <dgm:spPr/>
      <dgm:t>
        <a:bodyPr/>
        <a:lstStyle/>
        <a:p>
          <a:endParaRPr lang="en-US">
            <a:solidFill>
              <a:schemeClr val="tx1"/>
            </a:solidFill>
          </a:endParaRPr>
        </a:p>
      </dgm:t>
    </dgm:pt>
    <dgm:pt modelId="{DDCCE57D-8A73-4AA7-BD8F-72EB7C63163F}" type="pres">
      <dgm:prSet presAssocID="{70B565AF-8B32-42D2-B561-3696BD803CCE}" presName="Name0" presStyleCnt="0">
        <dgm:presLayoutVars>
          <dgm:dir/>
          <dgm:animLvl val="lvl"/>
          <dgm:resizeHandles val="exact"/>
        </dgm:presLayoutVars>
      </dgm:prSet>
      <dgm:spPr/>
    </dgm:pt>
    <dgm:pt modelId="{B4E12968-6D6D-4E72-B81E-67E9B6B4C1DF}" type="pres">
      <dgm:prSet presAssocID="{9FCAF451-0021-4DED-9EAF-2E14089F8F81}" presName="boxAndChildren" presStyleCnt="0"/>
      <dgm:spPr/>
    </dgm:pt>
    <dgm:pt modelId="{20AD6479-ABB7-4501-A0F5-94DF9A545E99}" type="pres">
      <dgm:prSet presAssocID="{9FCAF451-0021-4DED-9EAF-2E14089F8F81}" presName="parentTextBox" presStyleLbl="node1" presStyleIdx="0" presStyleCnt="3"/>
      <dgm:spPr/>
    </dgm:pt>
    <dgm:pt modelId="{3C3749EE-4C02-4B12-A365-1644C54B0B65}" type="pres">
      <dgm:prSet presAssocID="{9FCAF451-0021-4DED-9EAF-2E14089F8F81}" presName="entireBox" presStyleLbl="node1" presStyleIdx="0" presStyleCnt="3"/>
      <dgm:spPr/>
    </dgm:pt>
    <dgm:pt modelId="{801FA939-B3AD-4DCB-8835-067B1E0909A5}" type="pres">
      <dgm:prSet presAssocID="{9FCAF451-0021-4DED-9EAF-2E14089F8F81}" presName="descendantBox" presStyleCnt="0"/>
      <dgm:spPr/>
    </dgm:pt>
    <dgm:pt modelId="{DBD13576-444B-4F04-8F30-135BEC97EA8B}" type="pres">
      <dgm:prSet presAssocID="{F2E97A0E-AE0E-451A-A387-70FB80773358}" presName="childTextBox" presStyleLbl="fgAccFollowNode1" presStyleIdx="0" presStyleCnt="5">
        <dgm:presLayoutVars>
          <dgm:bulletEnabled val="1"/>
        </dgm:presLayoutVars>
      </dgm:prSet>
      <dgm:spPr/>
    </dgm:pt>
    <dgm:pt modelId="{87076F38-7A0D-447E-9153-2322CABD17C8}" type="pres">
      <dgm:prSet presAssocID="{E1858A2B-0537-4F8A-BFE0-753CC0E93CA7}" presName="childTextBox" presStyleLbl="fgAccFollowNode1" presStyleIdx="1" presStyleCnt="5">
        <dgm:presLayoutVars>
          <dgm:bulletEnabled val="1"/>
        </dgm:presLayoutVars>
      </dgm:prSet>
      <dgm:spPr/>
    </dgm:pt>
    <dgm:pt modelId="{35BF9E6D-7F40-4FB8-8F2D-47EF8414DC92}" type="pres">
      <dgm:prSet presAssocID="{6AC4448B-36C2-4388-AC74-BED8AE9B42F3}" presName="childTextBox" presStyleLbl="fgAccFollowNode1" presStyleIdx="2" presStyleCnt="5">
        <dgm:presLayoutVars>
          <dgm:bulletEnabled val="1"/>
        </dgm:presLayoutVars>
      </dgm:prSet>
      <dgm:spPr/>
    </dgm:pt>
    <dgm:pt modelId="{BFB67E4B-E286-4631-B86A-258A3FD24810}" type="pres">
      <dgm:prSet presAssocID="{1FAD9176-24ED-4A7B-B01F-1C800C056312}" presName="childTextBox" presStyleLbl="fgAccFollowNode1" presStyleIdx="3" presStyleCnt="5" custScaleY="107480" custLinFactNeighborX="2343" custLinFactNeighborY="2954">
        <dgm:presLayoutVars>
          <dgm:bulletEnabled val="1"/>
        </dgm:presLayoutVars>
      </dgm:prSet>
      <dgm:spPr/>
    </dgm:pt>
    <dgm:pt modelId="{5500CF18-C6AF-4023-B779-0FB33D6A6C93}" type="pres">
      <dgm:prSet presAssocID="{E5EEAF36-36AF-4523-B7B4-FC07CCBC11DA}" presName="childTextBox" presStyleLbl="fgAccFollowNode1" presStyleIdx="4" presStyleCnt="5">
        <dgm:presLayoutVars>
          <dgm:bulletEnabled val="1"/>
        </dgm:presLayoutVars>
      </dgm:prSet>
      <dgm:spPr/>
    </dgm:pt>
    <dgm:pt modelId="{38060386-12BB-4711-B658-358FEE82DE6C}" type="pres">
      <dgm:prSet presAssocID="{04144BFD-4194-4C64-AC37-0D3AFF337013}" presName="sp" presStyleCnt="0"/>
      <dgm:spPr/>
    </dgm:pt>
    <dgm:pt modelId="{BEE4E55D-95E6-41D2-B070-FA47068443E4}" type="pres">
      <dgm:prSet presAssocID="{38D1FF17-AFB2-4C64-BCA9-D9BD140D17A0}" presName="arrowAndChildren" presStyleCnt="0"/>
      <dgm:spPr/>
    </dgm:pt>
    <dgm:pt modelId="{69D48030-D00B-4CD2-AE2E-8F22DD65FB33}" type="pres">
      <dgm:prSet presAssocID="{38D1FF17-AFB2-4C64-BCA9-D9BD140D17A0}" presName="parentTextArrow" presStyleLbl="node1" presStyleIdx="1" presStyleCnt="3" custLinFactNeighborX="-209"/>
      <dgm:spPr/>
    </dgm:pt>
    <dgm:pt modelId="{D296E36E-893D-407C-BC6B-BDBC9D60E0BE}" type="pres">
      <dgm:prSet presAssocID="{DCCC513A-132E-4B78-A702-4FC26445ED3C}" presName="sp" presStyleCnt="0"/>
      <dgm:spPr/>
    </dgm:pt>
    <dgm:pt modelId="{4E1E9D54-9833-41E4-BD50-645280194E44}" type="pres">
      <dgm:prSet presAssocID="{647E73D3-9C8F-4F99-BEDC-DAEE21C688C1}" presName="arrowAndChildren" presStyleCnt="0"/>
      <dgm:spPr/>
    </dgm:pt>
    <dgm:pt modelId="{8B73EEA6-4EE0-4E82-BEC8-82CAF1CF4029}" type="pres">
      <dgm:prSet presAssocID="{647E73D3-9C8F-4F99-BEDC-DAEE21C688C1}" presName="parentTextArrow" presStyleLbl="node1" presStyleIdx="2" presStyleCnt="3"/>
      <dgm:spPr/>
    </dgm:pt>
  </dgm:ptLst>
  <dgm:cxnLst>
    <dgm:cxn modelId="{3191DF0A-047F-491A-BAB7-C46A0D7BEBD0}" type="presOf" srcId="{9FCAF451-0021-4DED-9EAF-2E14089F8F81}" destId="{3C3749EE-4C02-4B12-A365-1644C54B0B65}" srcOrd="1" destOrd="0" presId="urn:microsoft.com/office/officeart/2005/8/layout/process4"/>
    <dgm:cxn modelId="{E437EE17-F091-4CBF-B1C9-F4317A2F982E}" type="presOf" srcId="{70B565AF-8B32-42D2-B561-3696BD803CCE}" destId="{DDCCE57D-8A73-4AA7-BD8F-72EB7C63163F}" srcOrd="0" destOrd="0" presId="urn:microsoft.com/office/officeart/2005/8/layout/process4"/>
    <dgm:cxn modelId="{A54B3A1B-460A-4B5A-B9B1-A9EE73839DA1}" srcId="{9FCAF451-0021-4DED-9EAF-2E14089F8F81}" destId="{F2E97A0E-AE0E-451A-A387-70FB80773358}" srcOrd="0" destOrd="0" parTransId="{EEFAE717-9CFD-41F0-B1D1-D254BC4BF253}" sibTransId="{956420C3-81B2-4A06-BBF2-7F637766AFF8}"/>
    <dgm:cxn modelId="{D680D81E-6389-450C-9DB3-1253C74165C8}" srcId="{70B565AF-8B32-42D2-B561-3696BD803CCE}" destId="{647E73D3-9C8F-4F99-BEDC-DAEE21C688C1}" srcOrd="0" destOrd="0" parTransId="{F8279627-3F1F-4315-8CE9-D7D74AB6E26E}" sibTransId="{DCCC513A-132E-4B78-A702-4FC26445ED3C}"/>
    <dgm:cxn modelId="{5E46AD25-DB01-414F-8FFF-5150C6D70CF5}" srcId="{9FCAF451-0021-4DED-9EAF-2E14089F8F81}" destId="{E5EEAF36-36AF-4523-B7B4-FC07CCBC11DA}" srcOrd="4" destOrd="0" parTransId="{A37FE21F-6167-4EB6-8D00-8CA0A2C67487}" sibTransId="{B21D285E-4893-4118-98A5-71E52AA32571}"/>
    <dgm:cxn modelId="{47ED9839-B277-4567-9D63-76C8DC42D411}" type="presOf" srcId="{9FCAF451-0021-4DED-9EAF-2E14089F8F81}" destId="{20AD6479-ABB7-4501-A0F5-94DF9A545E99}" srcOrd="0" destOrd="0" presId="urn:microsoft.com/office/officeart/2005/8/layout/process4"/>
    <dgm:cxn modelId="{BC4A0F3B-6319-4B4D-8FE6-D3D7BAF01DD4}" type="presOf" srcId="{E1858A2B-0537-4F8A-BFE0-753CC0E93CA7}" destId="{87076F38-7A0D-447E-9153-2322CABD17C8}" srcOrd="0" destOrd="0" presId="urn:microsoft.com/office/officeart/2005/8/layout/process4"/>
    <dgm:cxn modelId="{F2DD1766-6F89-47FC-98C8-5C159E5402AE}" srcId="{70B565AF-8B32-42D2-B561-3696BD803CCE}" destId="{9FCAF451-0021-4DED-9EAF-2E14089F8F81}" srcOrd="2" destOrd="0" parTransId="{7C4B13D5-999A-4B8F-AD48-CCA69E8D9E19}" sibTransId="{A687012A-1DFB-4983-836D-6C7BCFE939B7}"/>
    <dgm:cxn modelId="{567A3E49-1BEE-411C-B526-A9C843907C61}" srcId="{9FCAF451-0021-4DED-9EAF-2E14089F8F81}" destId="{6AC4448B-36C2-4388-AC74-BED8AE9B42F3}" srcOrd="2" destOrd="0" parTransId="{04F987FF-8A27-4184-83D6-A3D08C9CF0DF}" sibTransId="{45E56CC3-27EC-44AB-B1E7-9300208C6E77}"/>
    <dgm:cxn modelId="{A1E0426D-4CAA-49D0-A3D1-56C792C69958}" srcId="{9FCAF451-0021-4DED-9EAF-2E14089F8F81}" destId="{E1858A2B-0537-4F8A-BFE0-753CC0E93CA7}" srcOrd="1" destOrd="0" parTransId="{6E524E20-AD4A-438C-BD3F-0DC7CD3292F1}" sibTransId="{3783D9B9-5384-4816-A34F-D6365739D2DB}"/>
    <dgm:cxn modelId="{3F655FA3-B45B-4B0E-8AFD-19A92CBEB92E}" type="presOf" srcId="{F2E97A0E-AE0E-451A-A387-70FB80773358}" destId="{DBD13576-444B-4F04-8F30-135BEC97EA8B}" srcOrd="0" destOrd="0" presId="urn:microsoft.com/office/officeart/2005/8/layout/process4"/>
    <dgm:cxn modelId="{95536FA4-F4F1-4FFF-B702-E7B951D52355}" type="presOf" srcId="{38D1FF17-AFB2-4C64-BCA9-D9BD140D17A0}" destId="{69D48030-D00B-4CD2-AE2E-8F22DD65FB33}" srcOrd="0" destOrd="0" presId="urn:microsoft.com/office/officeart/2005/8/layout/process4"/>
    <dgm:cxn modelId="{29657FA9-07D0-466B-8F54-FA6FCCBA7FA6}" type="presOf" srcId="{E5EEAF36-36AF-4523-B7B4-FC07CCBC11DA}" destId="{5500CF18-C6AF-4023-B779-0FB33D6A6C93}" srcOrd="0" destOrd="0" presId="urn:microsoft.com/office/officeart/2005/8/layout/process4"/>
    <dgm:cxn modelId="{98F9E9D1-5D99-487E-9C61-75F76BBA18D4}" type="presOf" srcId="{6AC4448B-36C2-4388-AC74-BED8AE9B42F3}" destId="{35BF9E6D-7F40-4FB8-8F2D-47EF8414DC92}" srcOrd="0" destOrd="0" presId="urn:microsoft.com/office/officeart/2005/8/layout/process4"/>
    <dgm:cxn modelId="{D21FA3D7-0E2A-4371-94D5-0D7BEAF44237}" srcId="{70B565AF-8B32-42D2-B561-3696BD803CCE}" destId="{38D1FF17-AFB2-4C64-BCA9-D9BD140D17A0}" srcOrd="1" destOrd="0" parTransId="{FBB75C36-C26F-4E2C-B1BE-78058AEA75B7}" sibTransId="{04144BFD-4194-4C64-AC37-0D3AFF337013}"/>
    <dgm:cxn modelId="{5167FED7-D374-445B-A553-43C0D7EF6952}" type="presOf" srcId="{647E73D3-9C8F-4F99-BEDC-DAEE21C688C1}" destId="{8B73EEA6-4EE0-4E82-BEC8-82CAF1CF4029}" srcOrd="0" destOrd="0" presId="urn:microsoft.com/office/officeart/2005/8/layout/process4"/>
    <dgm:cxn modelId="{BECBC7E4-2E1F-49FE-B693-9F9F738195C3}" type="presOf" srcId="{1FAD9176-24ED-4A7B-B01F-1C800C056312}" destId="{BFB67E4B-E286-4631-B86A-258A3FD24810}" srcOrd="0" destOrd="0" presId="urn:microsoft.com/office/officeart/2005/8/layout/process4"/>
    <dgm:cxn modelId="{B4385FF9-3F7D-4B71-B3B3-539E4C80E90D}" srcId="{9FCAF451-0021-4DED-9EAF-2E14089F8F81}" destId="{1FAD9176-24ED-4A7B-B01F-1C800C056312}" srcOrd="3" destOrd="0" parTransId="{CAAB60E1-D4F7-4ED1-84B8-1E09B45C6BDC}" sibTransId="{089155A2-6980-4CA1-968A-1FC6D83739E0}"/>
    <dgm:cxn modelId="{34943F85-9922-4268-ABDD-FE14837403CD}" type="presParOf" srcId="{DDCCE57D-8A73-4AA7-BD8F-72EB7C63163F}" destId="{B4E12968-6D6D-4E72-B81E-67E9B6B4C1DF}" srcOrd="0" destOrd="0" presId="urn:microsoft.com/office/officeart/2005/8/layout/process4"/>
    <dgm:cxn modelId="{0D99AB48-76CA-4161-9746-C84660881183}" type="presParOf" srcId="{B4E12968-6D6D-4E72-B81E-67E9B6B4C1DF}" destId="{20AD6479-ABB7-4501-A0F5-94DF9A545E99}" srcOrd="0" destOrd="0" presId="urn:microsoft.com/office/officeart/2005/8/layout/process4"/>
    <dgm:cxn modelId="{013F7FC9-91E8-4CD7-9D26-C9FCFAAB9C41}" type="presParOf" srcId="{B4E12968-6D6D-4E72-B81E-67E9B6B4C1DF}" destId="{3C3749EE-4C02-4B12-A365-1644C54B0B65}" srcOrd="1" destOrd="0" presId="urn:microsoft.com/office/officeart/2005/8/layout/process4"/>
    <dgm:cxn modelId="{02E55F3A-5663-40F6-BA53-4EA8F1823D24}" type="presParOf" srcId="{B4E12968-6D6D-4E72-B81E-67E9B6B4C1DF}" destId="{801FA939-B3AD-4DCB-8835-067B1E0909A5}" srcOrd="2" destOrd="0" presId="urn:microsoft.com/office/officeart/2005/8/layout/process4"/>
    <dgm:cxn modelId="{3DE66965-95F0-4133-B797-13129317BEBA}" type="presParOf" srcId="{801FA939-B3AD-4DCB-8835-067B1E0909A5}" destId="{DBD13576-444B-4F04-8F30-135BEC97EA8B}" srcOrd="0" destOrd="0" presId="urn:microsoft.com/office/officeart/2005/8/layout/process4"/>
    <dgm:cxn modelId="{BD2CF7A2-47DD-41C8-8A1E-A845DBC56D06}" type="presParOf" srcId="{801FA939-B3AD-4DCB-8835-067B1E0909A5}" destId="{87076F38-7A0D-447E-9153-2322CABD17C8}" srcOrd="1" destOrd="0" presId="urn:microsoft.com/office/officeart/2005/8/layout/process4"/>
    <dgm:cxn modelId="{E01AAC6E-C69E-4B50-8F15-FABDFA1F7A19}" type="presParOf" srcId="{801FA939-B3AD-4DCB-8835-067B1E0909A5}" destId="{35BF9E6D-7F40-4FB8-8F2D-47EF8414DC92}" srcOrd="2" destOrd="0" presId="urn:microsoft.com/office/officeart/2005/8/layout/process4"/>
    <dgm:cxn modelId="{D9BF53D1-7266-42EB-838E-D2AF33201A7D}" type="presParOf" srcId="{801FA939-B3AD-4DCB-8835-067B1E0909A5}" destId="{BFB67E4B-E286-4631-B86A-258A3FD24810}" srcOrd="3" destOrd="0" presId="urn:microsoft.com/office/officeart/2005/8/layout/process4"/>
    <dgm:cxn modelId="{03416DAA-755C-48C7-A47B-F0981CE91521}" type="presParOf" srcId="{801FA939-B3AD-4DCB-8835-067B1E0909A5}" destId="{5500CF18-C6AF-4023-B779-0FB33D6A6C93}" srcOrd="4" destOrd="0" presId="urn:microsoft.com/office/officeart/2005/8/layout/process4"/>
    <dgm:cxn modelId="{EB298E2F-32C1-42EC-A2C4-17E2683A1F29}" type="presParOf" srcId="{DDCCE57D-8A73-4AA7-BD8F-72EB7C63163F}" destId="{38060386-12BB-4711-B658-358FEE82DE6C}" srcOrd="1" destOrd="0" presId="urn:microsoft.com/office/officeart/2005/8/layout/process4"/>
    <dgm:cxn modelId="{44E97901-249D-40EE-BDE9-FEA2E692F468}" type="presParOf" srcId="{DDCCE57D-8A73-4AA7-BD8F-72EB7C63163F}" destId="{BEE4E55D-95E6-41D2-B070-FA47068443E4}" srcOrd="2" destOrd="0" presId="urn:microsoft.com/office/officeart/2005/8/layout/process4"/>
    <dgm:cxn modelId="{10C3C112-87C7-49FE-9CFC-28AE7E9B3BFA}" type="presParOf" srcId="{BEE4E55D-95E6-41D2-B070-FA47068443E4}" destId="{69D48030-D00B-4CD2-AE2E-8F22DD65FB33}" srcOrd="0" destOrd="0" presId="urn:microsoft.com/office/officeart/2005/8/layout/process4"/>
    <dgm:cxn modelId="{F87F7041-FF81-461C-BBB5-0C51D9BD22B1}" type="presParOf" srcId="{DDCCE57D-8A73-4AA7-BD8F-72EB7C63163F}" destId="{D296E36E-893D-407C-BC6B-BDBC9D60E0BE}" srcOrd="3" destOrd="0" presId="urn:microsoft.com/office/officeart/2005/8/layout/process4"/>
    <dgm:cxn modelId="{FBCB9780-A194-4597-9F52-7923954D9044}" type="presParOf" srcId="{DDCCE57D-8A73-4AA7-BD8F-72EB7C63163F}" destId="{4E1E9D54-9833-41E4-BD50-645280194E44}" srcOrd="4" destOrd="0" presId="urn:microsoft.com/office/officeart/2005/8/layout/process4"/>
    <dgm:cxn modelId="{5C0395C3-48F6-4C99-A18E-B44152D53846}" type="presParOf" srcId="{4E1E9D54-9833-41E4-BD50-645280194E44}" destId="{8B73EEA6-4EE0-4E82-BEC8-82CAF1CF40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ABFBA-3E52-4642-893A-7846C1C27E23}">
      <dsp:nvSpPr>
        <dsp:cNvPr id="0" name=""/>
        <dsp:cNvSpPr/>
      </dsp:nvSpPr>
      <dsp:spPr>
        <a:xfrm>
          <a:off x="101602" y="1562464"/>
          <a:ext cx="3120479" cy="1981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D5EF5-318F-4BBA-ADB0-4EAF400EC86E}">
      <dsp:nvSpPr>
        <dsp:cNvPr id="0" name=""/>
        <dsp:cNvSpPr/>
      </dsp:nvSpPr>
      <dsp:spPr>
        <a:xfrm>
          <a:off x="448322" y="1891848"/>
          <a:ext cx="3120479" cy="19815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You can bill client for Non-Medicaid covered services, but you must inform the client that they will be responsible </a:t>
          </a:r>
          <a:r>
            <a:rPr lang="en-US" sz="1800" b="1" kern="1200" dirty="0">
              <a:latin typeface="Arial" panose="020B0604020202020204" pitchFamily="34" charset="0"/>
              <a:cs typeface="Arial" panose="020B0604020202020204" pitchFamily="34" charset="0"/>
            </a:rPr>
            <a:t>PRIOR</a:t>
          </a:r>
          <a:r>
            <a:rPr lang="en-US" sz="1800" kern="1200" dirty="0">
              <a:latin typeface="Arial" panose="020B0604020202020204" pitchFamily="34" charset="0"/>
              <a:cs typeface="Arial" panose="020B0604020202020204" pitchFamily="34" charset="0"/>
            </a:rPr>
            <a:t> to the service being performed. </a:t>
          </a:r>
        </a:p>
      </dsp:txBody>
      <dsp:txXfrm>
        <a:off x="506358" y="1949884"/>
        <a:ext cx="3004407" cy="1865432"/>
      </dsp:txXfrm>
    </dsp:sp>
    <dsp:sp modelId="{545A48F7-B414-4E3F-8E9B-CBF250B4F40A}">
      <dsp:nvSpPr>
        <dsp:cNvPr id="0" name=""/>
        <dsp:cNvSpPr/>
      </dsp:nvSpPr>
      <dsp:spPr>
        <a:xfrm>
          <a:off x="3813918" y="1580931"/>
          <a:ext cx="3120479" cy="1981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B517F-ACF3-44BF-8799-21369E071BE8}">
      <dsp:nvSpPr>
        <dsp:cNvPr id="0" name=""/>
        <dsp:cNvSpPr/>
      </dsp:nvSpPr>
      <dsp:spPr>
        <a:xfrm>
          <a:off x="4160638" y="1910315"/>
          <a:ext cx="3120479" cy="19815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If unable to determine Medicaid eligibility (not covered during period of service) then the client should be billed based on SFS. </a:t>
          </a:r>
        </a:p>
      </dsp:txBody>
      <dsp:txXfrm>
        <a:off x="4218674" y="1968351"/>
        <a:ext cx="3004407" cy="1865432"/>
      </dsp:txXfrm>
    </dsp:sp>
    <dsp:sp modelId="{F258D685-BC6E-4F1D-8477-AA09437CFD54}">
      <dsp:nvSpPr>
        <dsp:cNvPr id="0" name=""/>
        <dsp:cNvSpPr/>
      </dsp:nvSpPr>
      <dsp:spPr>
        <a:xfrm>
          <a:off x="7627837" y="1580931"/>
          <a:ext cx="3120479" cy="1981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8F29A-EFEA-4E6C-9D84-A8F3EC7DDA93}">
      <dsp:nvSpPr>
        <dsp:cNvPr id="0" name=""/>
        <dsp:cNvSpPr/>
      </dsp:nvSpPr>
      <dsp:spPr>
        <a:xfrm>
          <a:off x="7974557" y="1910315"/>
          <a:ext cx="3120479" cy="19815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If the client presents for services that are billable to insurance (BCBS- Immunizations, MNT), obtain all information necessary to submit a claim.</a:t>
          </a:r>
        </a:p>
      </dsp:txBody>
      <dsp:txXfrm>
        <a:off x="8032593" y="1968351"/>
        <a:ext cx="3004407" cy="1865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8F3E9-B135-4DC7-B6EB-3F6B3669B188}">
      <dsp:nvSpPr>
        <dsp:cNvPr id="0" name=""/>
        <dsp:cNvSpPr/>
      </dsp:nvSpPr>
      <dsp:spPr>
        <a:xfrm>
          <a:off x="49" y="19971"/>
          <a:ext cx="4700141" cy="1008000"/>
        </a:xfrm>
        <a:prstGeom prst="rect">
          <a:avLst/>
        </a:prstGeom>
        <a:solidFill>
          <a:schemeClr val="accent1">
            <a:lumMod val="7500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New</a:t>
          </a:r>
        </a:p>
      </dsp:txBody>
      <dsp:txXfrm>
        <a:off x="49" y="19971"/>
        <a:ext cx="4700141" cy="1008000"/>
      </dsp:txXfrm>
    </dsp:sp>
    <dsp:sp modelId="{ED060124-3301-44C2-8A17-D39F623D4298}">
      <dsp:nvSpPr>
        <dsp:cNvPr id="0" name=""/>
        <dsp:cNvSpPr/>
      </dsp:nvSpPr>
      <dsp:spPr>
        <a:xfrm>
          <a:off x="49" y="1027971"/>
          <a:ext cx="4700141" cy="2738137"/>
        </a:xfrm>
        <a:prstGeom prst="rect">
          <a:avLst/>
        </a:prstGeom>
        <a:solidFill>
          <a:schemeClr val="accent1">
            <a:lumMod val="20000"/>
            <a:lumOff val="80000"/>
            <a:alpha val="9000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accent1">
                <a:lumMod val="75000"/>
              </a:schemeClr>
            </a:buClr>
            <a:buSzPct val="80000"/>
            <a:buFont typeface="Arial" panose="020B0604020202020204" pitchFamily="34" charset="0"/>
            <a:buChar char="►"/>
          </a:pPr>
          <a:r>
            <a:rPr lang="en-US" sz="2400" kern="1200" dirty="0">
              <a:latin typeface="Arial" panose="020B0604020202020204" pitchFamily="34" charset="0"/>
              <a:cs typeface="Arial" panose="020B0604020202020204" pitchFamily="34" charset="0"/>
            </a:rPr>
            <a:t>No billable service provided in last 3 years that requires History &amp; Physical</a:t>
          </a:r>
        </a:p>
        <a:p>
          <a:pPr marL="228600" lvl="1" indent="-228600" algn="l" defTabSz="1066800">
            <a:lnSpc>
              <a:spcPct val="90000"/>
            </a:lnSpc>
            <a:spcBef>
              <a:spcPct val="0"/>
            </a:spcBef>
            <a:spcAft>
              <a:spcPct val="15000"/>
            </a:spcAft>
            <a:buChar char="•"/>
          </a:pP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Includes billable Preventive and E&amp;M visits</a:t>
          </a:r>
        </a:p>
        <a:p>
          <a:pPr marL="228600" lvl="1" indent="-228600" algn="l" defTabSz="1066800">
            <a:lnSpc>
              <a:spcPct val="90000"/>
            </a:lnSpc>
            <a:spcBef>
              <a:spcPct val="0"/>
            </a:spcBef>
            <a:spcAft>
              <a:spcPct val="15000"/>
            </a:spcAft>
            <a:buChar char="•"/>
          </a:pPr>
          <a:endParaRPr lang="en-US" sz="2600" kern="1200" dirty="0"/>
        </a:p>
      </dsp:txBody>
      <dsp:txXfrm>
        <a:off x="49" y="1027971"/>
        <a:ext cx="4700141" cy="2738137"/>
      </dsp:txXfrm>
    </dsp:sp>
    <dsp:sp modelId="{BF2277BD-3754-4FBD-AEA8-DADEF27BFBBA}">
      <dsp:nvSpPr>
        <dsp:cNvPr id="0" name=""/>
        <dsp:cNvSpPr/>
      </dsp:nvSpPr>
      <dsp:spPr>
        <a:xfrm>
          <a:off x="5358209" y="19971"/>
          <a:ext cx="4700141" cy="1008000"/>
        </a:xfrm>
        <a:prstGeom prst="rect">
          <a:avLst/>
        </a:prstGeom>
        <a:solidFill>
          <a:schemeClr val="accent1">
            <a:lumMod val="7500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Established</a:t>
          </a:r>
        </a:p>
      </dsp:txBody>
      <dsp:txXfrm>
        <a:off x="5358209" y="19971"/>
        <a:ext cx="4700141" cy="1008000"/>
      </dsp:txXfrm>
    </dsp:sp>
    <dsp:sp modelId="{61E00DBD-BB6E-48E9-AE13-1AE50EF89BEE}">
      <dsp:nvSpPr>
        <dsp:cNvPr id="0" name=""/>
        <dsp:cNvSpPr/>
      </dsp:nvSpPr>
      <dsp:spPr>
        <a:xfrm>
          <a:off x="5358209" y="1027971"/>
          <a:ext cx="4700141" cy="2738137"/>
        </a:xfrm>
        <a:prstGeom prst="rect">
          <a:avLst/>
        </a:prstGeom>
        <a:solidFill>
          <a:schemeClr val="accent1">
            <a:lumMod val="20000"/>
            <a:lumOff val="80000"/>
            <a:alpha val="9000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lr>
              <a:schemeClr val="accent1">
                <a:lumMod val="75000"/>
              </a:schemeClr>
            </a:buClr>
            <a:buSzPct val="80000"/>
            <a:buFont typeface="Arial" panose="020B0604020202020204" pitchFamily="34" charset="0"/>
            <a:buChar char="►"/>
          </a:pPr>
          <a:r>
            <a:rPr lang="en-US" sz="2400" kern="1200" dirty="0">
              <a:latin typeface="Arial" panose="020B0604020202020204" pitchFamily="34" charset="0"/>
              <a:cs typeface="Arial" panose="020B0604020202020204" pitchFamily="34" charset="0"/>
            </a:rPr>
            <a:t>In past 3 years, billed</a:t>
          </a:r>
        </a:p>
        <a:p>
          <a:pPr marL="228600" lvl="1" indent="-228600" algn="l" defTabSz="1066800">
            <a:lnSpc>
              <a:spcPct val="90000"/>
            </a:lnSpc>
            <a:spcBef>
              <a:spcPct val="0"/>
            </a:spcBef>
            <a:spcAft>
              <a:spcPct val="15000"/>
            </a:spcAft>
            <a:buClr>
              <a:schemeClr val="accent1">
                <a:lumMod val="75000"/>
              </a:schemeClr>
            </a:buClr>
            <a:buSzPct val="80000"/>
            <a:buFont typeface="Arial" panose="020B0604020202020204" pitchFamily="34" charset="0"/>
            <a:buNone/>
          </a:pPr>
          <a:r>
            <a:rPr lang="en-US" sz="2400" kern="1200" dirty="0">
              <a:latin typeface="Arial" panose="020B0604020202020204" pitchFamily="34" charset="0"/>
              <a:cs typeface="Arial" panose="020B0604020202020204" pitchFamily="34" charset="0"/>
            </a:rPr>
            <a:t>     99381-99387, 99391-99397</a:t>
          </a:r>
        </a:p>
        <a:p>
          <a:pPr marL="228600" lvl="1" indent="-228600" algn="l" defTabSz="1066800">
            <a:lnSpc>
              <a:spcPct val="90000"/>
            </a:lnSpc>
            <a:spcBef>
              <a:spcPct val="0"/>
            </a:spcBef>
            <a:spcAft>
              <a:spcPct val="15000"/>
            </a:spcAft>
            <a:buClr>
              <a:schemeClr val="accent1">
                <a:lumMod val="75000"/>
              </a:schemeClr>
            </a:buClr>
            <a:buSzPct val="80000"/>
            <a:buFont typeface="Arial" panose="020B0604020202020204" pitchFamily="34" charset="0"/>
            <a:buNone/>
          </a:pPr>
          <a:r>
            <a:rPr lang="en-US" sz="2400" kern="1200" dirty="0">
              <a:latin typeface="Arial" panose="020B0604020202020204" pitchFamily="34" charset="0"/>
              <a:cs typeface="Arial" panose="020B0604020202020204" pitchFamily="34" charset="0"/>
            </a:rPr>
            <a:t>     99211-99215</a:t>
          </a:r>
        </a:p>
        <a:p>
          <a:pPr marL="228600" lvl="1" indent="-228600" algn="l" defTabSz="1066800">
            <a:lnSpc>
              <a:spcPct val="90000"/>
            </a:lnSpc>
            <a:spcBef>
              <a:spcPct val="0"/>
            </a:spcBef>
            <a:spcAft>
              <a:spcPct val="15000"/>
            </a:spcAft>
            <a:buClr>
              <a:schemeClr val="accent1">
                <a:lumMod val="75000"/>
              </a:schemeClr>
            </a:buClr>
            <a:buSzPct val="80000"/>
            <a:buFont typeface="Arial" panose="020B0604020202020204" pitchFamily="34" charset="0"/>
            <a:buChar char="►"/>
          </a:pPr>
          <a:r>
            <a:rPr lang="en-US" sz="2400" kern="1200" dirty="0">
              <a:latin typeface="Arial" panose="020B0604020202020204" pitchFamily="34" charset="0"/>
              <a:cs typeface="Arial" panose="020B0604020202020204" pitchFamily="34" charset="0"/>
            </a:rPr>
            <a:t>Client can be New to a program but established with the agency</a:t>
          </a:r>
        </a:p>
      </dsp:txBody>
      <dsp:txXfrm>
        <a:off x="5358209" y="1027971"/>
        <a:ext cx="4700141" cy="27381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7751C-443E-4458-AFE7-BC402A959FE6}">
      <dsp:nvSpPr>
        <dsp:cNvPr id="0" name=""/>
        <dsp:cNvSpPr/>
      </dsp:nvSpPr>
      <dsp:spPr>
        <a:xfrm>
          <a:off x="0" y="995388"/>
          <a:ext cx="3047385" cy="193508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201FB45-F7F0-4C90-8A06-36CFF48CCB13}">
      <dsp:nvSpPr>
        <dsp:cNvPr id="0" name=""/>
        <dsp:cNvSpPr/>
      </dsp:nvSpPr>
      <dsp:spPr>
        <a:xfrm>
          <a:off x="338598" y="1317056"/>
          <a:ext cx="3047385" cy="193508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Providers </a:t>
          </a:r>
          <a:r>
            <a:rPr lang="en-US" sz="1800" b="1" kern="1200" dirty="0">
              <a:latin typeface="Arial" panose="020B0604020202020204" pitchFamily="34" charset="0"/>
              <a:cs typeface="Arial" panose="020B0604020202020204" pitchFamily="34" charset="0"/>
            </a:rPr>
            <a:t>may not </a:t>
          </a:r>
          <a:r>
            <a:rPr lang="en-US" sz="1800" kern="1200" dirty="0">
              <a:latin typeface="Arial" panose="020B0604020202020204" pitchFamily="34" charset="0"/>
              <a:cs typeface="Arial" panose="020B0604020202020204" pitchFamily="34" charset="0"/>
            </a:rPr>
            <a:t>charge for an office visit unless they see the client face to face (with the exception of Telehealth Services)</a:t>
          </a:r>
        </a:p>
        <a:p>
          <a:pPr marL="0" lvl="0" indent="0" algn="ctr" defTabSz="711200">
            <a:lnSpc>
              <a:spcPct val="90000"/>
            </a:lnSpc>
            <a:spcBef>
              <a:spcPct val="0"/>
            </a:spcBef>
            <a:spcAft>
              <a:spcPct val="35000"/>
            </a:spcAft>
            <a:buNone/>
          </a:pPr>
          <a:endParaRPr lang="en-US" sz="1300" kern="1200" dirty="0"/>
        </a:p>
        <a:p>
          <a:pPr marL="0" lvl="0" indent="0" algn="ctr" defTabSz="711200">
            <a:lnSpc>
              <a:spcPct val="90000"/>
            </a:lnSpc>
            <a:spcBef>
              <a:spcPct val="0"/>
            </a:spcBef>
            <a:spcAft>
              <a:spcPct val="35000"/>
            </a:spcAft>
            <a:buNone/>
          </a:pPr>
          <a:endParaRPr lang="en-US" sz="1300" kern="1200" dirty="0"/>
        </a:p>
        <a:p>
          <a:pPr marL="0" lvl="0" indent="0" algn="ctr" defTabSz="711200">
            <a:lnSpc>
              <a:spcPct val="90000"/>
            </a:lnSpc>
            <a:spcBef>
              <a:spcPct val="0"/>
            </a:spcBef>
            <a:spcAft>
              <a:spcPct val="35000"/>
            </a:spcAft>
            <a:buNone/>
          </a:pPr>
          <a:endParaRPr lang="en-US" sz="1300" kern="1200" dirty="0"/>
        </a:p>
        <a:p>
          <a:pPr marL="0" lvl="0" indent="0" algn="ctr" defTabSz="711200">
            <a:lnSpc>
              <a:spcPct val="90000"/>
            </a:lnSpc>
            <a:spcBef>
              <a:spcPct val="0"/>
            </a:spcBef>
            <a:spcAft>
              <a:spcPct val="35000"/>
            </a:spcAft>
            <a:buNone/>
          </a:pPr>
          <a:endParaRPr lang="en-US" sz="1300" kern="1200" dirty="0"/>
        </a:p>
      </dsp:txBody>
      <dsp:txXfrm>
        <a:off x="395275" y="1373733"/>
        <a:ext cx="2934031" cy="1821735"/>
      </dsp:txXfrm>
    </dsp:sp>
    <dsp:sp modelId="{2586521E-8DB3-4AF5-AB29-E131F42AAFDF}">
      <dsp:nvSpPr>
        <dsp:cNvPr id="0" name=""/>
        <dsp:cNvSpPr/>
      </dsp:nvSpPr>
      <dsp:spPr>
        <a:xfrm>
          <a:off x="3724582" y="995388"/>
          <a:ext cx="3047385" cy="193508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F1D50AA-236F-4E96-8A54-FAB298D9513F}">
      <dsp:nvSpPr>
        <dsp:cNvPr id="0" name=""/>
        <dsp:cNvSpPr/>
      </dsp:nvSpPr>
      <dsp:spPr>
        <a:xfrm>
          <a:off x="4063180" y="1317056"/>
          <a:ext cx="3047385" cy="193508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Individual staff member’s ID # or initials should be on the paper encounter form when a service is billed or reported. This is used to capture the number and type of services provided by each staff member. </a:t>
          </a:r>
        </a:p>
      </dsp:txBody>
      <dsp:txXfrm>
        <a:off x="4119857" y="1373733"/>
        <a:ext cx="2934031" cy="1821735"/>
      </dsp:txXfrm>
    </dsp:sp>
    <dsp:sp modelId="{E71B79C1-C728-4530-9298-B3667818A1F6}">
      <dsp:nvSpPr>
        <dsp:cNvPr id="0" name=""/>
        <dsp:cNvSpPr/>
      </dsp:nvSpPr>
      <dsp:spPr>
        <a:xfrm>
          <a:off x="7449164" y="995388"/>
          <a:ext cx="3047385" cy="193508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399A222-4369-475B-9961-1C79987CDFF9}">
      <dsp:nvSpPr>
        <dsp:cNvPr id="0" name=""/>
        <dsp:cNvSpPr/>
      </dsp:nvSpPr>
      <dsp:spPr>
        <a:xfrm>
          <a:off x="7787763" y="1317056"/>
          <a:ext cx="3047385" cy="193508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Paper encounter forms may be very useful when cross-checking services provided to services billed.  They are also needed by consultants performing coding &amp; billing audits. </a:t>
          </a:r>
        </a:p>
      </dsp:txBody>
      <dsp:txXfrm>
        <a:off x="7844440" y="1373733"/>
        <a:ext cx="2934031" cy="18217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BDAAE-4F0A-49AA-8C1E-26166F6EF42B}">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2E630-FB68-4397-A89F-BB0A2C9CE783}">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Any CPT coding book will include a section on modifiers.  In addition the Coding &amp; Billing Guidance Document prepared by DPH/LTAT/PHNPDU includes a chapter on modifiers.   </a:t>
          </a:r>
        </a:p>
      </dsp:txBody>
      <dsp:txXfrm>
        <a:off x="560236" y="832323"/>
        <a:ext cx="4149382" cy="2576345"/>
      </dsp:txXfrm>
    </dsp:sp>
    <dsp:sp modelId="{B6DA2DD6-B605-45A9-B156-15305208C6D0}">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CDF7E-A727-4721-A80E-9E6AFFDEFB0B}">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Each modifier description provides details on when it is appropriate to use.</a:t>
          </a:r>
        </a:p>
      </dsp:txBody>
      <dsp:txXfrm>
        <a:off x="5827635" y="832323"/>
        <a:ext cx="4149382" cy="25763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63AA4-9DFE-417F-8524-F8724EFF5059}">
      <dsp:nvSpPr>
        <dsp:cNvPr id="0" name=""/>
        <dsp:cNvSpPr/>
      </dsp:nvSpPr>
      <dsp:spPr>
        <a:xfrm>
          <a:off x="1235" y="277223"/>
          <a:ext cx="4335810" cy="27532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D269C-BE8C-46A5-89DB-FD74798C20B1}">
      <dsp:nvSpPr>
        <dsp:cNvPr id="0" name=""/>
        <dsp:cNvSpPr/>
      </dsp:nvSpPr>
      <dsp:spPr>
        <a:xfrm>
          <a:off x="482992" y="734892"/>
          <a:ext cx="4335810" cy="27532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TJ - Health Choice Early &amp; Periodic Health Screen</a:t>
          </a:r>
        </a:p>
      </dsp:txBody>
      <dsp:txXfrm>
        <a:off x="563632" y="815532"/>
        <a:ext cx="4174530" cy="2591959"/>
      </dsp:txXfrm>
    </dsp:sp>
    <dsp:sp modelId="{877AD744-3095-4D32-B5A7-731E085933A0}">
      <dsp:nvSpPr>
        <dsp:cNvPr id="0" name=""/>
        <dsp:cNvSpPr/>
      </dsp:nvSpPr>
      <dsp:spPr>
        <a:xfrm>
          <a:off x="5300559" y="277223"/>
          <a:ext cx="4335810" cy="27532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22D42-A24B-424B-B300-9A4AC9CC2FAB}">
      <dsp:nvSpPr>
        <dsp:cNvPr id="0" name=""/>
        <dsp:cNvSpPr/>
      </dsp:nvSpPr>
      <dsp:spPr>
        <a:xfrm>
          <a:off x="5782316" y="734892"/>
          <a:ext cx="4335810" cy="275323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Use modifier TJ to identify early and periodic screens, and services provided in association with an early and periodic screen to NC Health Choice. This modifier is also used to identify preventive services such as vaccine administration.  </a:t>
          </a:r>
        </a:p>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Remember, the TJ modifier is not needed when providing FP services to a NCHC recipient. </a:t>
          </a:r>
        </a:p>
      </dsp:txBody>
      <dsp:txXfrm>
        <a:off x="5862956" y="815532"/>
        <a:ext cx="4174530" cy="2591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76F28-61A1-49D3-9F31-CAA676496B26}">
      <dsp:nvSpPr>
        <dsp:cNvPr id="0" name=""/>
        <dsp:cNvSpPr/>
      </dsp:nvSpPr>
      <dsp:spPr>
        <a:xfrm>
          <a:off x="0" y="1697"/>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84FE5-6298-49A1-86D5-54E74F81C639}">
      <dsp:nvSpPr>
        <dsp:cNvPr id="0" name=""/>
        <dsp:cNvSpPr/>
      </dsp:nvSpPr>
      <dsp:spPr>
        <a:xfrm>
          <a:off x="218771" y="164420"/>
          <a:ext cx="397767" cy="397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A8C335-AE27-4177-A009-CE7ABDFCF419}">
      <dsp:nvSpPr>
        <dsp:cNvPr id="0" name=""/>
        <dsp:cNvSpPr/>
      </dsp:nvSpPr>
      <dsp:spPr>
        <a:xfrm>
          <a:off x="835310" y="169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Must have SS# or ITIN</a:t>
          </a:r>
        </a:p>
      </dsp:txBody>
      <dsp:txXfrm>
        <a:off x="835310" y="1697"/>
        <a:ext cx="5555964" cy="723212"/>
      </dsp:txXfrm>
    </dsp:sp>
    <dsp:sp modelId="{A472133B-DD07-4518-879C-E8ABCAC9A826}">
      <dsp:nvSpPr>
        <dsp:cNvPr id="0" name=""/>
        <dsp:cNvSpPr/>
      </dsp:nvSpPr>
      <dsp:spPr>
        <a:xfrm>
          <a:off x="0" y="905713"/>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0690D-CF4A-477C-9539-ADA3CABA1C59}">
      <dsp:nvSpPr>
        <dsp:cNvPr id="0" name=""/>
        <dsp:cNvSpPr/>
      </dsp:nvSpPr>
      <dsp:spPr>
        <a:xfrm>
          <a:off x="218771" y="1068436"/>
          <a:ext cx="397767" cy="397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30BDFC-6F9E-40EC-9F10-63AE87379E14}">
      <dsp:nvSpPr>
        <dsp:cNvPr id="0" name=""/>
        <dsp:cNvSpPr/>
      </dsp:nvSpPr>
      <dsp:spPr>
        <a:xfrm>
          <a:off x="835310" y="905713"/>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Debt Must be at least 90 Days Old</a:t>
          </a:r>
        </a:p>
      </dsp:txBody>
      <dsp:txXfrm>
        <a:off x="835310" y="905713"/>
        <a:ext cx="5555964" cy="723212"/>
      </dsp:txXfrm>
    </dsp:sp>
    <dsp:sp modelId="{20F185F8-F3D7-4028-9EB6-1EDC348D267E}">
      <dsp:nvSpPr>
        <dsp:cNvPr id="0" name=""/>
        <dsp:cNvSpPr/>
      </dsp:nvSpPr>
      <dsp:spPr>
        <a:xfrm>
          <a:off x="0" y="1809729"/>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6F2F5-888B-432F-940E-F3C6EC48E27D}">
      <dsp:nvSpPr>
        <dsp:cNvPr id="0" name=""/>
        <dsp:cNvSpPr/>
      </dsp:nvSpPr>
      <dsp:spPr>
        <a:xfrm>
          <a:off x="218771" y="1972452"/>
          <a:ext cx="397767" cy="397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340834-DF8E-406F-85E1-A5870CEA12FA}">
      <dsp:nvSpPr>
        <dsp:cNvPr id="0" name=""/>
        <dsp:cNvSpPr/>
      </dsp:nvSpPr>
      <dsp:spPr>
        <a:xfrm>
          <a:off x="835310" y="1809729"/>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Amount Must be at least $50.00</a:t>
          </a:r>
        </a:p>
      </dsp:txBody>
      <dsp:txXfrm>
        <a:off x="835310" y="1809729"/>
        <a:ext cx="5555964" cy="723212"/>
      </dsp:txXfrm>
    </dsp:sp>
    <dsp:sp modelId="{7BBC4E78-4451-46B9-A56D-684A88F811E3}">
      <dsp:nvSpPr>
        <dsp:cNvPr id="0" name=""/>
        <dsp:cNvSpPr/>
      </dsp:nvSpPr>
      <dsp:spPr>
        <a:xfrm>
          <a:off x="0" y="2713745"/>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9E9A1-504B-491E-84F1-8EB033298458}">
      <dsp:nvSpPr>
        <dsp:cNvPr id="0" name=""/>
        <dsp:cNvSpPr/>
      </dsp:nvSpPr>
      <dsp:spPr>
        <a:xfrm>
          <a:off x="218771" y="2876467"/>
          <a:ext cx="397767" cy="3977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DCD5D-C68C-4A6E-9F6F-5E65F617CEA8}">
      <dsp:nvSpPr>
        <dsp:cNvPr id="0" name=""/>
        <dsp:cNvSpPr/>
      </dsp:nvSpPr>
      <dsp:spPr>
        <a:xfrm>
          <a:off x="835310" y="2713745"/>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Must Give Proper Notice of the Debt to the Debtor</a:t>
          </a:r>
        </a:p>
      </dsp:txBody>
      <dsp:txXfrm>
        <a:off x="835310" y="2713745"/>
        <a:ext cx="5555964" cy="723212"/>
      </dsp:txXfrm>
    </dsp:sp>
    <dsp:sp modelId="{2E2E99AA-A2CA-41EF-B399-89D5C986F2F0}">
      <dsp:nvSpPr>
        <dsp:cNvPr id="0" name=""/>
        <dsp:cNvSpPr/>
      </dsp:nvSpPr>
      <dsp:spPr>
        <a:xfrm>
          <a:off x="0" y="3617761"/>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40EB0-F785-43A1-9AF8-D22F8E4AD0E6}">
      <dsp:nvSpPr>
        <dsp:cNvPr id="0" name=""/>
        <dsp:cNvSpPr/>
      </dsp:nvSpPr>
      <dsp:spPr>
        <a:xfrm>
          <a:off x="218771" y="3780483"/>
          <a:ext cx="397767" cy="3977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359F1C-8501-419F-958D-C6D89C340959}">
      <dsp:nvSpPr>
        <dsp:cNvPr id="0" name=""/>
        <dsp:cNvSpPr/>
      </dsp:nvSpPr>
      <dsp:spPr>
        <a:xfrm>
          <a:off x="835310" y="3617761"/>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a:t>Must Give Rights of Appeal to Debtor</a:t>
          </a:r>
        </a:p>
      </dsp:txBody>
      <dsp:txXfrm>
        <a:off x="835310" y="3617761"/>
        <a:ext cx="5555964" cy="723212"/>
      </dsp:txXfrm>
    </dsp:sp>
    <dsp:sp modelId="{96A5BDDE-A937-4FB1-99F5-05D1AE25A330}">
      <dsp:nvSpPr>
        <dsp:cNvPr id="0" name=""/>
        <dsp:cNvSpPr/>
      </dsp:nvSpPr>
      <dsp:spPr>
        <a:xfrm>
          <a:off x="0" y="4521777"/>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AC941-6491-4E85-91D5-3CBDE407B461}">
      <dsp:nvSpPr>
        <dsp:cNvPr id="0" name=""/>
        <dsp:cNvSpPr/>
      </dsp:nvSpPr>
      <dsp:spPr>
        <a:xfrm>
          <a:off x="218771" y="4684499"/>
          <a:ext cx="397767" cy="3977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C24269-52CF-432E-8A7E-33D934CB9644}">
      <dsp:nvSpPr>
        <dsp:cNvPr id="0" name=""/>
        <dsp:cNvSpPr/>
      </dsp:nvSpPr>
      <dsp:spPr>
        <a:xfrm>
          <a:off x="835310" y="452177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marL="0" lvl="0" indent="0" algn="l" defTabSz="844550">
            <a:lnSpc>
              <a:spcPct val="90000"/>
            </a:lnSpc>
            <a:spcBef>
              <a:spcPct val="0"/>
            </a:spcBef>
            <a:spcAft>
              <a:spcPct val="35000"/>
            </a:spcAft>
            <a:buNone/>
          </a:pPr>
          <a:r>
            <a:rPr lang="en-US" sz="1900" kern="1200" dirty="0">
              <a:solidFill>
                <a:srgbClr val="0000FF"/>
              </a:solidFill>
              <a:hlinkClick xmlns:r="http://schemas.openxmlformats.org/officeDocument/2006/relationships" r:id="rId13">
                <a:extLst>
                  <a:ext uri="{A12FA001-AC4F-418D-AE19-62706E023703}">
                    <ahyp:hlinkClr xmlns:ahyp="http://schemas.microsoft.com/office/drawing/2018/hyperlinkcolor" val="tx"/>
                  </a:ext>
                </a:extLst>
              </a:hlinkClick>
            </a:rPr>
            <a:t>http://www.ncsetoff.org</a:t>
          </a:r>
          <a:endParaRPr lang="en-US" sz="1900" kern="1200" dirty="0">
            <a:solidFill>
              <a:srgbClr val="0000FF"/>
            </a:solidFill>
          </a:endParaRPr>
        </a:p>
      </dsp:txBody>
      <dsp:txXfrm>
        <a:off x="835310" y="4521777"/>
        <a:ext cx="5555964" cy="723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EFE94-47D3-4D3D-AF56-DA9FF41BEDB5}">
      <dsp:nvSpPr>
        <dsp:cNvPr id="0" name=""/>
        <dsp:cNvSpPr/>
      </dsp:nvSpPr>
      <dsp:spPr>
        <a:xfrm>
          <a:off x="0" y="845551"/>
          <a:ext cx="2828924" cy="17963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930B9-A9BA-47FA-A37D-3CCBC56CCCE6}">
      <dsp:nvSpPr>
        <dsp:cNvPr id="0" name=""/>
        <dsp:cNvSpPr/>
      </dsp:nvSpPr>
      <dsp:spPr>
        <a:xfrm>
          <a:off x="314325" y="1144160"/>
          <a:ext cx="2828924" cy="17963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Debt Can Remain on File with NC DOR Until Paid</a:t>
          </a:r>
        </a:p>
      </dsp:txBody>
      <dsp:txXfrm>
        <a:off x="366939" y="1196774"/>
        <a:ext cx="2723696" cy="1691139"/>
      </dsp:txXfrm>
    </dsp:sp>
    <dsp:sp modelId="{72A1D73A-F375-4DE1-9511-E955BEF970A6}">
      <dsp:nvSpPr>
        <dsp:cNvPr id="0" name=""/>
        <dsp:cNvSpPr/>
      </dsp:nvSpPr>
      <dsp:spPr>
        <a:xfrm>
          <a:off x="3457574" y="845551"/>
          <a:ext cx="2828924" cy="17963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F32D1-9BC5-454C-B7B9-3B5C11B234D5}">
      <dsp:nvSpPr>
        <dsp:cNvPr id="0" name=""/>
        <dsp:cNvSpPr/>
      </dsp:nvSpPr>
      <dsp:spPr>
        <a:xfrm>
          <a:off x="3771899" y="1144160"/>
          <a:ext cx="2828924" cy="17963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Balances are NOT REMOVED from the Patient’s Ledger</a:t>
          </a:r>
        </a:p>
      </dsp:txBody>
      <dsp:txXfrm>
        <a:off x="3824513" y="1196774"/>
        <a:ext cx="2723696" cy="1691139"/>
      </dsp:txXfrm>
    </dsp:sp>
    <dsp:sp modelId="{393583D6-60B8-4FFB-9BD1-1DD59B32C5E9}">
      <dsp:nvSpPr>
        <dsp:cNvPr id="0" name=""/>
        <dsp:cNvSpPr/>
      </dsp:nvSpPr>
      <dsp:spPr>
        <a:xfrm>
          <a:off x="6915149" y="845551"/>
          <a:ext cx="2828924" cy="17963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FF133-4F4C-4F41-9F2A-2EC097D5EA60}">
      <dsp:nvSpPr>
        <dsp:cNvPr id="0" name=""/>
        <dsp:cNvSpPr/>
      </dsp:nvSpPr>
      <dsp:spPr>
        <a:xfrm>
          <a:off x="7229475" y="1144160"/>
          <a:ext cx="2828924" cy="17963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Transfer the Balance to NC Debt Setoff Guarantor</a:t>
          </a:r>
        </a:p>
      </dsp:txBody>
      <dsp:txXfrm>
        <a:off x="7282089" y="1196774"/>
        <a:ext cx="2723696" cy="1691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21A57-F6AE-45E9-B608-438111CACC7F}">
      <dsp:nvSpPr>
        <dsp:cNvPr id="0" name=""/>
        <dsp:cNvSpPr/>
      </dsp:nvSpPr>
      <dsp:spPr>
        <a:xfrm>
          <a:off x="2813" y="396796"/>
          <a:ext cx="2232266" cy="1339360"/>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Documentation if you did it document it! </a:t>
          </a:r>
          <a:endParaRPr lang="en-US" sz="2100" kern="1200" dirty="0"/>
        </a:p>
      </dsp:txBody>
      <dsp:txXfrm>
        <a:off x="2813" y="396796"/>
        <a:ext cx="2232266" cy="1339360"/>
      </dsp:txXfrm>
    </dsp:sp>
    <dsp:sp modelId="{0BF73BBB-2546-4F85-AB9F-ACF80D61DACF}">
      <dsp:nvSpPr>
        <dsp:cNvPr id="0" name=""/>
        <dsp:cNvSpPr/>
      </dsp:nvSpPr>
      <dsp:spPr>
        <a:xfrm>
          <a:off x="2458307" y="396796"/>
          <a:ext cx="2232266" cy="1339360"/>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New versus Established client</a:t>
          </a:r>
          <a:endParaRPr lang="en-US" sz="2100" kern="1200" dirty="0"/>
        </a:p>
      </dsp:txBody>
      <dsp:txXfrm>
        <a:off x="2458307" y="396796"/>
        <a:ext cx="2232266" cy="1339360"/>
      </dsp:txXfrm>
    </dsp:sp>
    <dsp:sp modelId="{417D71D5-A972-4403-B6B6-E100A3DE04B1}">
      <dsp:nvSpPr>
        <dsp:cNvPr id="0" name=""/>
        <dsp:cNvSpPr/>
      </dsp:nvSpPr>
      <dsp:spPr>
        <a:xfrm>
          <a:off x="4913800" y="396796"/>
          <a:ext cx="2232266" cy="1339360"/>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Billing </a:t>
          </a:r>
          <a:endParaRPr lang="en-US" sz="2100" kern="1200" dirty="0"/>
        </a:p>
      </dsp:txBody>
      <dsp:txXfrm>
        <a:off x="4913800" y="396796"/>
        <a:ext cx="2232266" cy="1339360"/>
      </dsp:txXfrm>
    </dsp:sp>
    <dsp:sp modelId="{74A4F755-93EE-497F-A14A-CFB5ADD98182}">
      <dsp:nvSpPr>
        <dsp:cNvPr id="0" name=""/>
        <dsp:cNvSpPr/>
      </dsp:nvSpPr>
      <dsp:spPr>
        <a:xfrm>
          <a:off x="7369294" y="396796"/>
          <a:ext cx="2232266" cy="133936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Standing Orders </a:t>
          </a:r>
          <a:endParaRPr lang="en-US" sz="2100" kern="1200" dirty="0"/>
        </a:p>
      </dsp:txBody>
      <dsp:txXfrm>
        <a:off x="7369294" y="396796"/>
        <a:ext cx="2232266" cy="1339360"/>
      </dsp:txXfrm>
    </dsp:sp>
    <dsp:sp modelId="{B0475D8B-BBFA-4895-A9D9-237C87CC8E74}">
      <dsp:nvSpPr>
        <dsp:cNvPr id="0" name=""/>
        <dsp:cNvSpPr/>
      </dsp:nvSpPr>
      <dsp:spPr>
        <a:xfrm>
          <a:off x="2813" y="1959383"/>
          <a:ext cx="2232266" cy="133936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Sliding Fee Scale </a:t>
          </a:r>
          <a:endParaRPr lang="en-US" sz="2100" kern="1200" dirty="0"/>
        </a:p>
      </dsp:txBody>
      <dsp:txXfrm>
        <a:off x="2813" y="1959383"/>
        <a:ext cx="2232266" cy="1339360"/>
      </dsp:txXfrm>
    </dsp:sp>
    <dsp:sp modelId="{444F64DE-87F7-4873-AE22-7CCCDB84B92B}">
      <dsp:nvSpPr>
        <dsp:cNvPr id="0" name=""/>
        <dsp:cNvSpPr/>
      </dsp:nvSpPr>
      <dsp:spPr>
        <a:xfrm>
          <a:off x="2458307" y="1959383"/>
          <a:ext cx="2232266" cy="1339360"/>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Establishing Fees </a:t>
          </a:r>
          <a:endParaRPr lang="en-US" sz="2100" kern="1200" dirty="0"/>
        </a:p>
      </dsp:txBody>
      <dsp:txXfrm>
        <a:off x="2458307" y="1959383"/>
        <a:ext cx="2232266" cy="1339360"/>
      </dsp:txXfrm>
    </dsp:sp>
    <dsp:sp modelId="{F29FFB31-53D3-4A35-8931-424E50E5409B}">
      <dsp:nvSpPr>
        <dsp:cNvPr id="0" name=""/>
        <dsp:cNvSpPr/>
      </dsp:nvSpPr>
      <dsp:spPr>
        <a:xfrm>
          <a:off x="4913800" y="1959383"/>
          <a:ext cx="2232266" cy="1339360"/>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ICD Coding Resources </a:t>
          </a:r>
          <a:endParaRPr lang="en-US" sz="2100" kern="1200" dirty="0"/>
        </a:p>
      </dsp:txBody>
      <dsp:txXfrm>
        <a:off x="4913800" y="1959383"/>
        <a:ext cx="2232266" cy="1339360"/>
      </dsp:txXfrm>
    </dsp:sp>
    <dsp:sp modelId="{7D91F2C9-8E73-4860-BA5F-C07F1BACC8B0}">
      <dsp:nvSpPr>
        <dsp:cNvPr id="0" name=""/>
        <dsp:cNvSpPr/>
      </dsp:nvSpPr>
      <dsp:spPr>
        <a:xfrm>
          <a:off x="7369294" y="1959383"/>
          <a:ext cx="2232266" cy="1339360"/>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Program Specific Guidelines </a:t>
          </a:r>
          <a:endParaRPr lang="en-US" sz="2100" kern="1200" dirty="0"/>
        </a:p>
      </dsp:txBody>
      <dsp:txXfrm>
        <a:off x="7369294" y="1959383"/>
        <a:ext cx="2232266" cy="1339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3499F-D4FB-4093-9C61-FECE5E8B858C}">
      <dsp:nvSpPr>
        <dsp:cNvPr id="0" name=""/>
        <dsp:cNvSpPr/>
      </dsp:nvSpPr>
      <dsp:spPr>
        <a:xfrm>
          <a:off x="72681" y="822814"/>
          <a:ext cx="5463363" cy="1643172"/>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Check your edit report………were some claims kicked out of file – if so, research and find cause and resend……Medicaid and Insurance</a:t>
          </a:r>
        </a:p>
      </dsp:txBody>
      <dsp:txXfrm>
        <a:off x="72681" y="822814"/>
        <a:ext cx="5463363" cy="1643172"/>
      </dsp:txXfrm>
    </dsp:sp>
    <dsp:sp modelId="{D1DD74C6-E6BD-409D-A2E3-37550E3D0DF8}">
      <dsp:nvSpPr>
        <dsp:cNvPr id="0" name=""/>
        <dsp:cNvSpPr/>
      </dsp:nvSpPr>
      <dsp:spPr>
        <a:xfrm>
          <a:off x="5876393" y="808251"/>
          <a:ext cx="4769706" cy="1614120"/>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Claims passed through submission to clearinghouse……did payor accept the claims……….check for report of claims accepted by payor…..example BCBS</a:t>
          </a:r>
        </a:p>
      </dsp:txBody>
      <dsp:txXfrm>
        <a:off x="5876393" y="808251"/>
        <a:ext cx="4769706" cy="1614120"/>
      </dsp:txXfrm>
    </dsp:sp>
    <dsp:sp modelId="{9279851B-30BE-4816-9558-D36317ED267A}">
      <dsp:nvSpPr>
        <dsp:cNvPr id="0" name=""/>
        <dsp:cNvSpPr/>
      </dsp:nvSpPr>
      <dsp:spPr>
        <a:xfrm>
          <a:off x="1264236" y="2899226"/>
          <a:ext cx="8239033" cy="1660890"/>
        </a:xfrm>
        <a:prstGeom prst="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There are usually reports you can run for each file submitted …..accepted/rejected by clearinghouse and accepted/rejected by payor.  These reports usually provide the reason for rejection.  Take care of these immediately and rebill…….some insurances have a 90-day deadline for billing (BCBS, UHC, etc.)</a:t>
          </a:r>
        </a:p>
      </dsp:txBody>
      <dsp:txXfrm>
        <a:off x="1264236" y="2899226"/>
        <a:ext cx="8239033" cy="1660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3423B-782C-4CF9-927B-24F2505DFA09}">
      <dsp:nvSpPr>
        <dsp:cNvPr id="0" name=""/>
        <dsp:cNvSpPr/>
      </dsp:nvSpPr>
      <dsp:spPr>
        <a:xfrm>
          <a:off x="0" y="1063730"/>
          <a:ext cx="3200333" cy="1920200"/>
        </a:xfrm>
        <a:prstGeom prst="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NCTracks – you can see if rebilled claims paid/denied the following day if needed</a:t>
          </a:r>
          <a:r>
            <a:rPr lang="en-US" sz="2000" kern="1200" dirty="0">
              <a:solidFill>
                <a:schemeClr val="tx1"/>
              </a:solidFill>
              <a:latin typeface="Arial" panose="020B0604020202020204" pitchFamily="34" charset="0"/>
              <a:cs typeface="Arial" panose="020B0604020202020204" pitchFamily="34" charset="0"/>
            </a:rPr>
            <a:t>.</a:t>
          </a:r>
        </a:p>
      </dsp:txBody>
      <dsp:txXfrm>
        <a:off x="0" y="1063730"/>
        <a:ext cx="3200333" cy="1920200"/>
      </dsp:txXfrm>
    </dsp:sp>
    <dsp:sp modelId="{19FEDC86-036B-4FC2-9497-5EB3722B280E}">
      <dsp:nvSpPr>
        <dsp:cNvPr id="0" name=""/>
        <dsp:cNvSpPr/>
      </dsp:nvSpPr>
      <dsp:spPr>
        <a:xfrm>
          <a:off x="3578261" y="994948"/>
          <a:ext cx="3200333" cy="1920200"/>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NCTracks – bill directly on-line for difficult claims or those close to deadline.</a:t>
          </a:r>
        </a:p>
      </dsp:txBody>
      <dsp:txXfrm>
        <a:off x="3578261" y="994948"/>
        <a:ext cx="3200333" cy="1920200"/>
      </dsp:txXfrm>
    </dsp:sp>
    <dsp:sp modelId="{D8472DB2-2C8E-49FB-BDD9-D277778CFD9F}">
      <dsp:nvSpPr>
        <dsp:cNvPr id="0" name=""/>
        <dsp:cNvSpPr/>
      </dsp:nvSpPr>
      <dsp:spPr>
        <a:xfrm>
          <a:off x="7040734" y="1005855"/>
          <a:ext cx="3200333" cy="1920200"/>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Arial" panose="020B0604020202020204" pitchFamily="34" charset="0"/>
              <a:cs typeface="Arial" panose="020B0604020202020204" pitchFamily="34" charset="0"/>
            </a:rPr>
            <a:t>Insurances – bill directly on-line for difficult claims or those close to deadline.</a:t>
          </a:r>
        </a:p>
      </dsp:txBody>
      <dsp:txXfrm>
        <a:off x="7040734" y="1005855"/>
        <a:ext cx="3200333" cy="1920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955D9-59BC-4924-96DA-87C65222B3FB}">
      <dsp:nvSpPr>
        <dsp:cNvPr id="0" name=""/>
        <dsp:cNvSpPr/>
      </dsp:nvSpPr>
      <dsp:spPr>
        <a:xfrm>
          <a:off x="0" y="0"/>
          <a:ext cx="8449056" cy="787563"/>
        </a:xfrm>
        <a:prstGeom prst="roundRect">
          <a:avLst>
            <a:gd name="adj" fmla="val 10000"/>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Run your reports on a regular basis –this is important because you only have 90 days to bill in most circumstances (third party insurance).  </a:t>
          </a:r>
        </a:p>
      </dsp:txBody>
      <dsp:txXfrm>
        <a:off x="23067" y="23067"/>
        <a:ext cx="7507068" cy="741429"/>
      </dsp:txXfrm>
    </dsp:sp>
    <dsp:sp modelId="{53FF5269-8409-421E-AAC1-9E39F118B2BF}">
      <dsp:nvSpPr>
        <dsp:cNvPr id="0" name=""/>
        <dsp:cNvSpPr/>
      </dsp:nvSpPr>
      <dsp:spPr>
        <a:xfrm>
          <a:off x="630936" y="896947"/>
          <a:ext cx="8449056" cy="787563"/>
        </a:xfrm>
        <a:prstGeom prst="roundRect">
          <a:avLst>
            <a:gd name="adj" fmla="val 10000"/>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Research claims showing at 31-60 and 61-90 days……..hopefully you will not see anything older than that.  </a:t>
          </a:r>
        </a:p>
      </dsp:txBody>
      <dsp:txXfrm>
        <a:off x="654003" y="920014"/>
        <a:ext cx="7260069" cy="741429"/>
      </dsp:txXfrm>
    </dsp:sp>
    <dsp:sp modelId="{62E4AA7B-DD53-4C3C-AAF0-4911CC23F83D}">
      <dsp:nvSpPr>
        <dsp:cNvPr id="0" name=""/>
        <dsp:cNvSpPr/>
      </dsp:nvSpPr>
      <dsp:spPr>
        <a:xfrm>
          <a:off x="1261871" y="1774230"/>
          <a:ext cx="8449056" cy="787563"/>
        </a:xfrm>
        <a:prstGeom prst="roundRect">
          <a:avLst>
            <a:gd name="adj" fmla="val 1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Are there a number of claims with the same sent date?  Are there claims with a “claimed” date but NCTracks did not receive? </a:t>
          </a:r>
        </a:p>
      </dsp:txBody>
      <dsp:txXfrm>
        <a:off x="1284938" y="1797297"/>
        <a:ext cx="7260069" cy="741429"/>
      </dsp:txXfrm>
    </dsp:sp>
    <dsp:sp modelId="{A043A5F4-2AB5-4890-8941-5FA356609226}">
      <dsp:nvSpPr>
        <dsp:cNvPr id="0" name=""/>
        <dsp:cNvSpPr/>
      </dsp:nvSpPr>
      <dsp:spPr>
        <a:xfrm>
          <a:off x="1892808" y="2690843"/>
          <a:ext cx="8449056" cy="787563"/>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Are there claims that paid but the payment did not post?</a:t>
          </a:r>
        </a:p>
      </dsp:txBody>
      <dsp:txXfrm>
        <a:off x="1915875" y="2713910"/>
        <a:ext cx="7260069" cy="741429"/>
      </dsp:txXfrm>
    </dsp:sp>
    <dsp:sp modelId="{DF639913-B5AE-4C52-A3E7-EEC6A539C138}">
      <dsp:nvSpPr>
        <dsp:cNvPr id="0" name=""/>
        <dsp:cNvSpPr/>
      </dsp:nvSpPr>
      <dsp:spPr>
        <a:xfrm>
          <a:off x="2523743" y="3587791"/>
          <a:ext cx="8449056" cy="787563"/>
        </a:xfrm>
        <a:prstGeom prst="roundRect">
          <a:avLst>
            <a:gd name="adj" fmla="val 10000"/>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Are there denied claims that have not been worked?</a:t>
          </a:r>
        </a:p>
      </dsp:txBody>
      <dsp:txXfrm>
        <a:off x="2546810" y="3610858"/>
        <a:ext cx="7260069" cy="741429"/>
      </dsp:txXfrm>
    </dsp:sp>
    <dsp:sp modelId="{6B648DA9-AB27-4243-8AD0-8894039193B0}">
      <dsp:nvSpPr>
        <dsp:cNvPr id="0" name=""/>
        <dsp:cNvSpPr/>
      </dsp:nvSpPr>
      <dsp:spPr>
        <a:xfrm>
          <a:off x="7937139" y="575359"/>
          <a:ext cx="511916" cy="511916"/>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052320" y="575359"/>
        <a:ext cx="281554" cy="385217"/>
      </dsp:txXfrm>
    </dsp:sp>
    <dsp:sp modelId="{DCE41541-24F7-4A95-A790-F426A508EA51}">
      <dsp:nvSpPr>
        <dsp:cNvPr id="0" name=""/>
        <dsp:cNvSpPr/>
      </dsp:nvSpPr>
      <dsp:spPr>
        <a:xfrm>
          <a:off x="8568075" y="1472306"/>
          <a:ext cx="511916" cy="511916"/>
        </a:xfrm>
        <a:prstGeom prst="downArrow">
          <a:avLst>
            <a:gd name="adj1" fmla="val 55000"/>
            <a:gd name="adj2" fmla="val 45000"/>
          </a:avLst>
        </a:prstGeom>
        <a:solidFill>
          <a:schemeClr val="accent5">
            <a:tint val="40000"/>
            <a:alpha val="90000"/>
            <a:hueOff val="943569"/>
            <a:satOff val="-9111"/>
            <a:lumOff val="-1071"/>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683256" y="1472306"/>
        <a:ext cx="281554" cy="385217"/>
      </dsp:txXfrm>
    </dsp:sp>
    <dsp:sp modelId="{7C44B3AE-229D-4891-BEDD-6AAB5EFF52B2}">
      <dsp:nvSpPr>
        <dsp:cNvPr id="0" name=""/>
        <dsp:cNvSpPr/>
      </dsp:nvSpPr>
      <dsp:spPr>
        <a:xfrm>
          <a:off x="9199011" y="2356128"/>
          <a:ext cx="511916" cy="511916"/>
        </a:xfrm>
        <a:prstGeom prst="downArrow">
          <a:avLst>
            <a:gd name="adj1" fmla="val 55000"/>
            <a:gd name="adj2" fmla="val 45000"/>
          </a:avLst>
        </a:prstGeom>
        <a:solidFill>
          <a:schemeClr val="accent5">
            <a:tint val="40000"/>
            <a:alpha val="90000"/>
            <a:hueOff val="1887137"/>
            <a:satOff val="-18223"/>
            <a:lumOff val="-2142"/>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314192" y="2356128"/>
        <a:ext cx="281554" cy="385217"/>
      </dsp:txXfrm>
    </dsp:sp>
    <dsp:sp modelId="{B170D10E-1196-4C7B-9CA9-B63650661B72}">
      <dsp:nvSpPr>
        <dsp:cNvPr id="0" name=""/>
        <dsp:cNvSpPr/>
      </dsp:nvSpPr>
      <dsp:spPr>
        <a:xfrm>
          <a:off x="9829947" y="3261827"/>
          <a:ext cx="511916" cy="511916"/>
        </a:xfrm>
        <a:prstGeom prst="downArrow">
          <a:avLst>
            <a:gd name="adj1" fmla="val 55000"/>
            <a:gd name="adj2" fmla="val 45000"/>
          </a:avLst>
        </a:prstGeom>
        <a:solidFill>
          <a:schemeClr val="accent5">
            <a:tint val="40000"/>
            <a:alpha val="90000"/>
            <a:hueOff val="2830706"/>
            <a:satOff val="-27334"/>
            <a:lumOff val="-321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945128" y="3261827"/>
        <a:ext cx="281554" cy="385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3A0A1-1F07-46F8-A057-61C79D3A879E}">
      <dsp:nvSpPr>
        <dsp:cNvPr id="0" name=""/>
        <dsp:cNvSpPr/>
      </dsp:nvSpPr>
      <dsp:spPr>
        <a:xfrm>
          <a:off x="0" y="16901"/>
          <a:ext cx="5814868" cy="1345500"/>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Form a committee and have a Lead identified</a:t>
          </a:r>
        </a:p>
      </dsp:txBody>
      <dsp:txXfrm>
        <a:off x="65682" y="82583"/>
        <a:ext cx="5683504" cy="1214136"/>
      </dsp:txXfrm>
    </dsp:sp>
    <dsp:sp modelId="{6516533C-545E-41A2-A792-D3AE45C2F7D3}">
      <dsp:nvSpPr>
        <dsp:cNvPr id="0" name=""/>
        <dsp:cNvSpPr/>
      </dsp:nvSpPr>
      <dsp:spPr>
        <a:xfrm>
          <a:off x="0" y="1446391"/>
          <a:ext cx="5814868" cy="1345500"/>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Ask each clinic to send the committee lead charts from their clinic. (Self-pay, Medicaid, Insurance, and Medicare). You determine the number you want to look at.  </a:t>
          </a:r>
        </a:p>
      </dsp:txBody>
      <dsp:txXfrm>
        <a:off x="65682" y="1512073"/>
        <a:ext cx="5683504" cy="1214136"/>
      </dsp:txXfrm>
    </dsp:sp>
    <dsp:sp modelId="{059F300B-7DEF-4005-B3FB-9D3BBFF93475}">
      <dsp:nvSpPr>
        <dsp:cNvPr id="0" name=""/>
        <dsp:cNvSpPr/>
      </dsp:nvSpPr>
      <dsp:spPr>
        <a:xfrm>
          <a:off x="0" y="2849491"/>
          <a:ext cx="5814868" cy="1345500"/>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Have a team review the charts for clinical marks and billing to see if everything is being documented and  billed correctly, paid correctly, and posted correctly. </a:t>
          </a:r>
        </a:p>
      </dsp:txBody>
      <dsp:txXfrm>
        <a:off x="65682" y="2915173"/>
        <a:ext cx="5683504" cy="1214136"/>
      </dsp:txXfrm>
    </dsp:sp>
    <dsp:sp modelId="{BFB60EBF-75C3-4BBA-B21E-AFB3A58D2CB0}">
      <dsp:nvSpPr>
        <dsp:cNvPr id="0" name=""/>
        <dsp:cNvSpPr/>
      </dsp:nvSpPr>
      <dsp:spPr>
        <a:xfrm>
          <a:off x="0" y="4252591"/>
          <a:ext cx="5814868" cy="1345500"/>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Once the review is complete the committee will need to compile the data and write a report on the findings. </a:t>
          </a:r>
        </a:p>
      </dsp:txBody>
      <dsp:txXfrm>
        <a:off x="65682" y="4318273"/>
        <a:ext cx="5683504" cy="1214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749EE-4C02-4B12-A365-1644C54B0B65}">
      <dsp:nvSpPr>
        <dsp:cNvPr id="0" name=""/>
        <dsp:cNvSpPr/>
      </dsp:nvSpPr>
      <dsp:spPr>
        <a:xfrm>
          <a:off x="0" y="3950941"/>
          <a:ext cx="5914209" cy="1296787"/>
        </a:xfrm>
        <a:prstGeom prst="rect">
          <a:avLst/>
        </a:prstGeom>
        <a:solidFill>
          <a:schemeClr val="accent1">
            <a:lumMod val="40000"/>
            <a:lumOff val="6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Who receives this plan? </a:t>
          </a:r>
        </a:p>
      </dsp:txBody>
      <dsp:txXfrm>
        <a:off x="0" y="3950941"/>
        <a:ext cx="5914209" cy="700265"/>
      </dsp:txXfrm>
    </dsp:sp>
    <dsp:sp modelId="{DBD13576-444B-4F04-8F30-135BEC97EA8B}">
      <dsp:nvSpPr>
        <dsp:cNvPr id="0" name=""/>
        <dsp:cNvSpPr/>
      </dsp:nvSpPr>
      <dsp:spPr>
        <a:xfrm>
          <a:off x="721" y="4625271"/>
          <a:ext cx="1182553" cy="59652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The Health Director </a:t>
          </a:r>
        </a:p>
      </dsp:txBody>
      <dsp:txXfrm>
        <a:off x="721" y="4625271"/>
        <a:ext cx="1182553" cy="596522"/>
      </dsp:txXfrm>
    </dsp:sp>
    <dsp:sp modelId="{87076F38-7A0D-447E-9153-2322CABD17C8}">
      <dsp:nvSpPr>
        <dsp:cNvPr id="0" name=""/>
        <dsp:cNvSpPr/>
      </dsp:nvSpPr>
      <dsp:spPr>
        <a:xfrm>
          <a:off x="1183274" y="4625271"/>
          <a:ext cx="1182553" cy="596522"/>
        </a:xfrm>
        <a:prstGeom prst="rect">
          <a:avLst/>
        </a:prstGeom>
        <a:solidFill>
          <a:schemeClr val="accent2">
            <a:tint val="40000"/>
            <a:alpha val="90000"/>
            <a:hueOff val="-5151046"/>
            <a:satOff val="265"/>
            <a:lumOff val="14"/>
            <a:alphaOff val="0"/>
          </a:schemeClr>
        </a:solidFill>
        <a:ln w="9525" cap="rnd" cmpd="sng" algn="ctr">
          <a:solidFill>
            <a:schemeClr val="accent2">
              <a:tint val="40000"/>
              <a:alpha val="90000"/>
              <a:hueOff val="-5151046"/>
              <a:satOff val="265"/>
              <a:lumOff val="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The DON</a:t>
          </a:r>
        </a:p>
      </dsp:txBody>
      <dsp:txXfrm>
        <a:off x="1183274" y="4625271"/>
        <a:ext cx="1182553" cy="596522"/>
      </dsp:txXfrm>
    </dsp:sp>
    <dsp:sp modelId="{35BF9E6D-7F40-4FB8-8F2D-47EF8414DC92}">
      <dsp:nvSpPr>
        <dsp:cNvPr id="0" name=""/>
        <dsp:cNvSpPr/>
      </dsp:nvSpPr>
      <dsp:spPr>
        <a:xfrm>
          <a:off x="2365827" y="4625271"/>
          <a:ext cx="1182553" cy="596522"/>
        </a:xfrm>
        <a:prstGeom prst="rect">
          <a:avLst/>
        </a:prstGeom>
        <a:solidFill>
          <a:schemeClr val="accent2">
            <a:tint val="40000"/>
            <a:alpha val="90000"/>
            <a:hueOff val="-10302092"/>
            <a:satOff val="530"/>
            <a:lumOff val="28"/>
            <a:alphaOff val="0"/>
          </a:schemeClr>
        </a:solidFill>
        <a:ln w="9525" cap="rnd" cmpd="sng" algn="ctr">
          <a:solidFill>
            <a:schemeClr val="accent2">
              <a:tint val="40000"/>
              <a:alpha val="90000"/>
              <a:hueOff val="-10302092"/>
              <a:satOff val="530"/>
              <a:lumOff val="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The supervisors in each clinic</a:t>
          </a:r>
        </a:p>
      </dsp:txBody>
      <dsp:txXfrm>
        <a:off x="2365827" y="4625271"/>
        <a:ext cx="1182553" cy="596522"/>
      </dsp:txXfrm>
    </dsp:sp>
    <dsp:sp modelId="{BFB67E4B-E286-4631-B86A-258A3FD24810}">
      <dsp:nvSpPr>
        <dsp:cNvPr id="0" name=""/>
        <dsp:cNvSpPr/>
      </dsp:nvSpPr>
      <dsp:spPr>
        <a:xfrm>
          <a:off x="3576088" y="4607514"/>
          <a:ext cx="1182553" cy="641142"/>
        </a:xfrm>
        <a:prstGeom prst="rect">
          <a:avLst/>
        </a:prstGeom>
        <a:solidFill>
          <a:schemeClr val="accent2">
            <a:tint val="40000"/>
            <a:alpha val="90000"/>
            <a:hueOff val="-15453138"/>
            <a:satOff val="796"/>
            <a:lumOff val="41"/>
            <a:alphaOff val="0"/>
          </a:schemeClr>
        </a:solidFill>
        <a:ln w="9525" cap="rnd" cmpd="sng" algn="ctr">
          <a:solidFill>
            <a:schemeClr val="accent2">
              <a:tint val="40000"/>
              <a:alpha val="90000"/>
              <a:hueOff val="-15453138"/>
              <a:satOff val="796"/>
              <a:lumOff val="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The billing supervisor</a:t>
          </a:r>
        </a:p>
      </dsp:txBody>
      <dsp:txXfrm>
        <a:off x="3576088" y="4607514"/>
        <a:ext cx="1182553" cy="641142"/>
      </dsp:txXfrm>
    </dsp:sp>
    <dsp:sp modelId="{5500CF18-C6AF-4023-B779-0FB33D6A6C93}">
      <dsp:nvSpPr>
        <dsp:cNvPr id="0" name=""/>
        <dsp:cNvSpPr/>
      </dsp:nvSpPr>
      <dsp:spPr>
        <a:xfrm>
          <a:off x="4730934" y="4625271"/>
          <a:ext cx="1182553" cy="596522"/>
        </a:xfrm>
        <a:prstGeom prst="rect">
          <a:avLst/>
        </a:prstGeom>
        <a:solidFill>
          <a:schemeClr val="accent2">
            <a:tint val="40000"/>
            <a:alpha val="90000"/>
            <a:hueOff val="-20604185"/>
            <a:satOff val="1061"/>
            <a:lumOff val="55"/>
            <a:alphaOff val="0"/>
          </a:schemeClr>
        </a:solidFill>
        <a:ln w="9525" cap="rnd" cmpd="sng" algn="ctr">
          <a:solidFill>
            <a:schemeClr val="accent2">
              <a:tint val="40000"/>
              <a:alpha val="90000"/>
              <a:hueOff val="-20604185"/>
              <a:satOff val="1061"/>
              <a:lumOff val="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The finance officer</a:t>
          </a:r>
        </a:p>
      </dsp:txBody>
      <dsp:txXfrm>
        <a:off x="4730934" y="4625271"/>
        <a:ext cx="1182553" cy="596522"/>
      </dsp:txXfrm>
    </dsp:sp>
    <dsp:sp modelId="{69D48030-D00B-4CD2-AE2E-8F22DD65FB33}">
      <dsp:nvSpPr>
        <dsp:cNvPr id="0" name=""/>
        <dsp:cNvSpPr/>
      </dsp:nvSpPr>
      <dsp:spPr>
        <a:xfrm rot="10800000">
          <a:off x="0" y="1975934"/>
          <a:ext cx="5914209" cy="1994458"/>
        </a:xfrm>
        <a:prstGeom prst="upArrowCallout">
          <a:avLst/>
        </a:prstGeom>
        <a:solidFill>
          <a:schemeClr val="accent1">
            <a:lumMod val="60000"/>
            <a:lumOff val="4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Once the committee has reviewed the finding they can come up with a improvement plan.  </a:t>
          </a:r>
        </a:p>
      </dsp:txBody>
      <dsp:txXfrm rot="10800000">
        <a:off x="0" y="1975934"/>
        <a:ext cx="5914209" cy="1295939"/>
      </dsp:txXfrm>
    </dsp:sp>
    <dsp:sp modelId="{8B73EEA6-4EE0-4E82-BEC8-82CAF1CF4029}">
      <dsp:nvSpPr>
        <dsp:cNvPr id="0" name=""/>
        <dsp:cNvSpPr/>
      </dsp:nvSpPr>
      <dsp:spPr>
        <a:xfrm rot="10800000">
          <a:off x="0" y="927"/>
          <a:ext cx="5914209" cy="1994458"/>
        </a:xfrm>
        <a:prstGeom prst="upArrowCallout">
          <a:avLst/>
        </a:prstGeom>
        <a:solidFill>
          <a:schemeClr val="accent1">
            <a:lumMod val="40000"/>
            <a:lumOff val="6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Compile a report of your findings so you will understand what improvements are needed. </a:t>
          </a:r>
        </a:p>
      </dsp:txBody>
      <dsp:txXfrm rot="10800000">
        <a:off x="0" y="927"/>
        <a:ext cx="5914209" cy="12959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256A5-2030-4FF2-8B78-1E71B59DB12D}"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61822-CA67-4F12-B68D-670A62E09B00}" type="slidenum">
              <a:rPr lang="en-US" smtClean="0"/>
              <a:t>‹#›</a:t>
            </a:fld>
            <a:endParaRPr lang="en-US"/>
          </a:p>
        </p:txBody>
      </p:sp>
    </p:spTree>
    <p:extLst>
      <p:ext uri="{BB962C8B-B14F-4D97-AF65-F5344CB8AC3E}">
        <p14:creationId xmlns:p14="http://schemas.microsoft.com/office/powerpoint/2010/main" val="40935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medicaid.ncdhhs.gov/blog/2020/08/05/special-bulletin-covid-19-119-nc-medicaid-extends-temporary-clinical-coverage-policy"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phe.gov/emergency/news/healthactions/phe/Pages/default.aspx"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note of the title of this presentation.  Successful Coding &amp; Billing.   You can code &amp; bill all day long but if it isn’t being done correctly it creates more work for everyone.  We want to provide you with some tips that will help this entire process, from visit to reimbursement, run smoothy and successfully.  </a:t>
            </a:r>
          </a:p>
        </p:txBody>
      </p:sp>
      <p:sp>
        <p:nvSpPr>
          <p:cNvPr id="4" name="Slide Number Placeholder 3"/>
          <p:cNvSpPr>
            <a:spLocks noGrp="1"/>
          </p:cNvSpPr>
          <p:nvPr>
            <p:ph type="sldNum" sz="quarter" idx="5"/>
          </p:nvPr>
        </p:nvSpPr>
        <p:spPr/>
        <p:txBody>
          <a:bodyPr/>
          <a:lstStyle/>
          <a:p>
            <a:fld id="{31161822-CA67-4F12-B68D-670A62E09B00}" type="slidenum">
              <a:rPr lang="en-US" smtClean="0"/>
              <a:t>1</a:t>
            </a:fld>
            <a:endParaRPr lang="en-US"/>
          </a:p>
        </p:txBody>
      </p:sp>
    </p:spTree>
    <p:extLst>
      <p:ext uri="{BB962C8B-B14F-4D97-AF65-F5344CB8AC3E}">
        <p14:creationId xmlns:p14="http://schemas.microsoft.com/office/powerpoint/2010/main" val="198935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services to bill you will want to keep close tabs on the reimbursement </a:t>
            </a:r>
          </a:p>
        </p:txBody>
      </p:sp>
      <p:sp>
        <p:nvSpPr>
          <p:cNvPr id="4" name="Slide Number Placeholder 3"/>
          <p:cNvSpPr>
            <a:spLocks noGrp="1"/>
          </p:cNvSpPr>
          <p:nvPr>
            <p:ph type="sldNum" sz="quarter" idx="5"/>
          </p:nvPr>
        </p:nvSpPr>
        <p:spPr/>
        <p:txBody>
          <a:bodyPr/>
          <a:lstStyle/>
          <a:p>
            <a:fld id="{581D179F-4581-46EF-AF8B-DAE0922EECA2}" type="slidenum">
              <a:rPr lang="en-US" smtClean="0"/>
              <a:t>10</a:t>
            </a:fld>
            <a:endParaRPr lang="en-US" dirty="0"/>
          </a:p>
        </p:txBody>
      </p:sp>
    </p:spTree>
    <p:extLst>
      <p:ext uri="{BB962C8B-B14F-4D97-AF65-F5344CB8AC3E}">
        <p14:creationId xmlns:p14="http://schemas.microsoft.com/office/powerpoint/2010/main" val="324426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identify outstanding accounts, to make sure you are “not leaving money on the table”, that you are not losing money.  If you are not able to obtain payment from Medicaid or insurance due to denial or untimely billing, you are not able to balance bill a client.  </a:t>
            </a:r>
          </a:p>
          <a:p>
            <a:endParaRPr lang="en-US" dirty="0"/>
          </a:p>
          <a:p>
            <a:r>
              <a:rPr lang="en-US" dirty="0"/>
              <a:t>Remember, each year LHDs receive less and less state and federal funding for providing services, and it’s time that we obtain all money that we are eligible to receive.	</a:t>
            </a:r>
          </a:p>
        </p:txBody>
      </p:sp>
      <p:sp>
        <p:nvSpPr>
          <p:cNvPr id="4" name="Slide Number Placeholder 3"/>
          <p:cNvSpPr>
            <a:spLocks noGrp="1"/>
          </p:cNvSpPr>
          <p:nvPr>
            <p:ph type="sldNum" sz="quarter" idx="5"/>
          </p:nvPr>
        </p:nvSpPr>
        <p:spPr/>
        <p:txBody>
          <a:bodyPr/>
          <a:lstStyle/>
          <a:p>
            <a:fld id="{581D179F-4581-46EF-AF8B-DAE0922EECA2}" type="slidenum">
              <a:rPr lang="en-US" smtClean="0"/>
              <a:t>11</a:t>
            </a:fld>
            <a:endParaRPr lang="en-US" dirty="0"/>
          </a:p>
        </p:txBody>
      </p:sp>
    </p:spTree>
    <p:extLst>
      <p:ext uri="{BB962C8B-B14F-4D97-AF65-F5344CB8AC3E}">
        <p14:creationId xmlns:p14="http://schemas.microsoft.com/office/powerpoint/2010/main" val="131545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and follow a Bad Debt write-off policy.  We provide the wording on this slide in our sample Fee &amp; Eligibility policy which is posted on our website. </a:t>
            </a:r>
          </a:p>
          <a:p>
            <a:endParaRPr lang="en-US" dirty="0"/>
          </a:p>
          <a:p>
            <a:r>
              <a:rPr lang="en-US" dirty="0"/>
              <a:t>Once an account has been written off as a bad debt it should not be reinstated.  </a:t>
            </a:r>
          </a:p>
          <a:p>
            <a:endParaRPr lang="en-US" dirty="0"/>
          </a:p>
          <a:p>
            <a:r>
              <a:rPr lang="en-US" dirty="0"/>
              <a:t>Some counties still reinstate the total debt when there is any activity on the account.  We do not recommend this since it typically will just sit and then be written off again when the bad debt write off is prepared.    And it just inflates your accounts receivable. </a:t>
            </a:r>
          </a:p>
          <a:p>
            <a:endParaRPr lang="en-US" dirty="0"/>
          </a:p>
          <a:p>
            <a:r>
              <a:rPr lang="en-US" dirty="0"/>
              <a:t>We recommend that you only reinstate debt if the client comes in to make a payment, and only the amount they want to pay. </a:t>
            </a:r>
          </a:p>
        </p:txBody>
      </p:sp>
      <p:sp>
        <p:nvSpPr>
          <p:cNvPr id="4" name="Slide Number Placeholder 3"/>
          <p:cNvSpPr>
            <a:spLocks noGrp="1"/>
          </p:cNvSpPr>
          <p:nvPr>
            <p:ph type="sldNum" sz="quarter" idx="5"/>
          </p:nvPr>
        </p:nvSpPr>
        <p:spPr/>
        <p:txBody>
          <a:bodyPr/>
          <a:lstStyle/>
          <a:p>
            <a:fld id="{581D179F-4581-46EF-AF8B-DAE0922EECA2}" type="slidenum">
              <a:rPr lang="en-US" smtClean="0"/>
              <a:t>12</a:t>
            </a:fld>
            <a:endParaRPr lang="en-US" dirty="0"/>
          </a:p>
        </p:txBody>
      </p:sp>
    </p:spTree>
    <p:extLst>
      <p:ext uri="{BB962C8B-B14F-4D97-AF65-F5344CB8AC3E}">
        <p14:creationId xmlns:p14="http://schemas.microsoft.com/office/powerpoint/2010/main" val="370739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times you may receive a Bankruptcy notification from the courts.  Be sure to pay attention to what type of bankruptcy notification it is and follow the instructions provided by the court. </a:t>
            </a:r>
          </a:p>
        </p:txBody>
      </p:sp>
      <p:sp>
        <p:nvSpPr>
          <p:cNvPr id="4" name="Slide Number Placeholder 3"/>
          <p:cNvSpPr>
            <a:spLocks noGrp="1"/>
          </p:cNvSpPr>
          <p:nvPr>
            <p:ph type="sldNum" sz="quarter" idx="5"/>
          </p:nvPr>
        </p:nvSpPr>
        <p:spPr/>
        <p:txBody>
          <a:bodyPr/>
          <a:lstStyle/>
          <a:p>
            <a:fld id="{62A6D0D8-8C09-4726-B1FE-F12530FFD15B}" type="slidenum">
              <a:rPr lang="en-US" smtClean="0"/>
              <a:t>13</a:t>
            </a:fld>
            <a:endParaRPr lang="en-US" dirty="0"/>
          </a:p>
        </p:txBody>
      </p:sp>
    </p:spTree>
    <p:extLst>
      <p:ext uri="{BB962C8B-B14F-4D97-AF65-F5344CB8AC3E}">
        <p14:creationId xmlns:p14="http://schemas.microsoft.com/office/powerpoint/2010/main" val="228527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resource for uncollectable payments.  NC Debt Setoff assists LHDs in retrieving payment for services that are outstanding.</a:t>
            </a:r>
          </a:p>
          <a:p>
            <a:endParaRPr lang="en-US" dirty="0"/>
          </a:p>
          <a:p>
            <a:pPr algn="ctr"/>
            <a:r>
              <a:rPr lang="en-US" b="1" dirty="0">
                <a:solidFill>
                  <a:srgbClr val="24604A"/>
                </a:solidFill>
                <a:effectLst/>
                <a:latin typeface="Georgia" panose="02040502050405020303" pitchFamily="18" charset="0"/>
              </a:rPr>
              <a:t>Amount Collected since 2002: $343,099,303</a:t>
            </a:r>
          </a:p>
          <a:p>
            <a:pPr algn="ctr"/>
            <a:r>
              <a:rPr lang="en-US" b="1" dirty="0">
                <a:solidFill>
                  <a:srgbClr val="24604A"/>
                </a:solidFill>
                <a:effectLst/>
                <a:latin typeface="Georgia" panose="02040502050405020303" pitchFamily="18" charset="0"/>
              </a:rPr>
              <a:t>Amount Collected in 2020: $20,009,850.46</a:t>
            </a:r>
          </a:p>
          <a:p>
            <a:pPr algn="ctr"/>
            <a:r>
              <a:rPr lang="en-US" b="1" dirty="0">
                <a:solidFill>
                  <a:srgbClr val="24604A"/>
                </a:solidFill>
                <a:effectLst/>
                <a:latin typeface="Georgia" panose="02040502050405020303" pitchFamily="18" charset="0"/>
              </a:rPr>
              <a:t>Granted this is not all health department money but a good piece of it is</a:t>
            </a:r>
          </a:p>
          <a:p>
            <a:endParaRPr lang="en-US" dirty="0"/>
          </a:p>
        </p:txBody>
      </p:sp>
      <p:sp>
        <p:nvSpPr>
          <p:cNvPr id="4" name="Slide Number Placeholder 3"/>
          <p:cNvSpPr>
            <a:spLocks noGrp="1"/>
          </p:cNvSpPr>
          <p:nvPr>
            <p:ph type="sldNum" sz="quarter" idx="5"/>
          </p:nvPr>
        </p:nvSpPr>
        <p:spPr/>
        <p:txBody>
          <a:bodyPr/>
          <a:lstStyle/>
          <a:p>
            <a:fld id="{581D179F-4581-46EF-AF8B-DAE0922EECA2}" type="slidenum">
              <a:rPr lang="en-US" smtClean="0"/>
              <a:t>14</a:t>
            </a:fld>
            <a:endParaRPr lang="en-US" dirty="0"/>
          </a:p>
        </p:txBody>
      </p:sp>
    </p:spTree>
    <p:extLst>
      <p:ext uri="{BB962C8B-B14F-4D97-AF65-F5344CB8AC3E}">
        <p14:creationId xmlns:p14="http://schemas.microsoft.com/office/powerpoint/2010/main" val="115248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a debt to be submitted to NC Debt Setoff, the following requirements must be met.  If the requirements are not met, the agency will have to refund the payment to the client.  </a:t>
            </a:r>
          </a:p>
          <a:p>
            <a:endParaRPr lang="en-US" dirty="0"/>
          </a:p>
          <a:p>
            <a:r>
              <a:rPr lang="en-US" dirty="0"/>
              <a:t>If this happens, there is also $15.00 fee that is charged with all clearinghouse set offs from income tax return or lottery winning, thus the agency will need to pay the client back an additional $15.00, which means, that the agency is actually losing money. We don’t want this to happen so be sure your are submitted debts appropriately</a:t>
            </a:r>
          </a:p>
        </p:txBody>
      </p:sp>
      <p:sp>
        <p:nvSpPr>
          <p:cNvPr id="4" name="Slide Number Placeholder 3"/>
          <p:cNvSpPr>
            <a:spLocks noGrp="1"/>
          </p:cNvSpPr>
          <p:nvPr>
            <p:ph type="sldNum" sz="quarter" idx="5"/>
          </p:nvPr>
        </p:nvSpPr>
        <p:spPr/>
        <p:txBody>
          <a:bodyPr/>
          <a:lstStyle/>
          <a:p>
            <a:fld id="{581D179F-4581-46EF-AF8B-DAE0922EECA2}" type="slidenum">
              <a:rPr lang="en-US" smtClean="0"/>
              <a:t>15</a:t>
            </a:fld>
            <a:endParaRPr lang="en-US" dirty="0"/>
          </a:p>
        </p:txBody>
      </p:sp>
    </p:spTree>
    <p:extLst>
      <p:ext uri="{BB962C8B-B14F-4D97-AF65-F5344CB8AC3E}">
        <p14:creationId xmlns:p14="http://schemas.microsoft.com/office/powerpoint/2010/main" val="243216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your books clean, by not removing the outstanding balance from the patient’s account, but by transferring them to “NC Debt Setoff Guarantor”.</a:t>
            </a:r>
          </a:p>
        </p:txBody>
      </p:sp>
      <p:sp>
        <p:nvSpPr>
          <p:cNvPr id="4" name="Slide Number Placeholder 3"/>
          <p:cNvSpPr>
            <a:spLocks noGrp="1"/>
          </p:cNvSpPr>
          <p:nvPr>
            <p:ph type="sldNum" sz="quarter" idx="10"/>
          </p:nvPr>
        </p:nvSpPr>
        <p:spPr/>
        <p:txBody>
          <a:bodyPr/>
          <a:lstStyle/>
          <a:p>
            <a:fld id="{8D045268-98D5-43EF-9473-F18AAB36FBED}" type="slidenum">
              <a:rPr lang="en-US" smtClean="0"/>
              <a:t>16</a:t>
            </a:fld>
            <a:endParaRPr lang="en-US" dirty="0"/>
          </a:p>
        </p:txBody>
      </p:sp>
    </p:spTree>
    <p:extLst>
      <p:ext uri="{BB962C8B-B14F-4D97-AF65-F5344CB8AC3E}">
        <p14:creationId xmlns:p14="http://schemas.microsoft.com/office/powerpoint/2010/main" val="9060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 Debt Setoff vs. Bad Debt Write-Off – Make sure to participate in Debt Setoff and make sure to clean up your accounts by Bad </a:t>
            </a:r>
            <a:r>
              <a:rPr lang="en-US"/>
              <a:t>Debt Write-off.</a:t>
            </a:r>
            <a:endParaRPr lang="en-US" dirty="0"/>
          </a:p>
        </p:txBody>
      </p:sp>
      <p:sp>
        <p:nvSpPr>
          <p:cNvPr id="4" name="Slide Number Placeholder 3"/>
          <p:cNvSpPr>
            <a:spLocks noGrp="1"/>
          </p:cNvSpPr>
          <p:nvPr>
            <p:ph type="sldNum" sz="quarter" idx="10"/>
          </p:nvPr>
        </p:nvSpPr>
        <p:spPr/>
        <p:txBody>
          <a:bodyPr/>
          <a:lstStyle/>
          <a:p>
            <a:fld id="{8D045268-98D5-43EF-9473-F18AAB36FBED}" type="slidenum">
              <a:rPr lang="en-US" smtClean="0"/>
              <a:t>17</a:t>
            </a:fld>
            <a:endParaRPr lang="en-US" dirty="0"/>
          </a:p>
        </p:txBody>
      </p:sp>
    </p:spTree>
    <p:extLst>
      <p:ext uri="{BB962C8B-B14F-4D97-AF65-F5344CB8AC3E}">
        <p14:creationId xmlns:p14="http://schemas.microsoft.com/office/powerpoint/2010/main" val="419758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D179F-4581-46EF-AF8B-DAE0922EECA2}" type="slidenum">
              <a:rPr lang="en-US" smtClean="0"/>
              <a:t>18</a:t>
            </a:fld>
            <a:endParaRPr lang="en-US" dirty="0"/>
          </a:p>
        </p:txBody>
      </p:sp>
    </p:spTree>
    <p:extLst>
      <p:ext uri="{BB962C8B-B14F-4D97-AF65-F5344CB8AC3E}">
        <p14:creationId xmlns:p14="http://schemas.microsoft.com/office/powerpoint/2010/main" val="3629261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version 16 document status and webinar</a:t>
            </a:r>
          </a:p>
          <a:p>
            <a:r>
              <a:rPr lang="en-US" dirty="0"/>
              <a:t>You can find the CBGD on our website listed above for the lasted CBGD. </a:t>
            </a:r>
          </a:p>
        </p:txBody>
      </p:sp>
      <p:sp>
        <p:nvSpPr>
          <p:cNvPr id="4" name="Slide Number Placeholder 3"/>
          <p:cNvSpPr>
            <a:spLocks noGrp="1"/>
          </p:cNvSpPr>
          <p:nvPr>
            <p:ph type="sldNum" sz="quarter" idx="5"/>
          </p:nvPr>
        </p:nvSpPr>
        <p:spPr/>
        <p:txBody>
          <a:bodyPr/>
          <a:lstStyle/>
          <a:p>
            <a:fld id="{31161822-CA67-4F12-B68D-670A62E09B00}" type="slidenum">
              <a:rPr lang="en-US" smtClean="0"/>
              <a:t>19</a:t>
            </a:fld>
            <a:endParaRPr lang="en-US"/>
          </a:p>
        </p:txBody>
      </p:sp>
    </p:spTree>
    <p:extLst>
      <p:ext uri="{BB962C8B-B14F-4D97-AF65-F5344CB8AC3E}">
        <p14:creationId xmlns:p14="http://schemas.microsoft.com/office/powerpoint/2010/main" val="388517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First off today let’s talk about increasing revenue</a:t>
            </a:r>
          </a:p>
          <a:p>
            <a:pPr eaLnBrk="1" hangingPunct="1"/>
            <a:r>
              <a:rPr lang="en-US" altLang="en-US" dirty="0"/>
              <a:t>Public health is perceived as a free service</a:t>
            </a:r>
          </a:p>
          <a:p>
            <a:pPr eaLnBrk="1" hangingPunct="1"/>
            <a:r>
              <a:rPr lang="en-US" altLang="en-US" dirty="0"/>
              <a:t>Patients don’t expect to pay and often don’t feel obligated to pay….all staff need to share the same message…services are not free…your agency cannot operate without fees…</a:t>
            </a:r>
          </a:p>
          <a:p>
            <a:pPr eaLnBrk="1" hangingPunct="1"/>
            <a:endParaRPr lang="en-US" altLang="en-US" dirty="0"/>
          </a:p>
          <a:p>
            <a:pPr eaLnBrk="1" hangingPunct="1"/>
            <a:r>
              <a:rPr lang="en-US" altLang="en-US" dirty="0"/>
              <a:t>Change the way you greet the patients at check out…How was your visit today?  Your total today is _____....how would you like to pay your bill? </a:t>
            </a:r>
          </a:p>
          <a:p>
            <a:pPr eaLnBrk="1" hangingPunct="1"/>
            <a:r>
              <a:rPr lang="en-US" altLang="en-US" dirty="0"/>
              <a:t>If the client is unable to pay the full balance, set up a payment plan with the patient (include in your agency’s fee and eligibility policy), keep statements current and send monthly….remind patient of balance at every visit and ask for payment on the account</a:t>
            </a:r>
          </a:p>
          <a:p>
            <a:pPr eaLnBrk="1" hangingPunct="1"/>
            <a:endParaRPr lang="en-US" altLang="en-US" dirty="0"/>
          </a:p>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23D25250-58BC-4EBA-B2B3-FFE4796D5E4C}" type="slidenum">
              <a:rPr lang="en-US" smtClean="0"/>
              <a:pPr>
                <a:defRPr/>
              </a:pPr>
              <a:t>2</a:t>
            </a:fld>
            <a:endParaRPr lang="en-US" dirty="0"/>
          </a:p>
        </p:txBody>
      </p:sp>
    </p:spTree>
    <p:extLst>
      <p:ext uri="{BB962C8B-B14F-4D97-AF65-F5344CB8AC3E}">
        <p14:creationId xmlns:p14="http://schemas.microsoft.com/office/powerpoint/2010/main" val="870761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Although we have made every attempt to provide comprehensive and correct information, it is still advisable to contact your </a:t>
            </a:r>
            <a:r>
              <a:rPr lang="en-US" sz="1200" b="1" dirty="0"/>
              <a:t>program consultants </a:t>
            </a:r>
            <a:r>
              <a:rPr lang="en-US" sz="1200" dirty="0"/>
              <a:t>if this information is unclear or if you have specific questions</a:t>
            </a:r>
            <a:r>
              <a:rPr lang="en-US" dirty="0"/>
              <a:t>. </a:t>
            </a:r>
          </a:p>
        </p:txBody>
      </p:sp>
      <p:sp>
        <p:nvSpPr>
          <p:cNvPr id="4" name="Slide Number Placeholder 3"/>
          <p:cNvSpPr>
            <a:spLocks noGrp="1"/>
          </p:cNvSpPr>
          <p:nvPr>
            <p:ph type="sldNum" sz="quarter" idx="5"/>
          </p:nvPr>
        </p:nvSpPr>
        <p:spPr/>
        <p:txBody>
          <a:bodyPr/>
          <a:lstStyle/>
          <a:p>
            <a:fld id="{581D179F-4581-46EF-AF8B-DAE0922EECA2}" type="slidenum">
              <a:rPr lang="en-US" smtClean="0"/>
              <a:t>20</a:t>
            </a:fld>
            <a:endParaRPr lang="en-US" dirty="0"/>
          </a:p>
        </p:txBody>
      </p:sp>
    </p:spTree>
    <p:extLst>
      <p:ext uri="{BB962C8B-B14F-4D97-AF65-F5344CB8AC3E}">
        <p14:creationId xmlns:p14="http://schemas.microsoft.com/office/powerpoint/2010/main" val="255398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sliding fee, CPT, ICD-10 and Program guidelines and much more.  The CBGD is broke up in sections for you to be able to find what you are looking for. </a:t>
            </a:r>
          </a:p>
        </p:txBody>
      </p:sp>
      <p:sp>
        <p:nvSpPr>
          <p:cNvPr id="4" name="Slide Number Placeholder 3"/>
          <p:cNvSpPr>
            <a:spLocks noGrp="1"/>
          </p:cNvSpPr>
          <p:nvPr>
            <p:ph type="sldNum" sz="quarter" idx="5"/>
          </p:nvPr>
        </p:nvSpPr>
        <p:spPr/>
        <p:txBody>
          <a:bodyPr/>
          <a:lstStyle/>
          <a:p>
            <a:fld id="{62A6D0D8-8C09-4726-B1FE-F12530FFD15B}" type="slidenum">
              <a:rPr lang="en-US" smtClean="0"/>
              <a:t>21</a:t>
            </a:fld>
            <a:endParaRPr lang="en-US" dirty="0"/>
          </a:p>
        </p:txBody>
      </p:sp>
    </p:spTree>
    <p:extLst>
      <p:ext uri="{BB962C8B-B14F-4D97-AF65-F5344CB8AC3E}">
        <p14:creationId xmlns:p14="http://schemas.microsoft.com/office/powerpoint/2010/main" val="1805066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credentialed with Insurance companies? This slide explains why you would need to be credentialed with insurance companies and who is responsible for keeping the files.  </a:t>
            </a:r>
          </a:p>
        </p:txBody>
      </p:sp>
      <p:sp>
        <p:nvSpPr>
          <p:cNvPr id="4" name="Slide Number Placeholder 3"/>
          <p:cNvSpPr>
            <a:spLocks noGrp="1"/>
          </p:cNvSpPr>
          <p:nvPr>
            <p:ph type="sldNum" sz="quarter" idx="5"/>
          </p:nvPr>
        </p:nvSpPr>
        <p:spPr/>
        <p:txBody>
          <a:bodyPr/>
          <a:lstStyle/>
          <a:p>
            <a:fld id="{62A6D0D8-8C09-4726-B1FE-F12530FFD15B}" type="slidenum">
              <a:rPr lang="en-US" smtClean="0"/>
              <a:t>22</a:t>
            </a:fld>
            <a:endParaRPr lang="en-US" dirty="0"/>
          </a:p>
        </p:txBody>
      </p:sp>
    </p:spTree>
    <p:extLst>
      <p:ext uri="{BB962C8B-B14F-4D97-AF65-F5344CB8AC3E}">
        <p14:creationId xmlns:p14="http://schemas.microsoft.com/office/powerpoint/2010/main" val="2546725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sure you are receiving all your revenue check your edit reports, make sure your claims have passed through the clearinghouse, and make sure your claims were accepted if rejected make sure you are rebilling these claims for payment. </a:t>
            </a:r>
          </a:p>
        </p:txBody>
      </p:sp>
      <p:sp>
        <p:nvSpPr>
          <p:cNvPr id="4" name="Slide Number Placeholder 3"/>
          <p:cNvSpPr>
            <a:spLocks noGrp="1"/>
          </p:cNvSpPr>
          <p:nvPr>
            <p:ph type="sldNum" sz="quarter" idx="5"/>
          </p:nvPr>
        </p:nvSpPr>
        <p:spPr/>
        <p:txBody>
          <a:bodyPr/>
          <a:lstStyle/>
          <a:p>
            <a:fld id="{581D179F-4581-46EF-AF8B-DAE0922EECA2}" type="slidenum">
              <a:rPr lang="en-US" smtClean="0"/>
              <a:t>23</a:t>
            </a:fld>
            <a:endParaRPr lang="en-US" dirty="0"/>
          </a:p>
        </p:txBody>
      </p:sp>
    </p:spTree>
    <p:extLst>
      <p:ext uri="{BB962C8B-B14F-4D97-AF65-F5344CB8AC3E}">
        <p14:creationId xmlns:p14="http://schemas.microsoft.com/office/powerpoint/2010/main" val="1954971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unable to process your claims through your system you can process them directly through </a:t>
            </a:r>
            <a:r>
              <a:rPr lang="en-US" dirty="0" err="1"/>
              <a:t>Nctracks</a:t>
            </a:r>
            <a:r>
              <a:rPr lang="en-US" dirty="0"/>
              <a:t> and look it up and see if paid or denied.  You can also bill directly to some insurances .</a:t>
            </a:r>
          </a:p>
        </p:txBody>
      </p:sp>
      <p:sp>
        <p:nvSpPr>
          <p:cNvPr id="4" name="Slide Number Placeholder 3"/>
          <p:cNvSpPr>
            <a:spLocks noGrp="1"/>
          </p:cNvSpPr>
          <p:nvPr>
            <p:ph type="sldNum" sz="quarter" idx="5"/>
          </p:nvPr>
        </p:nvSpPr>
        <p:spPr/>
        <p:txBody>
          <a:bodyPr/>
          <a:lstStyle/>
          <a:p>
            <a:fld id="{581D179F-4581-46EF-AF8B-DAE0922EECA2}" type="slidenum">
              <a:rPr lang="en-US" smtClean="0"/>
              <a:t>24</a:t>
            </a:fld>
            <a:endParaRPr lang="en-US" dirty="0"/>
          </a:p>
        </p:txBody>
      </p:sp>
    </p:spTree>
    <p:extLst>
      <p:ext uri="{BB962C8B-B14F-4D97-AF65-F5344CB8AC3E}">
        <p14:creationId xmlns:p14="http://schemas.microsoft.com/office/powerpoint/2010/main" val="1454172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are working your denials and you have a policy on how your agency addresses your denied claims. </a:t>
            </a:r>
          </a:p>
        </p:txBody>
      </p:sp>
      <p:sp>
        <p:nvSpPr>
          <p:cNvPr id="4" name="Slide Number Placeholder 3"/>
          <p:cNvSpPr>
            <a:spLocks noGrp="1"/>
          </p:cNvSpPr>
          <p:nvPr>
            <p:ph type="sldNum" sz="quarter" idx="5"/>
          </p:nvPr>
        </p:nvSpPr>
        <p:spPr/>
        <p:txBody>
          <a:bodyPr/>
          <a:lstStyle/>
          <a:p>
            <a:fld id="{581D179F-4581-46EF-AF8B-DAE0922EECA2}" type="slidenum">
              <a:rPr lang="en-US" smtClean="0"/>
              <a:t>25</a:t>
            </a:fld>
            <a:endParaRPr lang="en-US" dirty="0"/>
          </a:p>
        </p:txBody>
      </p:sp>
    </p:spTree>
    <p:extLst>
      <p:ext uri="{BB962C8B-B14F-4D97-AF65-F5344CB8AC3E}">
        <p14:creationId xmlns:p14="http://schemas.microsoft.com/office/powerpoint/2010/main" val="230336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agency is working the aged accounts reports. This will maximize your payments. </a:t>
            </a:r>
          </a:p>
          <a:p>
            <a:endParaRPr lang="en-US" dirty="0"/>
          </a:p>
          <a:p>
            <a:r>
              <a:rPr lang="en-US" dirty="0">
                <a:solidFill>
                  <a:srgbClr val="0000FF"/>
                </a:solidFill>
              </a:rPr>
              <a:t>Read bullet points- I think these are important </a:t>
            </a:r>
          </a:p>
          <a:p>
            <a:endParaRPr lang="en-US" dirty="0"/>
          </a:p>
        </p:txBody>
      </p:sp>
      <p:sp>
        <p:nvSpPr>
          <p:cNvPr id="4" name="Slide Number Placeholder 3"/>
          <p:cNvSpPr>
            <a:spLocks noGrp="1"/>
          </p:cNvSpPr>
          <p:nvPr>
            <p:ph type="sldNum" sz="quarter" idx="5"/>
          </p:nvPr>
        </p:nvSpPr>
        <p:spPr/>
        <p:txBody>
          <a:bodyPr/>
          <a:lstStyle/>
          <a:p>
            <a:fld id="{581D179F-4581-46EF-AF8B-DAE0922EECA2}" type="slidenum">
              <a:rPr lang="en-US" smtClean="0"/>
              <a:t>26</a:t>
            </a:fld>
            <a:endParaRPr lang="en-US" dirty="0"/>
          </a:p>
        </p:txBody>
      </p:sp>
    </p:spTree>
    <p:extLst>
      <p:ext uri="{BB962C8B-B14F-4D97-AF65-F5344CB8AC3E}">
        <p14:creationId xmlns:p14="http://schemas.microsoft.com/office/powerpoint/2010/main" val="1619473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inhouse audit includes your Clinical staff and your billing staff. This insures your agency is coding correctly and getting paid for your services. </a:t>
            </a:r>
          </a:p>
        </p:txBody>
      </p:sp>
      <p:sp>
        <p:nvSpPr>
          <p:cNvPr id="4" name="Slide Number Placeholder 3"/>
          <p:cNvSpPr>
            <a:spLocks noGrp="1"/>
          </p:cNvSpPr>
          <p:nvPr>
            <p:ph type="sldNum" sz="quarter" idx="5"/>
          </p:nvPr>
        </p:nvSpPr>
        <p:spPr/>
        <p:txBody>
          <a:bodyPr/>
          <a:lstStyle/>
          <a:p>
            <a:fld id="{62A6D0D8-8C09-4726-B1FE-F12530FFD15B}" type="slidenum">
              <a:rPr lang="en-US" smtClean="0"/>
              <a:t>28</a:t>
            </a:fld>
            <a:endParaRPr lang="en-US" dirty="0"/>
          </a:p>
        </p:txBody>
      </p:sp>
    </p:spTree>
    <p:extLst>
      <p:ext uri="{BB962C8B-B14F-4D97-AF65-F5344CB8AC3E}">
        <p14:creationId xmlns:p14="http://schemas.microsoft.com/office/powerpoint/2010/main" val="2324543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Who should be on the committee:</a:t>
            </a:r>
          </a:p>
          <a:p>
            <a:r>
              <a:rPr lang="en-US" dirty="0"/>
              <a:t>Providers</a:t>
            </a:r>
          </a:p>
          <a:p>
            <a:r>
              <a:rPr lang="en-US" dirty="0"/>
              <a:t>Nurses</a:t>
            </a:r>
          </a:p>
          <a:p>
            <a:r>
              <a:rPr lang="en-US" dirty="0"/>
              <a:t>Billing</a:t>
            </a:r>
          </a:p>
          <a:p>
            <a:r>
              <a:rPr lang="en-US" dirty="0"/>
              <a:t>Management Support Supervisor</a:t>
            </a:r>
          </a:p>
          <a:p>
            <a:r>
              <a:rPr lang="en-US" dirty="0"/>
              <a:t>Care Management (if appropriate)</a:t>
            </a:r>
          </a:p>
          <a:p>
            <a:endParaRPr lang="en-US" dirty="0"/>
          </a:p>
          <a:p>
            <a:r>
              <a:rPr lang="en-US" dirty="0"/>
              <a:t>Pair clinical &amp; billing/management support staff within the committee</a:t>
            </a:r>
          </a:p>
          <a:p>
            <a:endParaRPr lang="en-US" dirty="0"/>
          </a:p>
          <a:p>
            <a:r>
              <a:rPr lang="en-US" dirty="0"/>
              <a:t>Who should not be on the committee:</a:t>
            </a:r>
          </a:p>
          <a:p>
            <a:r>
              <a:rPr lang="en-US" dirty="0"/>
              <a:t>Non- Clinical professionals such as EH &amp; WIC   (since you don’t work in the clinical area this information would not apply to you and you may not understand what is taking place. </a:t>
            </a:r>
          </a:p>
        </p:txBody>
      </p:sp>
      <p:sp>
        <p:nvSpPr>
          <p:cNvPr id="4" name="Slide Number Placeholder 3"/>
          <p:cNvSpPr>
            <a:spLocks noGrp="1"/>
          </p:cNvSpPr>
          <p:nvPr>
            <p:ph type="sldNum" sz="quarter" idx="5"/>
          </p:nvPr>
        </p:nvSpPr>
        <p:spPr/>
        <p:txBody>
          <a:bodyPr/>
          <a:lstStyle/>
          <a:p>
            <a:fld id="{581D179F-4581-46EF-AF8B-DAE0922EECA2}" type="slidenum">
              <a:rPr lang="en-US" smtClean="0"/>
              <a:t>29</a:t>
            </a:fld>
            <a:endParaRPr lang="en-US" dirty="0"/>
          </a:p>
        </p:txBody>
      </p:sp>
    </p:spTree>
    <p:extLst>
      <p:ext uri="{BB962C8B-B14F-4D97-AF65-F5344CB8AC3E}">
        <p14:creationId xmlns:p14="http://schemas.microsoft.com/office/powerpoint/2010/main" val="3395668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key questions you should ask when you are auditing for billing &amp; coding.  These questions will help to ensure the agency is billing correctly and errors are being document for improvement. </a:t>
            </a:r>
          </a:p>
          <a:p>
            <a:endParaRPr lang="en-US" dirty="0"/>
          </a:p>
          <a:p>
            <a:r>
              <a:rPr lang="en-US" dirty="0"/>
              <a:t>You may note that these are also the items that the Administrative &amp; Financial Consultants review during an Administrative Monitoring. </a:t>
            </a:r>
          </a:p>
        </p:txBody>
      </p:sp>
      <p:sp>
        <p:nvSpPr>
          <p:cNvPr id="4" name="Slide Number Placeholder 3"/>
          <p:cNvSpPr>
            <a:spLocks noGrp="1"/>
          </p:cNvSpPr>
          <p:nvPr>
            <p:ph type="sldNum" sz="quarter" idx="5"/>
          </p:nvPr>
        </p:nvSpPr>
        <p:spPr/>
        <p:txBody>
          <a:bodyPr/>
          <a:lstStyle/>
          <a:p>
            <a:fld id="{62A6D0D8-8C09-4726-B1FE-F12530FFD15B}" type="slidenum">
              <a:rPr lang="en-US" smtClean="0"/>
              <a:t>30</a:t>
            </a:fld>
            <a:endParaRPr lang="en-US" dirty="0"/>
          </a:p>
        </p:txBody>
      </p:sp>
    </p:spTree>
    <p:extLst>
      <p:ext uri="{BB962C8B-B14F-4D97-AF65-F5344CB8AC3E}">
        <p14:creationId xmlns:p14="http://schemas.microsoft.com/office/powerpoint/2010/main" val="188582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Consolidated Agreement states that you must  “Make every reasonable effort to collect your cost in providing services….</a:t>
            </a:r>
          </a:p>
          <a:p>
            <a:endParaRPr lang="en-US" dirty="0"/>
          </a:p>
          <a:p>
            <a:r>
              <a:rPr lang="en-US" dirty="0"/>
              <a:t>How many of you are credentialed/in-network with insurance companies?  We know there are some restrictive practices among third party payors, but if you can get in network you will get a higher rate then if you are not.  </a:t>
            </a:r>
          </a:p>
        </p:txBody>
      </p:sp>
      <p:sp>
        <p:nvSpPr>
          <p:cNvPr id="4" name="Slide Number Placeholder 3"/>
          <p:cNvSpPr>
            <a:spLocks noGrp="1"/>
          </p:cNvSpPr>
          <p:nvPr>
            <p:ph type="sldNum" sz="quarter" idx="10"/>
          </p:nvPr>
        </p:nvSpPr>
        <p:spPr/>
        <p:txBody>
          <a:bodyPr/>
          <a:lstStyle/>
          <a:p>
            <a:fld id="{7895A02F-4BE4-4C65-9295-6BC7EDFE234F}" type="slidenum">
              <a:rPr lang="en-US" smtClean="0"/>
              <a:t>3</a:t>
            </a:fld>
            <a:endParaRPr lang="en-US" dirty="0"/>
          </a:p>
        </p:txBody>
      </p:sp>
    </p:spTree>
    <p:extLst>
      <p:ext uri="{BB962C8B-B14F-4D97-AF65-F5344CB8AC3E}">
        <p14:creationId xmlns:p14="http://schemas.microsoft.com/office/powerpoint/2010/main" val="3891931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D0D8-8C09-4726-B1FE-F12530FFD15B}" type="slidenum">
              <a:rPr lang="en-US" smtClean="0"/>
              <a:t>31</a:t>
            </a:fld>
            <a:endParaRPr lang="en-US" dirty="0"/>
          </a:p>
        </p:txBody>
      </p:sp>
    </p:spTree>
    <p:extLst>
      <p:ext uri="{BB962C8B-B14F-4D97-AF65-F5344CB8AC3E}">
        <p14:creationId xmlns:p14="http://schemas.microsoft.com/office/powerpoint/2010/main" val="4262440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be helpful to include registration/intake staff in addition to Billing &amp;  Management Support Supervisor</a:t>
            </a:r>
          </a:p>
        </p:txBody>
      </p:sp>
      <p:sp>
        <p:nvSpPr>
          <p:cNvPr id="4" name="Slide Number Placeholder 3"/>
          <p:cNvSpPr>
            <a:spLocks noGrp="1"/>
          </p:cNvSpPr>
          <p:nvPr>
            <p:ph type="sldNum" sz="quarter" idx="5"/>
          </p:nvPr>
        </p:nvSpPr>
        <p:spPr/>
        <p:txBody>
          <a:bodyPr/>
          <a:lstStyle/>
          <a:p>
            <a:fld id="{581D179F-4581-46EF-AF8B-DAE0922EECA2}" type="slidenum">
              <a:rPr lang="en-US" smtClean="0"/>
              <a:t>32</a:t>
            </a:fld>
            <a:endParaRPr lang="en-US" dirty="0"/>
          </a:p>
        </p:txBody>
      </p:sp>
    </p:spTree>
    <p:extLst>
      <p:ext uri="{BB962C8B-B14F-4D97-AF65-F5344CB8AC3E}">
        <p14:creationId xmlns:p14="http://schemas.microsoft.com/office/powerpoint/2010/main" val="344172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A6D0D8-8C09-4726-B1FE-F12530FFD15B}" type="slidenum">
              <a:rPr lang="en-US" smtClean="0"/>
              <a:t>33</a:t>
            </a:fld>
            <a:endParaRPr lang="en-US" dirty="0"/>
          </a:p>
        </p:txBody>
      </p:sp>
    </p:spTree>
    <p:extLst>
      <p:ext uri="{BB962C8B-B14F-4D97-AF65-F5344CB8AC3E}">
        <p14:creationId xmlns:p14="http://schemas.microsoft.com/office/powerpoint/2010/main" val="705825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move on to talk about the critical elements that you will need to provide on the encounter in order to avoid denials and be paid at the appropriate rate, in a timely manner</a:t>
            </a:r>
          </a:p>
        </p:txBody>
      </p:sp>
      <p:sp>
        <p:nvSpPr>
          <p:cNvPr id="4" name="Slide Number Placeholder 3"/>
          <p:cNvSpPr>
            <a:spLocks noGrp="1"/>
          </p:cNvSpPr>
          <p:nvPr>
            <p:ph type="sldNum" sz="quarter" idx="10"/>
          </p:nvPr>
        </p:nvSpPr>
        <p:spPr/>
        <p:txBody>
          <a:bodyPr/>
          <a:lstStyle/>
          <a:p>
            <a:fld id="{071AA963-CED9-46B8-BB9F-5771DF3E99A7}" type="slidenum">
              <a:rPr lang="en-US" smtClean="0"/>
              <a:t>34</a:t>
            </a:fld>
            <a:endParaRPr lang="en-US" dirty="0"/>
          </a:p>
        </p:txBody>
      </p:sp>
    </p:spTree>
    <p:extLst>
      <p:ext uri="{BB962C8B-B14F-4D97-AF65-F5344CB8AC3E}">
        <p14:creationId xmlns:p14="http://schemas.microsoft.com/office/powerpoint/2010/main" val="1654022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pretty basic</a:t>
            </a:r>
          </a:p>
          <a:p>
            <a:endParaRPr lang="en-US" dirty="0"/>
          </a:p>
          <a:p>
            <a:r>
              <a:rPr lang="en-US" dirty="0"/>
              <a:t>The CPT code is what you did and the ICD code is why you did it.  The level of detail in both of these codes is critical to the overall process of coding.  </a:t>
            </a:r>
          </a:p>
        </p:txBody>
      </p:sp>
      <p:sp>
        <p:nvSpPr>
          <p:cNvPr id="4" name="Slide Number Placeholder 3"/>
          <p:cNvSpPr>
            <a:spLocks noGrp="1"/>
          </p:cNvSpPr>
          <p:nvPr>
            <p:ph type="sldNum" sz="quarter" idx="10"/>
          </p:nvPr>
        </p:nvSpPr>
        <p:spPr/>
        <p:txBody>
          <a:bodyPr/>
          <a:lstStyle/>
          <a:p>
            <a:fld id="{071AA963-CED9-46B8-BB9F-5771DF3E99A7}" type="slidenum">
              <a:rPr lang="en-US" smtClean="0"/>
              <a:t>35</a:t>
            </a:fld>
            <a:endParaRPr lang="en-US" dirty="0"/>
          </a:p>
        </p:txBody>
      </p:sp>
    </p:spTree>
    <p:extLst>
      <p:ext uri="{BB962C8B-B14F-4D97-AF65-F5344CB8AC3E}">
        <p14:creationId xmlns:p14="http://schemas.microsoft.com/office/powerpoint/2010/main" val="803761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common topic</a:t>
            </a:r>
            <a:r>
              <a:rPr lang="en-US" baseline="0" dirty="0"/>
              <a:t> that trips everyone up</a:t>
            </a:r>
            <a:endParaRPr lang="en-US" dirty="0"/>
          </a:p>
        </p:txBody>
      </p:sp>
      <p:sp>
        <p:nvSpPr>
          <p:cNvPr id="4" name="Slide Number Placeholder 3"/>
          <p:cNvSpPr>
            <a:spLocks noGrp="1"/>
          </p:cNvSpPr>
          <p:nvPr>
            <p:ph type="sldNum" sz="quarter" idx="10"/>
          </p:nvPr>
        </p:nvSpPr>
        <p:spPr/>
        <p:txBody>
          <a:bodyPr/>
          <a:lstStyle/>
          <a:p>
            <a:fld id="{071AA963-CED9-46B8-BB9F-5771DF3E99A7}" type="slidenum">
              <a:rPr lang="en-US" smtClean="0"/>
              <a:t>36</a:t>
            </a:fld>
            <a:endParaRPr lang="en-US" dirty="0"/>
          </a:p>
        </p:txBody>
      </p:sp>
    </p:spTree>
    <p:extLst>
      <p:ext uri="{BB962C8B-B14F-4D97-AF65-F5344CB8AC3E}">
        <p14:creationId xmlns:p14="http://schemas.microsoft.com/office/powerpoint/2010/main" val="1326898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recognize that at this point many of you have gone paperless and no longer use a paper encounter.  It isn’t required, but it does serve as a check and balance to be sure what was performed is being billed or that services that were not performed are not billed in error. </a:t>
            </a:r>
          </a:p>
        </p:txBody>
      </p:sp>
      <p:sp>
        <p:nvSpPr>
          <p:cNvPr id="4" name="Slide Number Placeholder 3"/>
          <p:cNvSpPr>
            <a:spLocks noGrp="1"/>
          </p:cNvSpPr>
          <p:nvPr>
            <p:ph type="sldNum" sz="quarter" idx="10"/>
          </p:nvPr>
        </p:nvSpPr>
        <p:spPr/>
        <p:txBody>
          <a:bodyPr/>
          <a:lstStyle/>
          <a:p>
            <a:fld id="{071AA963-CED9-46B8-BB9F-5771DF3E99A7}" type="slidenum">
              <a:rPr lang="en-US" smtClean="0"/>
              <a:t>37</a:t>
            </a:fld>
            <a:endParaRPr lang="en-US" dirty="0"/>
          </a:p>
        </p:txBody>
      </p:sp>
    </p:spTree>
    <p:extLst>
      <p:ext uri="{BB962C8B-B14F-4D97-AF65-F5344CB8AC3E}">
        <p14:creationId xmlns:p14="http://schemas.microsoft.com/office/powerpoint/2010/main" val="446215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Modifiers are reported  to indicate that a service or procedure that has been performed has been altered by some specific circumstance, but not changed in its definition or code.  </a:t>
            </a:r>
          </a:p>
          <a:p>
            <a:endParaRPr lang="en-US" dirty="0"/>
          </a:p>
          <a:p>
            <a:r>
              <a:rPr lang="en-US" dirty="0"/>
              <a:t>Modifiers are important as they allow for more accurate coding, billing &amp; reimbursement</a:t>
            </a:r>
          </a:p>
        </p:txBody>
      </p:sp>
      <p:sp>
        <p:nvSpPr>
          <p:cNvPr id="4" name="Slide Number Placeholder 3"/>
          <p:cNvSpPr>
            <a:spLocks noGrp="1"/>
          </p:cNvSpPr>
          <p:nvPr>
            <p:ph type="sldNum" sz="quarter" idx="5"/>
          </p:nvPr>
        </p:nvSpPr>
        <p:spPr/>
        <p:txBody>
          <a:bodyPr/>
          <a:lstStyle/>
          <a:p>
            <a:fld id="{581D179F-4581-46EF-AF8B-DAE0922EECA2}" type="slidenum">
              <a:rPr lang="en-US" smtClean="0"/>
              <a:t>38</a:t>
            </a:fld>
            <a:endParaRPr lang="en-US" dirty="0"/>
          </a:p>
        </p:txBody>
      </p:sp>
    </p:spTree>
    <p:extLst>
      <p:ext uri="{BB962C8B-B14F-4D97-AF65-F5344CB8AC3E}">
        <p14:creationId xmlns:p14="http://schemas.microsoft.com/office/powerpoint/2010/main" val="335831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61822-CA67-4F12-B68D-670A62E09B00}" type="slidenum">
              <a:rPr lang="en-US" smtClean="0"/>
              <a:t>39</a:t>
            </a:fld>
            <a:endParaRPr lang="en-US"/>
          </a:p>
        </p:txBody>
      </p:sp>
    </p:spTree>
    <p:extLst>
      <p:ext uri="{BB962C8B-B14F-4D97-AF65-F5344CB8AC3E}">
        <p14:creationId xmlns:p14="http://schemas.microsoft.com/office/powerpoint/2010/main" val="1505616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familiar with the Medicaid Specific modifiers that health departments are required to use when billing.   </a:t>
            </a:r>
          </a:p>
          <a:p>
            <a:endParaRPr lang="en-US" dirty="0"/>
          </a:p>
          <a:p>
            <a:r>
              <a:rPr lang="en-US" dirty="0"/>
              <a:t>And remember UD modifier is required along with the NDC and the acquisition cost when billing for 340b purchased drugs or devices.  </a:t>
            </a:r>
          </a:p>
        </p:txBody>
      </p:sp>
      <p:sp>
        <p:nvSpPr>
          <p:cNvPr id="4" name="Slide Number Placeholder 3"/>
          <p:cNvSpPr>
            <a:spLocks noGrp="1"/>
          </p:cNvSpPr>
          <p:nvPr>
            <p:ph type="sldNum" sz="quarter" idx="5"/>
          </p:nvPr>
        </p:nvSpPr>
        <p:spPr/>
        <p:txBody>
          <a:bodyPr/>
          <a:lstStyle/>
          <a:p>
            <a:fld id="{31161822-CA67-4F12-B68D-670A62E09B00}" type="slidenum">
              <a:rPr lang="en-US" smtClean="0"/>
              <a:t>40</a:t>
            </a:fld>
            <a:endParaRPr lang="en-US"/>
          </a:p>
        </p:txBody>
      </p:sp>
    </p:spTree>
    <p:extLst>
      <p:ext uri="{BB962C8B-B14F-4D97-AF65-F5344CB8AC3E}">
        <p14:creationId xmlns:p14="http://schemas.microsoft.com/office/powerpoint/2010/main" val="356440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remember when billing Third party payors you bill the full amount without any discounts applied.  </a:t>
            </a:r>
          </a:p>
        </p:txBody>
      </p:sp>
      <p:sp>
        <p:nvSpPr>
          <p:cNvPr id="4" name="Slide Number Placeholder 3"/>
          <p:cNvSpPr>
            <a:spLocks noGrp="1"/>
          </p:cNvSpPr>
          <p:nvPr>
            <p:ph type="sldNum" sz="quarter" idx="5"/>
          </p:nvPr>
        </p:nvSpPr>
        <p:spPr/>
        <p:txBody>
          <a:bodyPr/>
          <a:lstStyle/>
          <a:p>
            <a:fld id="{31161822-CA67-4F12-B68D-670A62E09B00}" type="slidenum">
              <a:rPr lang="en-US" smtClean="0"/>
              <a:t>4</a:t>
            </a:fld>
            <a:endParaRPr lang="en-US"/>
          </a:p>
        </p:txBody>
      </p:sp>
    </p:spTree>
    <p:extLst>
      <p:ext uri="{BB962C8B-B14F-4D97-AF65-F5344CB8AC3E}">
        <p14:creationId xmlns:p14="http://schemas.microsoft.com/office/powerpoint/2010/main" val="1837649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reportable modifiers that were created in order to easily eliminate certain services that are not included in the annual cost study.  Even though these are not billable services, it is very important to include these services using the appropriate modifier when billing for state supplied vaccines and OB visits included in the package code.  </a:t>
            </a:r>
          </a:p>
        </p:txBody>
      </p:sp>
      <p:sp>
        <p:nvSpPr>
          <p:cNvPr id="4" name="Slide Number Placeholder 3"/>
          <p:cNvSpPr>
            <a:spLocks noGrp="1"/>
          </p:cNvSpPr>
          <p:nvPr>
            <p:ph type="sldNum" sz="quarter" idx="5"/>
          </p:nvPr>
        </p:nvSpPr>
        <p:spPr/>
        <p:txBody>
          <a:bodyPr/>
          <a:lstStyle/>
          <a:p>
            <a:fld id="{581D179F-4581-46EF-AF8B-DAE0922EECA2}" type="slidenum">
              <a:rPr lang="en-US" smtClean="0"/>
              <a:t>41</a:t>
            </a:fld>
            <a:endParaRPr lang="en-US" dirty="0"/>
          </a:p>
        </p:txBody>
      </p:sp>
    </p:spTree>
    <p:extLst>
      <p:ext uri="{BB962C8B-B14F-4D97-AF65-F5344CB8AC3E}">
        <p14:creationId xmlns:p14="http://schemas.microsoft.com/office/powerpoint/2010/main" val="2013309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is a lot more coding &amp; billing information on our LHD website and on the Medicaid and third party insurance websites.  And always refer to the current CPT, ICD &amp; HCPCS code books for the most up-to date information from AMA..  Also remember to refer to agency policies and procedures for the appropriate coding &amp; billing for services.  </a:t>
            </a:r>
          </a:p>
        </p:txBody>
      </p:sp>
      <p:sp>
        <p:nvSpPr>
          <p:cNvPr id="4" name="Slide Number Placeholder 3"/>
          <p:cNvSpPr>
            <a:spLocks noGrp="1"/>
          </p:cNvSpPr>
          <p:nvPr>
            <p:ph type="sldNum" sz="quarter" idx="5"/>
          </p:nvPr>
        </p:nvSpPr>
        <p:spPr/>
        <p:txBody>
          <a:bodyPr/>
          <a:lstStyle/>
          <a:p>
            <a:fld id="{581D179F-4581-46EF-AF8B-DAE0922EECA2}" type="slidenum">
              <a:rPr lang="en-US" smtClean="0"/>
              <a:t>42</a:t>
            </a:fld>
            <a:endParaRPr lang="en-US" dirty="0"/>
          </a:p>
        </p:txBody>
      </p:sp>
    </p:spTree>
    <p:extLst>
      <p:ext uri="{BB962C8B-B14F-4D97-AF65-F5344CB8AC3E}">
        <p14:creationId xmlns:p14="http://schemas.microsoft.com/office/powerpoint/2010/main" val="3703680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no doubt are aware, there will be changes to E/M coding beginning January 2021.   Here are a few good resources for you to review in order to begin preparing your agency staff.  </a:t>
            </a:r>
          </a:p>
        </p:txBody>
      </p:sp>
      <p:sp>
        <p:nvSpPr>
          <p:cNvPr id="4" name="Slide Number Placeholder 3"/>
          <p:cNvSpPr>
            <a:spLocks noGrp="1"/>
          </p:cNvSpPr>
          <p:nvPr>
            <p:ph type="sldNum" sz="quarter" idx="5"/>
          </p:nvPr>
        </p:nvSpPr>
        <p:spPr/>
        <p:txBody>
          <a:bodyPr/>
          <a:lstStyle/>
          <a:p>
            <a:fld id="{31161822-CA67-4F12-B68D-670A62E09B00}" type="slidenum">
              <a:rPr lang="en-US" smtClean="0"/>
              <a:t>43</a:t>
            </a:fld>
            <a:endParaRPr lang="en-US"/>
          </a:p>
        </p:txBody>
      </p:sp>
    </p:spTree>
    <p:extLst>
      <p:ext uri="{BB962C8B-B14F-4D97-AF65-F5344CB8AC3E}">
        <p14:creationId xmlns:p14="http://schemas.microsoft.com/office/powerpoint/2010/main" val="4003929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D179F-4581-46EF-AF8B-DAE0922EECA2}" type="slidenum">
              <a:rPr lang="en-US" smtClean="0"/>
              <a:t>44</a:t>
            </a:fld>
            <a:endParaRPr lang="en-US" dirty="0"/>
          </a:p>
        </p:txBody>
      </p:sp>
    </p:spTree>
    <p:extLst>
      <p:ext uri="{BB962C8B-B14F-4D97-AF65-F5344CB8AC3E}">
        <p14:creationId xmlns:p14="http://schemas.microsoft.com/office/powerpoint/2010/main" val="1638745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move on to briefly address the topic of the year- COVID-19 and Telehealth Billing</a:t>
            </a:r>
          </a:p>
        </p:txBody>
      </p:sp>
      <p:sp>
        <p:nvSpPr>
          <p:cNvPr id="4" name="Slide Number Placeholder 3"/>
          <p:cNvSpPr>
            <a:spLocks noGrp="1"/>
          </p:cNvSpPr>
          <p:nvPr>
            <p:ph type="sldNum" sz="quarter" idx="5"/>
          </p:nvPr>
        </p:nvSpPr>
        <p:spPr/>
        <p:txBody>
          <a:bodyPr/>
          <a:lstStyle/>
          <a:p>
            <a:fld id="{31161822-CA67-4F12-B68D-670A62E09B00}" type="slidenum">
              <a:rPr lang="en-US" smtClean="0"/>
              <a:t>45</a:t>
            </a:fld>
            <a:endParaRPr lang="en-US"/>
          </a:p>
        </p:txBody>
      </p:sp>
    </p:spTree>
    <p:extLst>
      <p:ext uri="{BB962C8B-B14F-4D97-AF65-F5344CB8AC3E}">
        <p14:creationId xmlns:p14="http://schemas.microsoft.com/office/powerpoint/2010/main" val="1654859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b="1" i="0" u="none" dirty="0">
                <a:solidFill>
                  <a:srgbClr val="0563C1"/>
                </a:solidFill>
                <a:effectLst/>
                <a:latin typeface="TransportNew"/>
                <a:hlinkClick r:id="rId3">
                  <a:extLst>
                    <a:ext uri="{A12FA001-AC4F-418D-AE19-62706E023703}">
                      <ahyp:hlinkClr xmlns:ahyp="http://schemas.microsoft.com/office/drawing/2018/hyperlinkcolor" val="tx"/>
                    </a:ext>
                  </a:extLst>
                </a:hlinkClick>
              </a:rPr>
              <a:t>On September 22</a:t>
            </a:r>
            <a:r>
              <a:rPr lang="en-US" sz="2800" b="1" i="0" u="none" baseline="30000" dirty="0">
                <a:solidFill>
                  <a:srgbClr val="0563C1"/>
                </a:solidFill>
                <a:effectLst/>
                <a:latin typeface="TransportNew"/>
                <a:hlinkClick r:id="rId3">
                  <a:extLst>
                    <a:ext uri="{A12FA001-AC4F-418D-AE19-62706E023703}">
                      <ahyp:hlinkClr xmlns:ahyp="http://schemas.microsoft.com/office/drawing/2018/hyperlinkcolor" val="tx"/>
                    </a:ext>
                  </a:extLst>
                </a:hlinkClick>
              </a:rPr>
              <a:t>nd</a:t>
            </a:r>
            <a:r>
              <a:rPr lang="en-US" sz="2800" b="1" i="0" u="none" dirty="0">
                <a:solidFill>
                  <a:schemeClr val="tx1"/>
                </a:solidFill>
                <a:effectLst/>
                <a:latin typeface="TransportNew"/>
                <a:hlinkClick r:id="rId3">
                  <a:extLst>
                    <a:ext uri="{A12FA001-AC4F-418D-AE19-62706E023703}">
                      <ahyp:hlinkClr xmlns:ahyp="http://schemas.microsoft.com/office/drawing/2018/hyperlinkcolor" val="tx"/>
                    </a:ext>
                  </a:extLst>
                </a:hlinkClick>
              </a:rPr>
              <a:t>, Medicaid published Special Bulletin #134 which clarified COVID-19 Temporary Rate increases and Clinic Policy changes.  </a:t>
            </a:r>
          </a:p>
          <a:p>
            <a:pPr algn="l"/>
            <a:r>
              <a:rPr lang="en-US" sz="4000" b="1" i="0" dirty="0">
                <a:solidFill>
                  <a:srgbClr val="092940"/>
                </a:solidFill>
                <a:effectLst/>
                <a:latin typeface="TransportNew"/>
              </a:rPr>
              <a:t>Several items of note include the </a:t>
            </a:r>
          </a:p>
          <a:p>
            <a:pPr algn="l"/>
            <a:endParaRPr lang="en-US" sz="4000" b="1" i="0" dirty="0">
              <a:solidFill>
                <a:srgbClr val="092940"/>
              </a:solidFill>
              <a:effectLst/>
              <a:latin typeface="TransportNew"/>
            </a:endParaRPr>
          </a:p>
          <a:p>
            <a:pPr algn="l"/>
            <a:r>
              <a:rPr lang="en-US" sz="4000" b="1" i="0" dirty="0">
                <a:solidFill>
                  <a:srgbClr val="092940"/>
                </a:solidFill>
                <a:effectLst/>
                <a:latin typeface="TransportNew"/>
              </a:rPr>
              <a:t>Federal Public Health Emergency Declaration:</a:t>
            </a:r>
          </a:p>
          <a:p>
            <a:pPr algn="l"/>
            <a:r>
              <a:rPr lang="en-US" sz="4000" b="0" i="0" dirty="0">
                <a:solidFill>
                  <a:srgbClr val="397AAC"/>
                </a:solidFill>
                <a:effectLst/>
                <a:latin typeface="TransportNew"/>
                <a:hlinkClick r:id="rId3"/>
              </a:rPr>
              <a:t>Special Bulletin #119</a:t>
            </a:r>
            <a:r>
              <a:rPr lang="en-US" sz="4000" b="0" i="0" dirty="0">
                <a:solidFill>
                  <a:srgbClr val="000000"/>
                </a:solidFill>
                <a:effectLst/>
                <a:latin typeface="TransportNew"/>
              </a:rPr>
              <a:t> correctly noted that the federal Public Health Emergency was extended on July 25, 2020 for up to 90 days. </a:t>
            </a:r>
            <a:r>
              <a:rPr lang="en-US" sz="4000" b="1" i="0" dirty="0">
                <a:solidFill>
                  <a:srgbClr val="000000"/>
                </a:solidFill>
                <a:effectLst/>
                <a:latin typeface="TransportNew"/>
              </a:rPr>
              <a:t>The current expiration date for the federal Public Health Emergency is Oct. 23, 2020</a:t>
            </a:r>
            <a:r>
              <a:rPr lang="en-US" sz="4000" b="0" i="0" dirty="0">
                <a:solidFill>
                  <a:srgbClr val="000000"/>
                </a:solidFill>
                <a:effectLst/>
                <a:latin typeface="TransportNew"/>
              </a:rPr>
              <a:t>, not Oct. 25, 2020, as previously stated. </a:t>
            </a:r>
            <a:r>
              <a:rPr lang="en-US" sz="4000" b="1" i="0" dirty="0">
                <a:solidFill>
                  <a:srgbClr val="000000"/>
                </a:solidFill>
                <a:effectLst/>
                <a:latin typeface="TransportNew"/>
              </a:rPr>
              <a:t>The federal government may continue to extend the Public Health Emergency at its discretion.</a:t>
            </a:r>
            <a:r>
              <a:rPr lang="en-US" sz="4000" b="0" i="0" dirty="0">
                <a:solidFill>
                  <a:srgbClr val="000000"/>
                </a:solidFill>
                <a:effectLst/>
                <a:latin typeface="TransportNew"/>
              </a:rPr>
              <a:t> Please refer to the federal </a:t>
            </a:r>
            <a:r>
              <a:rPr lang="en-US" sz="4000" b="0" i="0" dirty="0">
                <a:solidFill>
                  <a:srgbClr val="397AAC"/>
                </a:solidFill>
                <a:effectLst/>
                <a:latin typeface="TransportNew"/>
                <a:hlinkClick r:id="rId4"/>
              </a:rPr>
              <a:t>Public Health Emergency website</a:t>
            </a:r>
            <a:r>
              <a:rPr lang="en-US" sz="4000" b="0" i="0" dirty="0">
                <a:solidFill>
                  <a:srgbClr val="000000"/>
                </a:solidFill>
                <a:effectLst/>
                <a:latin typeface="TransportNew"/>
              </a:rPr>
              <a:t> for more information and updates. </a:t>
            </a:r>
          </a:p>
          <a:p>
            <a:pPr marL="0" marR="0">
              <a:spcBef>
                <a:spcPts val="0"/>
              </a:spcBef>
              <a:spcAft>
                <a:spcPts val="0"/>
              </a:spcAft>
            </a:pPr>
            <a:endParaRPr lang="en-US" sz="2800" b="0" i="0" dirty="0">
              <a:solidFill>
                <a:srgbClr val="0563C1"/>
              </a:solidFill>
              <a:effectLst/>
              <a:latin typeface="TransportNew"/>
              <a:hlinkClick r:id="rId3">
                <a:extLst>
                  <a:ext uri="{A12FA001-AC4F-418D-AE19-62706E023703}">
                    <ahyp:hlinkClr xmlns:ahyp="http://schemas.microsoft.com/office/drawing/2018/hyperlinkcolor" val="tx"/>
                  </a:ext>
                </a:extLst>
              </a:hlinkClick>
            </a:endParaRPr>
          </a:p>
          <a:p>
            <a:pPr marL="0" marR="0">
              <a:spcBef>
                <a:spcPts val="0"/>
              </a:spcBef>
              <a:spcAft>
                <a:spcPts val="0"/>
              </a:spcAft>
            </a:pPr>
            <a:r>
              <a:rPr lang="en-US" sz="2800" b="1" i="0" dirty="0">
                <a:solidFill>
                  <a:schemeClr val="tx1"/>
                </a:solidFill>
                <a:effectLst/>
                <a:latin typeface="TransportNew"/>
                <a:hlinkClick r:id="rId3">
                  <a:extLst>
                    <a:ext uri="{A12FA001-AC4F-418D-AE19-62706E023703}">
                      <ahyp:hlinkClr xmlns:ahyp="http://schemas.microsoft.com/office/drawing/2018/hyperlinkcolor" val="tx"/>
                    </a:ext>
                  </a:extLst>
                </a:hlinkClick>
              </a:rPr>
              <a:t>Extended Temporary Rate Enhancements</a:t>
            </a:r>
          </a:p>
          <a:p>
            <a:pPr marL="0" marR="0">
              <a:spcBef>
                <a:spcPts val="0"/>
              </a:spcBef>
              <a:spcAft>
                <a:spcPts val="0"/>
              </a:spcAft>
            </a:pPr>
            <a:r>
              <a:rPr lang="en-US" sz="2800" b="0" i="0" dirty="0">
                <a:solidFill>
                  <a:srgbClr val="0563C1"/>
                </a:solidFill>
                <a:effectLst/>
                <a:latin typeface="TransportNew"/>
                <a:hlinkClick r:id="rId3">
                  <a:extLst>
                    <a:ext uri="{A12FA001-AC4F-418D-AE19-62706E023703}">
                      <ahyp:hlinkClr xmlns:ahyp="http://schemas.microsoft.com/office/drawing/2018/hyperlinkcolor" val="tx"/>
                    </a:ext>
                  </a:extLst>
                </a:hlinkClick>
              </a:rPr>
              <a:t>Special Bulletin #119</a:t>
            </a:r>
            <a:r>
              <a:rPr lang="en-US" sz="2800" b="0" i="0" dirty="0">
                <a:solidFill>
                  <a:srgbClr val="000000"/>
                </a:solidFill>
                <a:effectLst/>
                <a:latin typeface="TransportNew"/>
              </a:rPr>
              <a:t> indicated that temporary rate enhancements would continue through Sept. 30, 2020. </a:t>
            </a:r>
            <a:r>
              <a:rPr lang="en-US" sz="2800" b="1" i="0" dirty="0">
                <a:solidFill>
                  <a:srgbClr val="000000"/>
                </a:solidFill>
                <a:effectLst/>
                <a:latin typeface="TransportNew"/>
              </a:rPr>
              <a:t>NC Medicaid has determined that it is both necessary and feasible to continue temporary enhanced rates related to COVID-19 through the expiration of the Public Health Emergency, currently Oct. 23, 2020. </a:t>
            </a:r>
            <a:r>
              <a:rPr lang="en-US" sz="2800" b="0" i="0" dirty="0">
                <a:solidFill>
                  <a:srgbClr val="000000"/>
                </a:solidFill>
                <a:effectLst/>
                <a:latin typeface="TransportNew"/>
              </a:rPr>
              <a:t>If the federal government extends the federal Public Health Emergency or takes other action, NC Medicaid will reassess both needs and available funding. </a:t>
            </a:r>
          </a:p>
          <a:p>
            <a:pPr marL="0" marR="0">
              <a:spcBef>
                <a:spcPts val="0"/>
              </a:spcBef>
              <a:spcAft>
                <a:spcPts val="0"/>
              </a:spcAft>
            </a:pPr>
            <a:endParaRPr lang="en-US" sz="2800" b="0" i="0" u="sng" dirty="0">
              <a:solidFill>
                <a:srgbClr val="000000"/>
              </a:solidFill>
              <a:effectLst/>
              <a:latin typeface="TransportNew"/>
              <a:ea typeface="Arial" panose="020B0604020202020204" pitchFamily="34" charset="0"/>
              <a:hlinkClick r:id="rId3"/>
            </a:endParaRPr>
          </a:p>
          <a:p>
            <a:pPr algn="l"/>
            <a:r>
              <a:rPr lang="en-US" sz="2800" b="1" i="0" dirty="0">
                <a:solidFill>
                  <a:srgbClr val="092940"/>
                </a:solidFill>
                <a:effectLst/>
                <a:latin typeface="TransportNew"/>
              </a:rPr>
              <a:t>Temporary Clinical Policy Provisions</a:t>
            </a:r>
          </a:p>
          <a:p>
            <a:pPr algn="l"/>
            <a:r>
              <a:rPr lang="en-US" sz="2800" b="1" i="0" dirty="0">
                <a:solidFill>
                  <a:srgbClr val="397AAC"/>
                </a:solidFill>
                <a:effectLst/>
                <a:latin typeface="TransportNew"/>
                <a:hlinkClick r:id="rId3"/>
              </a:rPr>
              <a:t>Special Bulletin #119</a:t>
            </a:r>
            <a:r>
              <a:rPr lang="en-US" sz="2800" b="1" i="0" dirty="0">
                <a:solidFill>
                  <a:srgbClr val="000000"/>
                </a:solidFill>
                <a:effectLst/>
                <a:latin typeface="TransportNew"/>
              </a:rPr>
              <a:t> indicated that Temporary Clinical Coverage Policy modifications would be extended through Dec. 31, 2020. Some policy modifications will require an extension of the federal Public Health Emergency declaration to continue beyond Oct. 23, 2020. </a:t>
            </a:r>
          </a:p>
          <a:p>
            <a:pPr algn="l"/>
            <a:r>
              <a:rPr lang="en-US" sz="2800" b="1" i="0" dirty="0">
                <a:solidFill>
                  <a:srgbClr val="000000"/>
                </a:solidFill>
                <a:effectLst/>
                <a:latin typeface="TransportNew"/>
              </a:rPr>
              <a:t>Many of the Clinical Policy Provisions, such as the telehealth provisions, enacted to support COVID-19 response can continue past the Public Health Emergency and are in the process of becoming permanent policy. NC Medicaid is seeking federal authority where appropriate</a:t>
            </a:r>
            <a:r>
              <a:rPr lang="en-US" sz="2800" b="0" i="0" dirty="0">
                <a:solidFill>
                  <a:srgbClr val="000000"/>
                </a:solidFill>
                <a:effectLst/>
                <a:latin typeface="TransportNew"/>
              </a:rPr>
              <a:t>. </a:t>
            </a:r>
          </a:p>
          <a:p>
            <a:pPr marL="0" marR="0">
              <a:spcBef>
                <a:spcPts val="0"/>
              </a:spcBef>
              <a:spcAft>
                <a:spcPts val="0"/>
              </a:spcAft>
            </a:pPr>
            <a:endParaRPr lang="en-US" sz="1800" b="1" u="sng" dirty="0">
              <a:solidFill>
                <a:srgbClr val="0000FF"/>
              </a:solidFill>
              <a:effectLst/>
              <a:latin typeface="Arial" panose="020B0604020202020204" pitchFamily="34" charset="0"/>
              <a:ea typeface="Arial" panose="020B0604020202020204" pitchFamily="34" charset="0"/>
              <a:hlinkClick r:id="rId3"/>
            </a:endParaRPr>
          </a:p>
          <a:p>
            <a:pPr marL="0" marR="0">
              <a:spcBef>
                <a:spcPts val="0"/>
              </a:spcBef>
              <a:spcAft>
                <a:spcPts val="0"/>
              </a:spcAft>
            </a:pPr>
            <a:endParaRPr lang="en-US" sz="1800" b="1" u="sng" dirty="0">
              <a:solidFill>
                <a:srgbClr val="0000FF"/>
              </a:solidFill>
              <a:effectLst/>
              <a:latin typeface="Arial" panose="020B0604020202020204" pitchFamily="34" charset="0"/>
              <a:ea typeface="Arial" panose="020B0604020202020204" pitchFamily="34" charset="0"/>
              <a:hlinkClick r:id="rId3"/>
            </a:endParaRPr>
          </a:p>
        </p:txBody>
      </p:sp>
      <p:sp>
        <p:nvSpPr>
          <p:cNvPr id="4" name="Slide Number Placeholder 3"/>
          <p:cNvSpPr>
            <a:spLocks noGrp="1"/>
          </p:cNvSpPr>
          <p:nvPr>
            <p:ph type="sldNum" sz="quarter" idx="5"/>
          </p:nvPr>
        </p:nvSpPr>
        <p:spPr/>
        <p:txBody>
          <a:bodyPr/>
          <a:lstStyle/>
          <a:p>
            <a:fld id="{31161822-CA67-4F12-B68D-670A62E09B00}" type="slidenum">
              <a:rPr lang="en-US" smtClean="0"/>
              <a:t>46</a:t>
            </a:fld>
            <a:endParaRPr lang="en-US"/>
          </a:p>
        </p:txBody>
      </p:sp>
    </p:spTree>
    <p:extLst>
      <p:ext uri="{BB962C8B-B14F-4D97-AF65-F5344CB8AC3E}">
        <p14:creationId xmlns:p14="http://schemas.microsoft.com/office/powerpoint/2010/main" val="2553587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p:txBody>
      </p:sp>
      <p:sp>
        <p:nvSpPr>
          <p:cNvPr id="4" name="Slide Number Placeholder 3"/>
          <p:cNvSpPr>
            <a:spLocks noGrp="1"/>
          </p:cNvSpPr>
          <p:nvPr>
            <p:ph type="sldNum" sz="quarter" idx="5"/>
          </p:nvPr>
        </p:nvSpPr>
        <p:spPr/>
        <p:txBody>
          <a:bodyPr/>
          <a:lstStyle/>
          <a:p>
            <a:fld id="{31161822-CA67-4F12-B68D-670A62E09B00}" type="slidenum">
              <a:rPr lang="en-US" smtClean="0"/>
              <a:t>47</a:t>
            </a:fld>
            <a:endParaRPr lang="en-US"/>
          </a:p>
        </p:txBody>
      </p:sp>
    </p:spTree>
    <p:extLst>
      <p:ext uri="{BB962C8B-B14F-4D97-AF65-F5344CB8AC3E}">
        <p14:creationId xmlns:p14="http://schemas.microsoft.com/office/powerpoint/2010/main" val="2258626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D179F-4581-46EF-AF8B-DAE0922EECA2}" type="slidenum">
              <a:rPr lang="en-US" smtClean="0"/>
              <a:t>48</a:t>
            </a:fld>
            <a:endParaRPr lang="en-US" dirty="0"/>
          </a:p>
        </p:txBody>
      </p:sp>
    </p:spTree>
    <p:extLst>
      <p:ext uri="{BB962C8B-B14F-4D97-AF65-F5344CB8AC3E}">
        <p14:creationId xmlns:p14="http://schemas.microsoft.com/office/powerpoint/2010/main" val="88766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always you can find a wealth of information on the DPH For Local Health Departments webpage.  We have recently updated our page so please be sure to go out and take a look at it.  </a:t>
            </a:r>
          </a:p>
          <a:p>
            <a:endParaRPr lang="en-US" dirty="0"/>
          </a:p>
          <a:p>
            <a:r>
              <a:rPr lang="en-US" dirty="0"/>
              <a:t>We’ve included just a few sections that you will find that are relevant to our presentation.  They include :</a:t>
            </a:r>
          </a:p>
          <a:p>
            <a:endParaRPr lang="en-US" dirty="0"/>
          </a:p>
        </p:txBody>
      </p:sp>
      <p:sp>
        <p:nvSpPr>
          <p:cNvPr id="4" name="Slide Number Placeholder 3"/>
          <p:cNvSpPr>
            <a:spLocks noGrp="1"/>
          </p:cNvSpPr>
          <p:nvPr>
            <p:ph type="sldNum" sz="quarter" idx="5"/>
          </p:nvPr>
        </p:nvSpPr>
        <p:spPr/>
        <p:txBody>
          <a:bodyPr/>
          <a:lstStyle/>
          <a:p>
            <a:fld id="{31161822-CA67-4F12-B68D-670A62E09B00}" type="slidenum">
              <a:rPr lang="en-US" smtClean="0"/>
              <a:t>49</a:t>
            </a:fld>
            <a:endParaRPr lang="en-US"/>
          </a:p>
        </p:txBody>
      </p:sp>
    </p:spTree>
    <p:extLst>
      <p:ext uri="{BB962C8B-B14F-4D97-AF65-F5344CB8AC3E}">
        <p14:creationId xmlns:p14="http://schemas.microsoft.com/office/powerpoint/2010/main" val="2624913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D179F-4581-46EF-AF8B-DAE0922EECA2}" type="slidenum">
              <a:rPr lang="en-US" smtClean="0"/>
              <a:t>51</a:t>
            </a:fld>
            <a:endParaRPr lang="en-US" dirty="0"/>
          </a:p>
        </p:txBody>
      </p:sp>
    </p:spTree>
    <p:extLst>
      <p:ext uri="{BB962C8B-B14F-4D97-AF65-F5344CB8AC3E}">
        <p14:creationId xmlns:p14="http://schemas.microsoft.com/office/powerpoint/2010/main" val="377873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here are multiple forms of payment you may accept. This includes NC Debt Set-Off which has been highly lucrative for most counties that participate.  </a:t>
            </a:r>
          </a:p>
        </p:txBody>
      </p:sp>
      <p:sp>
        <p:nvSpPr>
          <p:cNvPr id="4" name="Slide Number Placeholder 3"/>
          <p:cNvSpPr>
            <a:spLocks noGrp="1"/>
          </p:cNvSpPr>
          <p:nvPr>
            <p:ph type="sldNum" sz="quarter" idx="10"/>
          </p:nvPr>
        </p:nvSpPr>
        <p:spPr/>
        <p:txBody>
          <a:bodyPr/>
          <a:lstStyle/>
          <a:p>
            <a:fld id="{071AA963-CED9-46B8-BB9F-5771DF3E99A7}" type="slidenum">
              <a:rPr lang="en-US" smtClean="0"/>
              <a:t>5</a:t>
            </a:fld>
            <a:endParaRPr lang="en-US" dirty="0"/>
          </a:p>
        </p:txBody>
      </p:sp>
    </p:spTree>
    <p:extLst>
      <p:ext uri="{BB962C8B-B14F-4D97-AF65-F5344CB8AC3E}">
        <p14:creationId xmlns:p14="http://schemas.microsoft.com/office/powerpoint/2010/main" val="7204957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D179F-4581-46EF-AF8B-DAE0922EECA2}" type="slidenum">
              <a:rPr lang="en-US" smtClean="0"/>
              <a:t>53</a:t>
            </a:fld>
            <a:endParaRPr lang="en-US" dirty="0"/>
          </a:p>
        </p:txBody>
      </p:sp>
    </p:spTree>
    <p:extLst>
      <p:ext uri="{BB962C8B-B14F-4D97-AF65-F5344CB8AC3E}">
        <p14:creationId xmlns:p14="http://schemas.microsoft.com/office/powerpoint/2010/main" val="271774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600" dirty="0"/>
              <a:t>Here are just a few pieces of General Billing information that you should be aware of: </a:t>
            </a:r>
          </a:p>
          <a:p>
            <a:r>
              <a:rPr lang="en-US" altLang="en-US" sz="2600" dirty="0"/>
              <a:t>	Medicaid is always the payer of last resort</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805474" indent="-309798">
              <a:defRPr>
                <a:solidFill>
                  <a:schemeClr val="tx1"/>
                </a:solidFill>
                <a:latin typeface="Arial" charset="0"/>
              </a:defRPr>
            </a:lvl2pPr>
            <a:lvl3pPr marL="1239191" indent="-247838">
              <a:defRPr>
                <a:solidFill>
                  <a:schemeClr val="tx1"/>
                </a:solidFill>
                <a:latin typeface="Arial" charset="0"/>
              </a:defRPr>
            </a:lvl3pPr>
            <a:lvl4pPr marL="1734866" indent="-247838">
              <a:defRPr>
                <a:solidFill>
                  <a:schemeClr val="tx1"/>
                </a:solidFill>
                <a:latin typeface="Arial" charset="0"/>
              </a:defRPr>
            </a:lvl4pPr>
            <a:lvl5pPr marL="2230543" indent="-247838">
              <a:defRPr>
                <a:solidFill>
                  <a:schemeClr val="tx1"/>
                </a:solidFill>
                <a:latin typeface="Arial" charset="0"/>
              </a:defRPr>
            </a:lvl5pPr>
            <a:lvl6pPr marL="2726220" indent="-247838" eaLnBrk="0" fontAlgn="base" hangingPunct="0">
              <a:spcBef>
                <a:spcPct val="0"/>
              </a:spcBef>
              <a:spcAft>
                <a:spcPct val="0"/>
              </a:spcAft>
              <a:defRPr>
                <a:solidFill>
                  <a:schemeClr val="tx1"/>
                </a:solidFill>
                <a:latin typeface="Arial" charset="0"/>
              </a:defRPr>
            </a:lvl6pPr>
            <a:lvl7pPr marL="3221895" indent="-247838" eaLnBrk="0" fontAlgn="base" hangingPunct="0">
              <a:spcBef>
                <a:spcPct val="0"/>
              </a:spcBef>
              <a:spcAft>
                <a:spcPct val="0"/>
              </a:spcAft>
              <a:defRPr>
                <a:solidFill>
                  <a:schemeClr val="tx1"/>
                </a:solidFill>
                <a:latin typeface="Arial" charset="0"/>
              </a:defRPr>
            </a:lvl7pPr>
            <a:lvl8pPr marL="3717572" indent="-247838" eaLnBrk="0" fontAlgn="base" hangingPunct="0">
              <a:spcBef>
                <a:spcPct val="0"/>
              </a:spcBef>
              <a:spcAft>
                <a:spcPct val="0"/>
              </a:spcAft>
              <a:defRPr>
                <a:solidFill>
                  <a:schemeClr val="tx1"/>
                </a:solidFill>
                <a:latin typeface="Arial" charset="0"/>
              </a:defRPr>
            </a:lvl8pPr>
            <a:lvl9pPr marL="4213248" indent="-247838" eaLnBrk="0" fontAlgn="base" hangingPunct="0">
              <a:spcBef>
                <a:spcPct val="0"/>
              </a:spcBef>
              <a:spcAft>
                <a:spcPct val="0"/>
              </a:spcAft>
              <a:defRPr>
                <a:solidFill>
                  <a:schemeClr val="tx1"/>
                </a:solidFill>
                <a:latin typeface="Arial" charset="0"/>
              </a:defRPr>
            </a:lvl9pPr>
          </a:lstStyle>
          <a:p>
            <a:fld id="{B92AE2C4-BF49-45AB-85BE-9B36FF188428}" type="slidenum">
              <a:rPr lang="en-US" altLang="en-US" smtClean="0"/>
              <a:pPr/>
              <a:t>6</a:t>
            </a:fld>
            <a:endParaRPr lang="en-US" altLang="en-US" dirty="0"/>
          </a:p>
        </p:txBody>
      </p:sp>
    </p:spTree>
    <p:extLst>
      <p:ext uri="{BB962C8B-B14F-4D97-AF65-F5344CB8AC3E}">
        <p14:creationId xmlns:p14="http://schemas.microsoft.com/office/powerpoint/2010/main" val="50174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boxes</a:t>
            </a:r>
          </a:p>
        </p:txBody>
      </p:sp>
      <p:sp>
        <p:nvSpPr>
          <p:cNvPr id="4" name="Slide Number Placeholder 3"/>
          <p:cNvSpPr>
            <a:spLocks noGrp="1"/>
          </p:cNvSpPr>
          <p:nvPr>
            <p:ph type="sldNum" sz="quarter" idx="10"/>
          </p:nvPr>
        </p:nvSpPr>
        <p:spPr/>
        <p:txBody>
          <a:bodyPr/>
          <a:lstStyle/>
          <a:p>
            <a:fld id="{7895A02F-4BE4-4C65-9295-6BC7EDFE234F}" type="slidenum">
              <a:rPr lang="en-US" smtClean="0"/>
              <a:t>7</a:t>
            </a:fld>
            <a:endParaRPr lang="en-US" dirty="0"/>
          </a:p>
        </p:txBody>
      </p:sp>
    </p:spTree>
    <p:extLst>
      <p:ext uri="{BB962C8B-B14F-4D97-AF65-F5344CB8AC3E}">
        <p14:creationId xmlns:p14="http://schemas.microsoft.com/office/powerpoint/2010/main" val="409867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copays and SFS.    You will have a more in depth presentation tomorrow afternoon from our colleague Becky Webb so we will just hit the high spots today.  </a:t>
            </a:r>
          </a:p>
        </p:txBody>
      </p:sp>
      <p:sp>
        <p:nvSpPr>
          <p:cNvPr id="4" name="Slide Number Placeholder 3"/>
          <p:cNvSpPr>
            <a:spLocks noGrp="1"/>
          </p:cNvSpPr>
          <p:nvPr>
            <p:ph type="sldNum" sz="quarter" idx="5"/>
          </p:nvPr>
        </p:nvSpPr>
        <p:spPr/>
        <p:txBody>
          <a:bodyPr/>
          <a:lstStyle/>
          <a:p>
            <a:fld id="{581D179F-4581-46EF-AF8B-DAE0922EECA2}" type="slidenum">
              <a:rPr lang="en-US" smtClean="0"/>
              <a:t>8</a:t>
            </a:fld>
            <a:endParaRPr lang="en-US" dirty="0"/>
          </a:p>
        </p:txBody>
      </p:sp>
    </p:spTree>
    <p:extLst>
      <p:ext uri="{BB962C8B-B14F-4D97-AF65-F5344CB8AC3E}">
        <p14:creationId xmlns:p14="http://schemas.microsoft.com/office/powerpoint/2010/main" val="345791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81D179F-4581-46EF-AF8B-DAE0922EECA2}" type="slidenum">
              <a:rPr lang="en-US" smtClean="0"/>
              <a:t>9</a:t>
            </a:fld>
            <a:endParaRPr lang="en-US" dirty="0"/>
          </a:p>
        </p:txBody>
      </p:sp>
    </p:spTree>
    <p:extLst>
      <p:ext uri="{BB962C8B-B14F-4D97-AF65-F5344CB8AC3E}">
        <p14:creationId xmlns:p14="http://schemas.microsoft.com/office/powerpoint/2010/main" val="1425901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397093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EA9F0-FC81-4CF4-8645-5E4E1B32A77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13171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233595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354885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420044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8EA9F0-FC81-4CF4-8645-5E4E1B32A774}"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48898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8EA9F0-FC81-4CF4-8645-5E4E1B32A774}" type="datetimeFigureOut">
              <a:rPr lang="en-US" smtClean="0"/>
              <a:t>10/8/2020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2336046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187280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4735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218514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EA9F0-FC81-4CF4-8645-5E4E1B32A77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204200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8EA9F0-FC81-4CF4-8645-5E4E1B32A77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340646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8EA9F0-FC81-4CF4-8645-5E4E1B32A774}"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330457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8EA9F0-FC81-4CF4-8645-5E4E1B32A774}"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225843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EA9F0-FC81-4CF4-8645-5E4E1B32A774}"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24317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EA9F0-FC81-4CF4-8645-5E4E1B32A77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372894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8EA9F0-FC81-4CF4-8645-5E4E1B32A77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F2954E-48CB-4C7E-9569-E4F5920685D3}" type="slidenum">
              <a:rPr lang="en-US" smtClean="0"/>
              <a:t>‹#›</a:t>
            </a:fld>
            <a:endParaRPr lang="en-US"/>
          </a:p>
        </p:txBody>
      </p:sp>
    </p:spTree>
    <p:extLst>
      <p:ext uri="{BB962C8B-B14F-4D97-AF65-F5344CB8AC3E}">
        <p14:creationId xmlns:p14="http://schemas.microsoft.com/office/powerpoint/2010/main" val="251157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08EA9F0-FC81-4CF4-8645-5E4E1B32A774}" type="datetimeFigureOut">
              <a:rPr lang="en-US" smtClean="0"/>
              <a:t>10/8/2020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9F2954E-48CB-4C7E-9569-E4F5920685D3}" type="slidenum">
              <a:rPr lang="en-US" smtClean="0"/>
              <a:t>‹#›</a:t>
            </a:fld>
            <a:endParaRPr lang="en-US"/>
          </a:p>
        </p:txBody>
      </p:sp>
    </p:spTree>
    <p:extLst>
      <p:ext uri="{BB962C8B-B14F-4D97-AF65-F5344CB8AC3E}">
        <p14:creationId xmlns:p14="http://schemas.microsoft.com/office/powerpoint/2010/main" val="2686391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hyperlink" Target="https://publichealth.nc.gov/lh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caqh.org/solutions/caqh-proview"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www.ama-assn.org/practice-management/cpt/em-office-visit-changes-track-2021-what-doctors-must-know#:~:text=Key%20elements%20of%20the%20E,determine%20a%20visit's%20code%20leve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publichealth.nc.gov/lhd/index.htm" TargetMode="External"/><Relationship Id="rId5" Type="http://schemas.openxmlformats.org/officeDocument/2006/relationships/hyperlink" Target="../../../../Coding%20and%20Billing/AAPC%20June%202020_EM%202021%20Guideline%20Changes_Burlington%20Chapter.pdf" TargetMode="External"/><Relationship Id="rId4" Type="http://schemas.openxmlformats.org/officeDocument/2006/relationships/hyperlink" Target="https://www.aapc.com/evaluation-management/em-codes-changes-2021.aspx"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dicaid.ncdhhs.gov/blog/2020/04/07/special-bulletin-covid-19-34-telehealth-clinical-policy-modifications-%E2%80%93-definition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medicaid.ncdhhs.gov/blog/2020/03/20/special-bulletin-covid-19-9-telehealth-provisions-clinical-policy-modificatio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files.nc.gov/ncdma/covid-19/NCMedicaid-Telehealth-Billing-Code-Summary.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publichealth.nc.gov/lhd/index.htm" TargetMode="Externa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edicaid.ncdhhs.gov/blog/2020/06/11/special-bulletin-covid-19-98-covid-19-knowledge-center-now-available-convenient-way" TargetMode="External"/><Relationship Id="rId2" Type="http://schemas.openxmlformats.org/officeDocument/2006/relationships/hyperlink" Target="https://files.nc.gov/ncdma/covid-19/NCMedicaid-Telehealth-Billing-Code-Summary.pdf" TargetMode="External"/><Relationship Id="rId1" Type="http://schemas.openxmlformats.org/officeDocument/2006/relationships/slideLayout" Target="../slideLayouts/slideLayout2.xml"/><Relationship Id="rId4" Type="http://schemas.openxmlformats.org/officeDocument/2006/relationships/hyperlink" Target="http://www.medicaid.ncdhhs.gov/coronaviru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EB00-AF09-49C5-9A74-92017454FA1C}"/>
              </a:ext>
            </a:extLst>
          </p:cNvPr>
          <p:cNvSpPr>
            <a:spLocks noGrp="1"/>
          </p:cNvSpPr>
          <p:nvPr>
            <p:ph type="ctrTitle"/>
          </p:nvPr>
        </p:nvSpPr>
        <p:spPr>
          <a:xfrm>
            <a:off x="1154955" y="1504335"/>
            <a:ext cx="8825658" cy="1444246"/>
          </a:xfrm>
        </p:spPr>
        <p:txBody>
          <a:bodyPr/>
          <a:lstStyle/>
          <a:p>
            <a:r>
              <a:rPr lang="en-US" dirty="0">
                <a:latin typeface="Arial" panose="020B0604020202020204" pitchFamily="34" charset="0"/>
                <a:cs typeface="Arial" panose="020B0604020202020204" pitchFamily="34" charset="0"/>
              </a:rPr>
              <a:t>NCPHA - FAMI</a:t>
            </a:r>
          </a:p>
        </p:txBody>
      </p:sp>
      <p:sp>
        <p:nvSpPr>
          <p:cNvPr id="3" name="Subtitle 2">
            <a:extLst>
              <a:ext uri="{FF2B5EF4-FFF2-40B4-BE49-F238E27FC236}">
                <a16:creationId xmlns:a16="http://schemas.microsoft.com/office/drawing/2014/main" id="{F5292443-A6BD-4C1B-BC70-618DA8657A29}"/>
              </a:ext>
            </a:extLst>
          </p:cNvPr>
          <p:cNvSpPr>
            <a:spLocks noGrp="1"/>
          </p:cNvSpPr>
          <p:nvPr>
            <p:ph type="subTitle" idx="1"/>
          </p:nvPr>
        </p:nvSpPr>
        <p:spPr>
          <a:xfrm>
            <a:off x="1272942" y="3194386"/>
            <a:ext cx="8825658" cy="2754130"/>
          </a:xfrm>
        </p:spPr>
        <p:txBody>
          <a:bodyPr>
            <a:normAutofit/>
          </a:bodyPr>
          <a:lstStyle/>
          <a:p>
            <a:r>
              <a:rPr lang="en-US" sz="2800" dirty="0">
                <a:latin typeface="Arial" panose="020B0604020202020204" pitchFamily="34" charset="0"/>
                <a:cs typeface="Arial" panose="020B0604020202020204" pitchFamily="34" charset="0"/>
              </a:rPr>
              <a:t>A guide to successful Coding &amp; Billing</a:t>
            </a:r>
          </a:p>
          <a:p>
            <a:endParaRPr lang="en-US" sz="2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Presented by:</a:t>
            </a:r>
          </a:p>
          <a:p>
            <a:r>
              <a:rPr lang="en-US" sz="2400" dirty="0">
                <a:latin typeface="Arial" panose="020B0604020202020204" pitchFamily="34" charset="0"/>
                <a:cs typeface="Arial" panose="020B0604020202020204" pitchFamily="34" charset="0"/>
              </a:rPr>
              <a:t>NC DHHS/DPH Administrative &amp; Financial Consultants</a:t>
            </a:r>
          </a:p>
        </p:txBody>
      </p:sp>
    </p:spTree>
    <p:extLst>
      <p:ext uri="{BB962C8B-B14F-4D97-AF65-F5344CB8AC3E}">
        <p14:creationId xmlns:p14="http://schemas.microsoft.com/office/powerpoint/2010/main" val="325314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90AF-9657-4D31-BFD7-91F4D0BD52CA}"/>
              </a:ext>
            </a:extLst>
          </p:cNvPr>
          <p:cNvSpPr>
            <a:spLocks noGrp="1"/>
          </p:cNvSpPr>
          <p:nvPr>
            <p:ph type="title"/>
          </p:nvPr>
        </p:nvSpPr>
        <p:spPr>
          <a:xfrm>
            <a:off x="2096469" y="2579603"/>
            <a:ext cx="4978303" cy="2616199"/>
          </a:xfrm>
        </p:spPr>
        <p:txBody>
          <a:bodyPr vert="horz" lIns="91440" tIns="45720" rIns="91440" bIns="45720" rtlCol="0" anchor="b">
            <a:normAutofit/>
          </a:bodyPr>
          <a:lstStyle/>
          <a:p>
            <a:pPr algn="r">
              <a:lnSpc>
                <a:spcPct val="90000"/>
              </a:lnSpc>
            </a:pPr>
            <a:r>
              <a:rPr lang="en-US" sz="4200" dirty="0">
                <a:solidFill>
                  <a:schemeClr val="accent1">
                    <a:lumMod val="75000"/>
                  </a:schemeClr>
                </a:solidFill>
                <a:latin typeface="Arial" panose="020B0604020202020204" pitchFamily="34" charset="0"/>
                <a:cs typeface="Arial" panose="020B0604020202020204" pitchFamily="34" charset="0"/>
              </a:rPr>
              <a:t>Managing Outstanding </a:t>
            </a:r>
            <a:br>
              <a:rPr lang="en-US" sz="4200" dirty="0">
                <a:solidFill>
                  <a:schemeClr val="accent1">
                    <a:lumMod val="75000"/>
                  </a:schemeClr>
                </a:solidFill>
                <a:latin typeface="Arial" panose="020B0604020202020204" pitchFamily="34" charset="0"/>
                <a:cs typeface="Arial" panose="020B0604020202020204" pitchFamily="34" charset="0"/>
              </a:rPr>
            </a:br>
            <a:r>
              <a:rPr lang="en-US" sz="4200" dirty="0">
                <a:solidFill>
                  <a:schemeClr val="accent1">
                    <a:lumMod val="75000"/>
                  </a:schemeClr>
                </a:solidFill>
                <a:latin typeface="Arial" panose="020B0604020202020204" pitchFamily="34" charset="0"/>
                <a:cs typeface="Arial" panose="020B0604020202020204" pitchFamily="34" charset="0"/>
              </a:rPr>
              <a:t>Accounts Receivable</a:t>
            </a:r>
          </a:p>
        </p:txBody>
      </p:sp>
      <p:pic>
        <p:nvPicPr>
          <p:cNvPr id="7" name="Graphic 6" descr="Bank Check">
            <a:extLst>
              <a:ext uri="{FF2B5EF4-FFF2-40B4-BE49-F238E27FC236}">
                <a16:creationId xmlns:a16="http://schemas.microsoft.com/office/drawing/2014/main" id="{08BD6B9C-AEF0-45CC-BA73-35B0AF0CA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3801" y="1614524"/>
            <a:ext cx="3341190" cy="3341190"/>
          </a:xfrm>
          <a:prstGeom prst="rect">
            <a:avLst/>
          </a:prstGeom>
        </p:spPr>
      </p:pic>
    </p:spTree>
    <p:extLst>
      <p:ext uri="{BB962C8B-B14F-4D97-AF65-F5344CB8AC3E}">
        <p14:creationId xmlns:p14="http://schemas.microsoft.com/office/powerpoint/2010/main" val="428737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5A60-4D61-473A-85E9-D7F0934D5A30}"/>
              </a:ext>
            </a:extLst>
          </p:cNvPr>
          <p:cNvSpPr>
            <a:spLocks noGrp="1"/>
          </p:cNvSpPr>
          <p:nvPr>
            <p:ph type="title"/>
          </p:nvPr>
        </p:nvSpPr>
        <p:spPr>
          <a:xfrm>
            <a:off x="1097280" y="286603"/>
            <a:ext cx="10058400" cy="1450757"/>
          </a:xfrm>
        </p:spPr>
        <p:txBody>
          <a:bodyPr>
            <a:normAutofit/>
          </a:bodyPr>
          <a:lstStyle/>
          <a:p>
            <a:r>
              <a:rPr lang="en-US" sz="4000" dirty="0">
                <a:latin typeface="Arial" panose="020B0604020202020204" pitchFamily="34" charset="0"/>
                <a:cs typeface="Arial" panose="020B0604020202020204" pitchFamily="34" charset="0"/>
              </a:rPr>
              <a:t>Identifying Outstanding Accounts</a:t>
            </a:r>
          </a:p>
        </p:txBody>
      </p:sp>
      <p:sp>
        <p:nvSpPr>
          <p:cNvPr id="3" name="Content Placeholder 2">
            <a:extLst>
              <a:ext uri="{FF2B5EF4-FFF2-40B4-BE49-F238E27FC236}">
                <a16:creationId xmlns:a16="http://schemas.microsoft.com/office/drawing/2014/main" id="{C5DC58AA-A89F-4A5B-B50A-520E81EBAABB}"/>
              </a:ext>
            </a:extLst>
          </p:cNvPr>
          <p:cNvSpPr>
            <a:spLocks noGrp="1"/>
          </p:cNvSpPr>
          <p:nvPr>
            <p:ph idx="1"/>
          </p:nvPr>
        </p:nvSpPr>
        <p:spPr>
          <a:xfrm>
            <a:off x="979733" y="2379406"/>
            <a:ext cx="7350788" cy="4284354"/>
          </a:xfrm>
        </p:spPr>
        <p:txBody>
          <a:bodyPr>
            <a:normAutofit fontScale="77500" lnSpcReduction="20000"/>
          </a:bodyPr>
          <a:lstStyle/>
          <a:p>
            <a:r>
              <a:rPr lang="en-US" sz="3200" dirty="0">
                <a:latin typeface="Arial" panose="020B0604020202020204" pitchFamily="34" charset="0"/>
                <a:cs typeface="Arial" panose="020B0604020202020204" pitchFamily="34" charset="0"/>
              </a:rPr>
              <a:t>Aged Accounts Receivable Report</a:t>
            </a:r>
          </a:p>
          <a:p>
            <a:pPr lvl="1"/>
            <a:r>
              <a:rPr lang="en-US" sz="2800" dirty="0">
                <a:latin typeface="Arial" panose="020B0604020202020204" pitchFamily="34" charset="0"/>
                <a:cs typeface="Arial" panose="020B0604020202020204" pitchFamily="34" charset="0"/>
              </a:rPr>
              <a:t>Medicaid</a:t>
            </a:r>
          </a:p>
          <a:p>
            <a:pPr lvl="1"/>
            <a:r>
              <a:rPr lang="en-US" sz="2800" dirty="0">
                <a:latin typeface="Arial" panose="020B0604020202020204" pitchFamily="34" charset="0"/>
                <a:cs typeface="Arial" panose="020B0604020202020204" pitchFamily="34" charset="0"/>
              </a:rPr>
              <a:t>Insurance</a:t>
            </a:r>
          </a:p>
          <a:p>
            <a:pPr lvl="1"/>
            <a:r>
              <a:rPr lang="en-US" sz="2800" dirty="0">
                <a:latin typeface="Arial" panose="020B0604020202020204" pitchFamily="34" charset="0"/>
                <a:cs typeface="Arial" panose="020B0604020202020204" pitchFamily="34" charset="0"/>
              </a:rPr>
              <a:t>Patient Pay-When was the last visit?-When was the last payment?</a:t>
            </a:r>
          </a:p>
          <a:p>
            <a:pPr lvl="2"/>
            <a:r>
              <a:rPr lang="en-US" sz="3100" dirty="0">
                <a:latin typeface="Arial" panose="020B0604020202020204" pitchFamily="34" charset="0"/>
                <a:cs typeface="Arial" panose="020B0604020202020204" pitchFamily="34" charset="0"/>
              </a:rPr>
              <a:t>You should have a written procedure for how you handle your aged accounts receivable report.</a:t>
            </a:r>
          </a:p>
          <a:p>
            <a:pPr lvl="2"/>
            <a:r>
              <a:rPr lang="en-US" sz="3100" dirty="0">
                <a:latin typeface="Arial" panose="020B0604020202020204" pitchFamily="34" charset="0"/>
                <a:cs typeface="Arial" panose="020B0604020202020204" pitchFamily="34" charset="0"/>
              </a:rPr>
              <a:t>You should run reports in your system monthly to identify outstanding Accounts.  </a:t>
            </a:r>
          </a:p>
          <a:p>
            <a:pPr lvl="2"/>
            <a:r>
              <a:rPr lang="en-US" sz="3100" dirty="0">
                <a:latin typeface="Arial" panose="020B0604020202020204" pitchFamily="34" charset="0"/>
                <a:cs typeface="Arial" panose="020B0604020202020204" pitchFamily="34" charset="0"/>
              </a:rPr>
              <a:t>Once you have identified outstanding accounts you will need to work them. </a:t>
            </a:r>
          </a:p>
          <a:p>
            <a:pPr lvl="2"/>
            <a:endParaRPr lang="en-US" sz="2000" dirty="0">
              <a:latin typeface="Arial" panose="020B0604020202020204" pitchFamily="34" charset="0"/>
              <a:cs typeface="Arial" panose="020B0604020202020204" pitchFamily="34" charset="0"/>
            </a:endParaRPr>
          </a:p>
          <a:p>
            <a:endParaRPr lang="en-US" dirty="0"/>
          </a:p>
        </p:txBody>
      </p:sp>
      <p:pic>
        <p:nvPicPr>
          <p:cNvPr id="5" name="Graphic 4" descr="Bar graph with upward trend">
            <a:extLst>
              <a:ext uri="{FF2B5EF4-FFF2-40B4-BE49-F238E27FC236}">
                <a16:creationId xmlns:a16="http://schemas.microsoft.com/office/drawing/2014/main" id="{FC2C6E89-2C96-4C71-884A-4773EDD5DD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549" y="2962164"/>
            <a:ext cx="2799151" cy="2799151"/>
          </a:xfrm>
          <a:prstGeom prst="rect">
            <a:avLst/>
          </a:prstGeom>
        </p:spPr>
      </p:pic>
    </p:spTree>
    <p:extLst>
      <p:ext uri="{BB962C8B-B14F-4D97-AF65-F5344CB8AC3E}">
        <p14:creationId xmlns:p14="http://schemas.microsoft.com/office/powerpoint/2010/main" val="226950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875C-9543-4E10-B358-3B452447AD91}"/>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Bad debt write-off</a:t>
            </a:r>
          </a:p>
        </p:txBody>
      </p:sp>
      <p:sp>
        <p:nvSpPr>
          <p:cNvPr id="3" name="Content Placeholder 2">
            <a:extLst>
              <a:ext uri="{FF2B5EF4-FFF2-40B4-BE49-F238E27FC236}">
                <a16:creationId xmlns:a16="http://schemas.microsoft.com/office/drawing/2014/main" id="{FDBCD0F2-4C4A-43A2-AED5-86DDE15740FB}"/>
              </a:ext>
            </a:extLst>
          </p:cNvPr>
          <p:cNvSpPr>
            <a:spLocks noGrp="1"/>
          </p:cNvSpPr>
          <p:nvPr>
            <p:ph idx="1"/>
          </p:nvPr>
        </p:nvSpPr>
        <p:spPr>
          <a:xfrm>
            <a:off x="1018333" y="3010668"/>
            <a:ext cx="10018713" cy="2678932"/>
          </a:xfrm>
        </p:spPr>
        <p:txBody>
          <a:bodyPr>
            <a:normAutofit/>
          </a:bodyPr>
          <a:lstStyle/>
          <a:p>
            <a:pPr lvl="1"/>
            <a:r>
              <a:rPr lang="en-US" sz="2000" dirty="0">
                <a:latin typeface="Arial" panose="020B0604020202020204" pitchFamily="34" charset="0"/>
                <a:cs typeface="Arial" panose="020B0604020202020204" pitchFamily="34" charset="0"/>
              </a:rPr>
              <a:t>Outstanding accounts having no activity in more than ____ months shall be written off as bad debts, at least annually upon approval of the ___________Governing Board and the ____________County Commissioners (or per health department policy).</a:t>
            </a:r>
          </a:p>
          <a:p>
            <a:pPr lvl="1"/>
            <a:r>
              <a:rPr lang="en-US" sz="2000" dirty="0">
                <a:latin typeface="Arial" panose="020B0604020202020204" pitchFamily="34" charset="0"/>
                <a:cs typeface="Arial" panose="020B0604020202020204" pitchFamily="34" charset="0"/>
              </a:rPr>
              <a:t>Once an account has been written off as a bad debt it should not be reinstated.  Only if the client returns to the clinic and wants to make a payment should action be taken to reinstate only the payment amount, post the payment and leave the remaining balance that was initially written off as it stands.   </a:t>
            </a:r>
          </a:p>
          <a:p>
            <a:pPr marL="0" indent="0">
              <a:buNone/>
            </a:pPr>
            <a:endParaRPr lang="en-US" dirty="0"/>
          </a:p>
        </p:txBody>
      </p:sp>
    </p:spTree>
    <p:extLst>
      <p:ext uri="{BB962C8B-B14F-4D97-AF65-F5344CB8AC3E}">
        <p14:creationId xmlns:p14="http://schemas.microsoft.com/office/powerpoint/2010/main" val="171804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C0F-03DE-409B-924D-D387D8AD5F55}"/>
              </a:ext>
            </a:extLst>
          </p:cNvPr>
          <p:cNvSpPr>
            <a:spLocks noGrp="1"/>
          </p:cNvSpPr>
          <p:nvPr>
            <p:ph type="title"/>
          </p:nvPr>
        </p:nvSpPr>
        <p:spPr>
          <a:xfrm>
            <a:off x="6411685" y="634946"/>
            <a:ext cx="5127171" cy="1450757"/>
          </a:xfrm>
        </p:spPr>
        <p:txBody>
          <a:bodyPr>
            <a:normAutofit/>
          </a:bodyPr>
          <a:lstStyle/>
          <a:p>
            <a:r>
              <a:rPr lang="en-US" sz="4000" dirty="0">
                <a:latin typeface="Arial" panose="020B0604020202020204" pitchFamily="34" charset="0"/>
                <a:cs typeface="Arial" panose="020B0604020202020204" pitchFamily="34" charset="0"/>
              </a:rPr>
              <a:t>Bankruptcy</a:t>
            </a:r>
          </a:p>
        </p:txBody>
      </p:sp>
      <p:sp>
        <p:nvSpPr>
          <p:cNvPr id="3" name="Content Placeholder 2">
            <a:extLst>
              <a:ext uri="{FF2B5EF4-FFF2-40B4-BE49-F238E27FC236}">
                <a16:creationId xmlns:a16="http://schemas.microsoft.com/office/drawing/2014/main" id="{3D2A503D-526F-4382-B9D0-5DE3B8C4B691}"/>
              </a:ext>
            </a:extLst>
          </p:cNvPr>
          <p:cNvSpPr>
            <a:spLocks noGrp="1"/>
          </p:cNvSpPr>
          <p:nvPr>
            <p:ph idx="1"/>
          </p:nvPr>
        </p:nvSpPr>
        <p:spPr>
          <a:xfrm>
            <a:off x="5800637" y="2535106"/>
            <a:ext cx="6096000" cy="3677788"/>
          </a:xfrm>
        </p:spPr>
        <p:txBody>
          <a:bodyPr>
            <a:normAutofit/>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Legal notification from Bankruptcy court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No further collection of outstanding account unless payment schedule is set up by Bankruptcy court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Note or flag on patient’s account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Account may be written off if mandated by court</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Patient may volunteer to pay</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Additional visits are charged</a:t>
            </a:r>
            <a:endParaRPr lang="en-US" dirty="0">
              <a:latin typeface="Arial" panose="020B0604020202020204" pitchFamily="34" charset="0"/>
              <a:cs typeface="Arial" panose="020B0604020202020204" pitchFamily="34" charset="0"/>
            </a:endParaRPr>
          </a:p>
        </p:txBody>
      </p:sp>
      <p:pic>
        <p:nvPicPr>
          <p:cNvPr id="7" name="Graphic 6" descr="Gavel">
            <a:extLst>
              <a:ext uri="{FF2B5EF4-FFF2-40B4-BE49-F238E27FC236}">
                <a16:creationId xmlns:a16="http://schemas.microsoft.com/office/drawing/2014/main" id="{9AA36566-CBE6-4D1B-A005-A50CAB367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spTree>
    <p:extLst>
      <p:ext uri="{BB962C8B-B14F-4D97-AF65-F5344CB8AC3E}">
        <p14:creationId xmlns:p14="http://schemas.microsoft.com/office/powerpoint/2010/main" val="393915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81E3-5F13-42D4-842B-312007DC357C}"/>
              </a:ext>
            </a:extLst>
          </p:cNvPr>
          <p:cNvSpPr>
            <a:spLocks noGrp="1"/>
          </p:cNvSpPr>
          <p:nvPr>
            <p:ph type="title"/>
          </p:nvPr>
        </p:nvSpPr>
        <p:spPr>
          <a:xfrm>
            <a:off x="1394738" y="2475344"/>
            <a:ext cx="3084844" cy="3488001"/>
          </a:xfrm>
        </p:spPr>
        <p:txBody>
          <a:bodyPr anchor="ctr">
            <a:normAutofit/>
          </a:bodyPr>
          <a:lstStyle/>
          <a:p>
            <a:r>
              <a:rPr lang="en-US" sz="4000" dirty="0">
                <a:solidFill>
                  <a:schemeClr val="accent1">
                    <a:lumMod val="75000"/>
                  </a:schemeClr>
                </a:solidFill>
                <a:latin typeface="Arial" panose="020B0604020202020204" pitchFamily="34" charset="0"/>
                <a:cs typeface="Arial" panose="020B0604020202020204" pitchFamily="34" charset="0"/>
              </a:rPr>
              <a:t>NC Debt Setoff Clearing House</a:t>
            </a:r>
          </a:p>
        </p:txBody>
      </p:sp>
      <p:sp>
        <p:nvSpPr>
          <p:cNvPr id="3" name="Content Placeholder 2">
            <a:extLst>
              <a:ext uri="{FF2B5EF4-FFF2-40B4-BE49-F238E27FC236}">
                <a16:creationId xmlns:a16="http://schemas.microsoft.com/office/drawing/2014/main" id="{3C042591-8B8A-4E7E-B008-24140AC3B65A}"/>
              </a:ext>
            </a:extLst>
          </p:cNvPr>
          <p:cNvSpPr>
            <a:spLocks noGrp="1"/>
          </p:cNvSpPr>
          <p:nvPr>
            <p:ph idx="1"/>
          </p:nvPr>
        </p:nvSpPr>
        <p:spPr>
          <a:xfrm>
            <a:off x="4880562" y="2475344"/>
            <a:ext cx="6413663" cy="3882977"/>
          </a:xfrm>
        </p:spPr>
        <p:txBody>
          <a:bodyPr anchor="ctr">
            <a:normAutofit/>
          </a:bodyPr>
          <a:lstStyle/>
          <a:p>
            <a:r>
              <a:rPr lang="en-US" sz="2000" dirty="0">
                <a:latin typeface="Arial" panose="020B0604020202020204" pitchFamily="34" charset="0"/>
                <a:cs typeface="Arial" panose="020B0604020202020204" pitchFamily="34" charset="0"/>
              </a:rPr>
              <a:t>North Carolina General Statutes Chapter 105A:  Setoff Debt Collection Act</a:t>
            </a:r>
          </a:p>
          <a:p>
            <a:r>
              <a:rPr lang="en-US" sz="2000" dirty="0">
                <a:latin typeface="Arial" panose="020B0604020202020204" pitchFamily="34" charset="0"/>
                <a:cs typeface="Arial" panose="020B0604020202020204" pitchFamily="34" charset="0"/>
              </a:rPr>
              <a:t>NC Income Tax Refund or Lottery (over $600.00)</a:t>
            </a:r>
          </a:p>
          <a:p>
            <a:r>
              <a:rPr lang="en-US" sz="2000" dirty="0">
                <a:latin typeface="Arial" panose="020B0604020202020204" pitchFamily="34" charset="0"/>
                <a:cs typeface="Arial" panose="020B0604020202020204" pitchFamily="34" charset="0"/>
              </a:rPr>
              <a:t>Mandated Fees (charged to individual)</a:t>
            </a:r>
          </a:p>
          <a:p>
            <a:r>
              <a:rPr lang="en-US" sz="2000" dirty="0">
                <a:latin typeface="Arial" panose="020B0604020202020204" pitchFamily="34" charset="0"/>
                <a:cs typeface="Arial" panose="020B0604020202020204" pitchFamily="34" charset="0"/>
              </a:rPr>
              <a:t>Requires Name and SSN/ITIN</a:t>
            </a:r>
          </a:p>
          <a:p>
            <a:pPr lvl="1"/>
            <a:r>
              <a:rPr lang="en-US" sz="1800" dirty="0">
                <a:latin typeface="Arial" panose="020B0604020202020204" pitchFamily="34" charset="0"/>
                <a:cs typeface="Arial" panose="020B0604020202020204" pitchFamily="34" charset="0"/>
              </a:rPr>
              <a:t>Not a breach of confidentiality since debt is listed as county, not Health Department</a:t>
            </a:r>
          </a:p>
          <a:p>
            <a:r>
              <a:rPr lang="en-US" sz="2000" dirty="0">
                <a:latin typeface="Arial" panose="020B0604020202020204" pitchFamily="34" charset="0"/>
                <a:cs typeface="Arial" panose="020B0604020202020204" pitchFamily="34" charset="0"/>
              </a:rPr>
              <a:t>Requires Local Policy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19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5D47710-BC90-40B8-92C2-388CA714F005}"/>
              </a:ext>
            </a:extLst>
          </p:cNvPr>
          <p:cNvSpPr>
            <a:spLocks noGrp="1"/>
          </p:cNvSpPr>
          <p:nvPr>
            <p:ph type="title"/>
          </p:nvPr>
        </p:nvSpPr>
        <p:spPr>
          <a:xfrm>
            <a:off x="896036" y="924505"/>
            <a:ext cx="3394292" cy="4833745"/>
          </a:xfrm>
        </p:spPr>
        <p:txBody>
          <a:bodyPr>
            <a:normAutofit/>
          </a:bodyPr>
          <a:lstStyle/>
          <a:p>
            <a:r>
              <a:rPr lang="en-US" sz="4000" dirty="0">
                <a:solidFill>
                  <a:srgbClr val="EBEBEB"/>
                </a:solidFill>
                <a:latin typeface="Arial" panose="020B0604020202020204" pitchFamily="34" charset="0"/>
                <a:cs typeface="Arial" panose="020B0604020202020204" pitchFamily="34" charset="0"/>
              </a:rPr>
              <a:t>Requirements for Debt Submission</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71D1ADD-5B62-4E9D-8884-6167AE5E8924}"/>
              </a:ext>
            </a:extLst>
          </p:cNvPr>
          <p:cNvGraphicFramePr>
            <a:graphicFrameLocks noGrp="1"/>
          </p:cNvGraphicFramePr>
          <p:nvPr>
            <p:ph idx="1"/>
            <p:extLst>
              <p:ext uri="{D42A27DB-BD31-4B8C-83A1-F6EECF244321}">
                <p14:modId xmlns:p14="http://schemas.microsoft.com/office/powerpoint/2010/main" val="217770083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195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4000" dirty="0">
                <a:latin typeface="Arial" panose="020B0604020202020204" pitchFamily="34" charset="0"/>
                <a:cs typeface="Arial" panose="020B0604020202020204" pitchFamily="34" charset="0"/>
              </a:rPr>
              <a:t>NC Debt Setoff</a:t>
            </a:r>
          </a:p>
        </p:txBody>
      </p:sp>
      <p:graphicFrame>
        <p:nvGraphicFramePr>
          <p:cNvPr id="5" name="Content Placeholder 2">
            <a:extLst>
              <a:ext uri="{FF2B5EF4-FFF2-40B4-BE49-F238E27FC236}">
                <a16:creationId xmlns:a16="http://schemas.microsoft.com/office/drawing/2014/main" id="{38403548-5CD0-420B-960C-B8BDC5592843}"/>
              </a:ext>
            </a:extLst>
          </p:cNvPr>
          <p:cNvGraphicFramePr>
            <a:graphicFrameLocks noGrp="1"/>
          </p:cNvGraphicFramePr>
          <p:nvPr>
            <p:ph idx="1"/>
            <p:extLst>
              <p:ext uri="{D42A27DB-BD31-4B8C-83A1-F6EECF244321}">
                <p14:modId xmlns:p14="http://schemas.microsoft.com/office/powerpoint/2010/main" val="3420464784"/>
              </p:ext>
            </p:extLst>
          </p:nvPr>
        </p:nvGraphicFramePr>
        <p:xfrm>
          <a:off x="819176" y="2071657"/>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30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163" y="776510"/>
            <a:ext cx="3302000" cy="1280890"/>
          </a:xfrm>
        </p:spPr>
        <p:txBody>
          <a:bodyPr>
            <a:noAutofit/>
          </a:bodyPr>
          <a:lstStyle/>
          <a:p>
            <a:r>
              <a:rPr lang="en-US" sz="4000" dirty="0">
                <a:latin typeface="Arial" panose="020B0604020202020204" pitchFamily="34" charset="0"/>
                <a:cs typeface="Arial" panose="020B0604020202020204" pitchFamily="34" charset="0"/>
              </a:rPr>
              <a:t>Bad Debt</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Write-off</a:t>
            </a:r>
          </a:p>
        </p:txBody>
      </p:sp>
      <p:sp>
        <p:nvSpPr>
          <p:cNvPr id="3" name="Content Placeholder 2"/>
          <p:cNvSpPr>
            <a:spLocks noGrp="1"/>
          </p:cNvSpPr>
          <p:nvPr>
            <p:ph idx="1"/>
          </p:nvPr>
        </p:nvSpPr>
        <p:spPr>
          <a:xfrm>
            <a:off x="1712938" y="2545462"/>
            <a:ext cx="3774008" cy="3726822"/>
          </a:xfrm>
          <a:ln w="28575" cmpd="dbl">
            <a:solidFill>
              <a:schemeClr val="accent2">
                <a:lumMod val="50000"/>
              </a:schemeClr>
            </a:solidFill>
          </a:ln>
        </p:spPr>
        <p:txBody>
          <a:bodyPr>
            <a:normAutofit/>
          </a:bodyPr>
          <a:lstStyle/>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Leave on Ledger</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Patient Notified</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90 Days Old</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Requires Written Policy</a:t>
            </a:r>
          </a:p>
        </p:txBody>
      </p:sp>
      <p:sp>
        <p:nvSpPr>
          <p:cNvPr id="4" name="Title 1"/>
          <p:cNvSpPr txBox="1">
            <a:spLocks/>
          </p:cNvSpPr>
          <p:nvPr/>
        </p:nvSpPr>
        <p:spPr>
          <a:xfrm>
            <a:off x="2237871" y="766439"/>
            <a:ext cx="3249075"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panose="020B0604020202020204" pitchFamily="34" charset="0"/>
                <a:cs typeface="Arial" panose="020B0604020202020204" pitchFamily="34" charset="0"/>
              </a:rPr>
              <a:t>NC Debt Setoff</a:t>
            </a:r>
          </a:p>
        </p:txBody>
      </p:sp>
      <p:sp>
        <p:nvSpPr>
          <p:cNvPr id="5" name="Content Placeholder 2"/>
          <p:cNvSpPr txBox="1">
            <a:spLocks/>
          </p:cNvSpPr>
          <p:nvPr/>
        </p:nvSpPr>
        <p:spPr>
          <a:xfrm>
            <a:off x="6752140" y="2583698"/>
            <a:ext cx="3726922" cy="3726822"/>
          </a:xfrm>
          <a:prstGeom prst="rect">
            <a:avLst/>
          </a:prstGeom>
          <a:ln w="28575" cmpd="dbl">
            <a:solidFill>
              <a:schemeClr val="accent2">
                <a:lumMod val="50000"/>
              </a:schemeClr>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chemeClr val="accent1">
                  <a:lumMod val="75000"/>
                </a:schemeClr>
              </a:buClr>
              <a:buSzPct val="80000"/>
              <a:buFont typeface="Century Gothic" panose="020B0502020202020204" pitchFamily="34" charset="0"/>
              <a:buChar char="►"/>
            </a:pPr>
            <a:endParaRPr lang="en-US" sz="2400" dirty="0"/>
          </a:p>
          <a:p>
            <a:pPr>
              <a:buClr>
                <a:schemeClr val="accent1">
                  <a:lumMod val="75000"/>
                </a:schemeClr>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Patient Not Notified</a:t>
            </a:r>
          </a:p>
          <a:p>
            <a:pPr>
              <a:buClr>
                <a:schemeClr val="accent1">
                  <a:lumMod val="75000"/>
                </a:schemeClr>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Remove from Ledger</a:t>
            </a:r>
          </a:p>
          <a:p>
            <a:pPr>
              <a:buClr>
                <a:schemeClr val="accent1">
                  <a:lumMod val="75000"/>
                </a:schemeClr>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Age According to Policy</a:t>
            </a:r>
          </a:p>
          <a:p>
            <a:pPr>
              <a:buClr>
                <a:schemeClr val="accent1">
                  <a:lumMod val="75000"/>
                </a:schemeClr>
              </a:buClr>
              <a:buSzPct val="80000"/>
              <a:buFont typeface="Arial" panose="020B0604020202020204" pitchFamily="34" charset="0"/>
              <a:buChar char="►"/>
            </a:pPr>
            <a:r>
              <a:rPr lang="en-US" sz="2400" dirty="0">
                <a:latin typeface="Arial" panose="020B0604020202020204" pitchFamily="34" charset="0"/>
                <a:cs typeface="Arial" panose="020B0604020202020204" pitchFamily="34" charset="0"/>
              </a:rPr>
              <a:t>Requires Written Policy</a:t>
            </a:r>
          </a:p>
          <a:p>
            <a:pPr>
              <a:buClr>
                <a:schemeClr val="accent1">
                  <a:lumMod val="75000"/>
                </a:schemeClr>
              </a:buClr>
              <a:buSzPct val="107000"/>
              <a:buFont typeface="Arial" panose="020B0604020202020204" pitchFamily="34" charset="0"/>
              <a:buChar char="•"/>
            </a:pPr>
            <a:endParaRPr lang="en-US" sz="2400" dirty="0"/>
          </a:p>
        </p:txBody>
      </p:sp>
    </p:spTree>
    <p:extLst>
      <p:ext uri="{BB962C8B-B14F-4D97-AF65-F5344CB8AC3E}">
        <p14:creationId xmlns:p14="http://schemas.microsoft.com/office/powerpoint/2010/main" val="25371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8528-0A8C-4848-B905-58A7585F8BEE}"/>
              </a:ext>
            </a:extLst>
          </p:cNvPr>
          <p:cNvSpPr>
            <a:spLocks noGrp="1"/>
          </p:cNvSpPr>
          <p:nvPr>
            <p:ph type="title"/>
          </p:nvPr>
        </p:nvSpPr>
        <p:spPr>
          <a:xfrm>
            <a:off x="1829048" y="2729890"/>
            <a:ext cx="4978303" cy="1652623"/>
          </a:xfrm>
        </p:spPr>
        <p:txBody>
          <a:bodyPr vert="horz" lIns="91440" tIns="45720" rIns="91440" bIns="45720" rtlCol="0" anchor="b">
            <a:normAutofit/>
          </a:bodyPr>
          <a:lstStyle/>
          <a:p>
            <a:pPr algn="r">
              <a:lnSpc>
                <a:spcPct val="90000"/>
              </a:lnSpc>
            </a:pPr>
            <a:r>
              <a:rPr lang="en-US" sz="4400" dirty="0">
                <a:solidFill>
                  <a:schemeClr val="accent1">
                    <a:lumMod val="75000"/>
                  </a:schemeClr>
                </a:solidFill>
                <a:latin typeface="Arial" panose="020B0604020202020204" pitchFamily="34" charset="0"/>
                <a:cs typeface="Arial" panose="020B0604020202020204" pitchFamily="34" charset="0"/>
              </a:rPr>
              <a:t>Billing Efficiency, Tips &amp; Tricks</a:t>
            </a:r>
          </a:p>
        </p:txBody>
      </p:sp>
      <p:pic>
        <p:nvPicPr>
          <p:cNvPr id="7" name="Content Placeholder 6" descr="Thought bubble">
            <a:extLst>
              <a:ext uri="{FF2B5EF4-FFF2-40B4-BE49-F238E27FC236}">
                <a16:creationId xmlns:a16="http://schemas.microsoft.com/office/drawing/2014/main" id="{0470CCB9-515C-4BF6-A94D-69ECB07BAEA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356565" y="2168706"/>
            <a:ext cx="3341190" cy="3341190"/>
          </a:xfrm>
          <a:prstGeom prst="rect">
            <a:avLst/>
          </a:prstGeom>
        </p:spPr>
      </p:pic>
    </p:spTree>
    <p:extLst>
      <p:ext uri="{BB962C8B-B14F-4D97-AF65-F5344CB8AC3E}">
        <p14:creationId xmlns:p14="http://schemas.microsoft.com/office/powerpoint/2010/main" val="423950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3E3B-B8F0-4F46-AA12-8BB59C5F6B00}"/>
              </a:ext>
            </a:extLst>
          </p:cNvPr>
          <p:cNvSpPr>
            <a:spLocks noGrp="1"/>
          </p:cNvSpPr>
          <p:nvPr>
            <p:ph type="title"/>
          </p:nvPr>
        </p:nvSpPr>
        <p:spPr>
          <a:xfrm>
            <a:off x="2720506" y="516905"/>
            <a:ext cx="6750987" cy="1450757"/>
          </a:xfrm>
        </p:spPr>
        <p:txBody>
          <a:bodyPr>
            <a:normAutofit/>
          </a:bodyPr>
          <a:lstStyle/>
          <a:p>
            <a:r>
              <a:rPr lang="en-US" dirty="0">
                <a:latin typeface="Arial" panose="020B0604020202020204" pitchFamily="34" charset="0"/>
                <a:cs typeface="Arial" panose="020B0604020202020204" pitchFamily="34" charset="0"/>
              </a:rPr>
              <a:t>What is one tool I can use to improve Billing Efficiency?	</a:t>
            </a:r>
          </a:p>
        </p:txBody>
      </p:sp>
      <p:sp>
        <p:nvSpPr>
          <p:cNvPr id="3" name="Content Placeholder 2">
            <a:extLst>
              <a:ext uri="{FF2B5EF4-FFF2-40B4-BE49-F238E27FC236}">
                <a16:creationId xmlns:a16="http://schemas.microsoft.com/office/drawing/2014/main" id="{8589584D-345E-416B-A6BF-84CC4DA104D6}"/>
              </a:ext>
            </a:extLst>
          </p:cNvPr>
          <p:cNvSpPr>
            <a:spLocks noGrp="1"/>
          </p:cNvSpPr>
          <p:nvPr>
            <p:ph idx="1"/>
          </p:nvPr>
        </p:nvSpPr>
        <p:spPr>
          <a:xfrm>
            <a:off x="2747142" y="2957783"/>
            <a:ext cx="6697715" cy="2510145"/>
          </a:xfrm>
        </p:spPr>
        <p:txBody>
          <a:bodyPr>
            <a:normAutofit/>
          </a:bodyPr>
          <a:lstStyle/>
          <a:p>
            <a:r>
              <a:rPr lang="en-US" sz="2800" dirty="0">
                <a:latin typeface="Arial" panose="020B0604020202020204" pitchFamily="34" charset="0"/>
                <a:cs typeface="Arial" panose="020B0604020202020204" pitchFamily="34" charset="0"/>
              </a:rPr>
              <a:t>The Coding and Billing Guidance Document is a great resource and a quick guide to help answer questions. </a:t>
            </a:r>
          </a:p>
          <a:p>
            <a:r>
              <a:rPr lang="en-US" sz="2800"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https://publichealth.nc.gov/lhd/</a:t>
            </a:r>
            <a:endParaRPr lang="en-US"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22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1453478" y="2320413"/>
            <a:ext cx="4642521" cy="3726426"/>
          </a:xfrm>
          <a:ln w="25400" cap="sq">
            <a:noFill/>
            <a:miter lim="800000"/>
          </a:ln>
        </p:spPr>
        <p:txBody>
          <a:bodyPr anchor="ctr">
            <a:normAutofit/>
          </a:bodyPr>
          <a:lstStyle/>
          <a:p>
            <a:pPr algn="ctr" eaLnBrk="1" hangingPunct="1"/>
            <a:r>
              <a:rPr lang="en-US" altLang="en-US" sz="4800" dirty="0">
                <a:solidFill>
                  <a:schemeClr val="accent1">
                    <a:lumMod val="75000"/>
                  </a:schemeClr>
                </a:solidFill>
                <a:latin typeface="Arial" panose="020B0604020202020204" pitchFamily="34" charset="0"/>
                <a:cs typeface="Arial" panose="020B0604020202020204" pitchFamily="34" charset="0"/>
              </a:rPr>
              <a:t>How Can We Increase our  Revenue?</a:t>
            </a:r>
          </a:p>
        </p:txBody>
      </p:sp>
      <p:sp>
        <p:nvSpPr>
          <p:cNvPr id="13314" name="Rectangle 3"/>
          <p:cNvSpPr>
            <a:spLocks noGrp="1" noChangeArrowheads="1"/>
          </p:cNvSpPr>
          <p:nvPr>
            <p:ph idx="1"/>
          </p:nvPr>
        </p:nvSpPr>
        <p:spPr>
          <a:xfrm>
            <a:off x="6262690" y="1106631"/>
            <a:ext cx="6081133" cy="6610350"/>
          </a:xfrm>
        </p:spPr>
        <p:txBody>
          <a:bodyPr anchor="ctr">
            <a:normAutofit/>
          </a:bodyPr>
          <a:lstStyle/>
          <a:p>
            <a:pPr eaLnBrk="1" hangingPunct="1">
              <a:lnSpc>
                <a:spcPct val="110000"/>
              </a:lnSpc>
              <a:buFont typeface="Arial" panose="020B0604020202020204" pitchFamily="34" charset="0"/>
              <a:buChar char="►"/>
              <a:defRPr/>
            </a:pPr>
            <a:r>
              <a:rPr lang="en-US" altLang="en-US" dirty="0">
                <a:solidFill>
                  <a:schemeClr val="tx1">
                    <a:lumMod val="85000"/>
                    <a:lumOff val="15000"/>
                  </a:schemeClr>
                </a:solidFill>
                <a:latin typeface="Arial" panose="020B0604020202020204" pitchFamily="34" charset="0"/>
                <a:cs typeface="Arial" panose="020B0604020202020204" pitchFamily="34" charset="0"/>
              </a:rPr>
              <a:t>Client Education</a:t>
            </a:r>
          </a:p>
          <a:p>
            <a:pPr eaLnBrk="1" hangingPunct="1">
              <a:lnSpc>
                <a:spcPct val="110000"/>
              </a:lnSpc>
              <a:buFont typeface="Arial" panose="020B0604020202020204" pitchFamily="34" charset="0"/>
              <a:buChar char="►"/>
              <a:defRPr/>
            </a:pPr>
            <a:r>
              <a:rPr lang="en-US" altLang="en-US" dirty="0">
                <a:solidFill>
                  <a:schemeClr val="tx1">
                    <a:lumMod val="85000"/>
                    <a:lumOff val="15000"/>
                  </a:schemeClr>
                </a:solidFill>
                <a:latin typeface="Arial" panose="020B0604020202020204" pitchFamily="34" charset="0"/>
                <a:cs typeface="Arial" panose="020B0604020202020204" pitchFamily="34" charset="0"/>
              </a:rPr>
              <a:t>Establish Expectations for Payment</a:t>
            </a:r>
          </a:p>
          <a:p>
            <a:pPr eaLnBrk="1" hangingPunct="1">
              <a:lnSpc>
                <a:spcPct val="110000"/>
              </a:lnSpc>
              <a:buFont typeface="Arial" panose="020B0604020202020204" pitchFamily="34" charset="0"/>
              <a:buChar char="►"/>
              <a:defRPr/>
            </a:pPr>
            <a:r>
              <a:rPr lang="en-US" altLang="en-US" dirty="0">
                <a:solidFill>
                  <a:schemeClr val="tx1">
                    <a:lumMod val="85000"/>
                    <a:lumOff val="15000"/>
                  </a:schemeClr>
                </a:solidFill>
                <a:latin typeface="Arial" panose="020B0604020202020204" pitchFamily="34" charset="0"/>
                <a:cs typeface="Arial" panose="020B0604020202020204" pitchFamily="34" charset="0"/>
              </a:rPr>
              <a:t>Explain the Need for Payment</a:t>
            </a:r>
          </a:p>
          <a:p>
            <a:pPr eaLnBrk="1" hangingPunct="1">
              <a:lnSpc>
                <a:spcPct val="110000"/>
              </a:lnSpc>
              <a:buFont typeface="Arial" panose="020B0604020202020204" pitchFamily="34" charset="0"/>
              <a:buChar char="►"/>
              <a:defRPr/>
            </a:pPr>
            <a:r>
              <a:rPr lang="en-US" altLang="en-US" dirty="0">
                <a:solidFill>
                  <a:schemeClr val="tx1">
                    <a:lumMod val="85000"/>
                    <a:lumOff val="15000"/>
                  </a:schemeClr>
                </a:solidFill>
                <a:latin typeface="Arial" panose="020B0604020202020204" pitchFamily="34" charset="0"/>
                <a:cs typeface="Arial" panose="020B0604020202020204" pitchFamily="34" charset="0"/>
              </a:rPr>
              <a:t>Develop a Payment Plan</a:t>
            </a:r>
          </a:p>
          <a:p>
            <a:pPr eaLnBrk="1" hangingPunct="1">
              <a:lnSpc>
                <a:spcPct val="110000"/>
              </a:lnSpc>
              <a:buFont typeface="Arial" panose="020B0604020202020204" pitchFamily="34" charset="0"/>
              <a:buChar char="►"/>
              <a:defRPr/>
            </a:pPr>
            <a:r>
              <a:rPr lang="en-US" altLang="en-US" dirty="0">
                <a:solidFill>
                  <a:schemeClr val="tx1">
                    <a:lumMod val="85000"/>
                    <a:lumOff val="15000"/>
                  </a:schemeClr>
                </a:solidFill>
                <a:latin typeface="Arial" panose="020B0604020202020204" pitchFamily="34" charset="0"/>
                <a:cs typeface="Arial" panose="020B0604020202020204" pitchFamily="34" charset="0"/>
              </a:rPr>
              <a:t>Follow Billing Policies</a:t>
            </a:r>
          </a:p>
          <a:p>
            <a:pPr eaLnBrk="1" hangingPunct="1">
              <a:lnSpc>
                <a:spcPct val="110000"/>
              </a:lnSpc>
              <a:buFont typeface="Arial" panose="020B0604020202020204" pitchFamily="34" charset="0"/>
              <a:buChar char="►"/>
              <a:defRPr/>
            </a:pPr>
            <a:r>
              <a:rPr lang="en-US" altLang="en-US" dirty="0">
                <a:solidFill>
                  <a:schemeClr val="tx1">
                    <a:lumMod val="85000"/>
                    <a:lumOff val="15000"/>
                  </a:schemeClr>
                </a:solidFill>
                <a:latin typeface="Arial" panose="020B0604020202020204" pitchFamily="34" charset="0"/>
                <a:cs typeface="Arial" panose="020B0604020202020204" pitchFamily="34" charset="0"/>
              </a:rPr>
              <a:t>Send Statements on a Regular Basis</a:t>
            </a:r>
          </a:p>
          <a:p>
            <a:pPr eaLnBrk="1" hangingPunct="1">
              <a:lnSpc>
                <a:spcPct val="110000"/>
              </a:lnSpc>
              <a:buFont typeface="Arial" panose="020B0604020202020204" pitchFamily="34" charset="0"/>
              <a:buChar char="►"/>
              <a:defRPr/>
            </a:pPr>
            <a:r>
              <a:rPr lang="en-US" altLang="en-US" dirty="0">
                <a:solidFill>
                  <a:schemeClr val="tx1">
                    <a:lumMod val="85000"/>
                    <a:lumOff val="15000"/>
                  </a:schemeClr>
                </a:solidFill>
                <a:latin typeface="Arial" panose="020B0604020202020204" pitchFamily="34" charset="0"/>
                <a:cs typeface="Arial" panose="020B0604020202020204" pitchFamily="34" charset="0"/>
              </a:rPr>
              <a:t>Credit/Debit Cards</a:t>
            </a:r>
          </a:p>
          <a:p>
            <a:pPr marL="457200" lvl="1" indent="0">
              <a:buNone/>
              <a:defRPr/>
            </a:pPr>
            <a:endParaRPr lang="en-US" altLang="en-US" sz="900" dirty="0">
              <a:solidFill>
                <a:schemeClr val="tx1">
                  <a:lumMod val="85000"/>
                  <a:lumOff val="15000"/>
                </a:schemeClr>
              </a:solidFill>
            </a:endParaRPr>
          </a:p>
        </p:txBody>
      </p:sp>
    </p:spTree>
    <p:extLst>
      <p:ext uri="{BB962C8B-B14F-4D97-AF65-F5344CB8AC3E}">
        <p14:creationId xmlns:p14="http://schemas.microsoft.com/office/powerpoint/2010/main" val="319883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C5AE-66E3-4DB7-89AB-E4F1A500284E}"/>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Coding and Billing Guidance Document </a:t>
            </a:r>
          </a:p>
        </p:txBody>
      </p:sp>
      <p:sp>
        <p:nvSpPr>
          <p:cNvPr id="3" name="Content Placeholder 2">
            <a:extLst>
              <a:ext uri="{FF2B5EF4-FFF2-40B4-BE49-F238E27FC236}">
                <a16:creationId xmlns:a16="http://schemas.microsoft.com/office/drawing/2014/main" id="{0F617794-9C4A-4258-AFC2-98D66751584F}"/>
              </a:ext>
            </a:extLst>
          </p:cNvPr>
          <p:cNvSpPr>
            <a:spLocks noGrp="1"/>
          </p:cNvSpPr>
          <p:nvPr>
            <p:ph idx="1"/>
          </p:nvPr>
        </p:nvSpPr>
        <p:spPr>
          <a:xfrm>
            <a:off x="1086643" y="2900842"/>
            <a:ext cx="10018713" cy="3601558"/>
          </a:xfrm>
        </p:spPr>
        <p:txBody>
          <a:bodyPr>
            <a:normAutofit/>
          </a:bodyPr>
          <a:lstStyle/>
          <a:p>
            <a:pPr>
              <a:lnSpc>
                <a:spcPct val="90000"/>
              </a:lnSpc>
            </a:pPr>
            <a:r>
              <a:rPr lang="en-US" sz="2400" dirty="0">
                <a:latin typeface="Arial" panose="020B0604020202020204" pitchFamily="34" charset="0"/>
                <a:cs typeface="Arial" panose="020B0604020202020204" pitchFamily="34" charset="0"/>
              </a:rPr>
              <a:t>This document was developed to provide local health departments (LHD) with guidance and resources specific to public health coding and billing of services rendered. This information was developed using current program Agreement Addenda, Medicaid bulletins and Clinical Coverage Policies, and Current Procedural Terminology (CPT) and International Classification of Diseases or Diagnosis (ICD-10) code books.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170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1F46-C0F3-4D92-A7F6-901A35C1F17E}"/>
              </a:ext>
            </a:extLst>
          </p:cNvPr>
          <p:cNvSpPr>
            <a:spLocks noGrp="1"/>
          </p:cNvSpPr>
          <p:nvPr>
            <p:ph type="title"/>
          </p:nvPr>
        </p:nvSpPr>
        <p:spPr>
          <a:xfrm>
            <a:off x="1534696" y="1076325"/>
            <a:ext cx="9520158" cy="777430"/>
          </a:xfrm>
        </p:spPr>
        <p:txBody>
          <a:bodyPr>
            <a:normAutofit fontScale="90000"/>
          </a:bodyPr>
          <a:lstStyle/>
          <a:p>
            <a:pPr algn="ctr"/>
            <a:r>
              <a:rPr lang="en-US" dirty="0">
                <a:latin typeface="Arial" panose="020B0604020202020204" pitchFamily="34" charset="0"/>
                <a:cs typeface="Arial" panose="020B0604020202020204" pitchFamily="34" charset="0"/>
              </a:rPr>
              <a:t>Here is what you will find in the Coding and Billing Guidance Document</a:t>
            </a:r>
            <a:endParaRPr lang="en-US" dirty="0"/>
          </a:p>
        </p:txBody>
      </p:sp>
      <p:graphicFrame>
        <p:nvGraphicFramePr>
          <p:cNvPr id="5" name="Content Placeholder 2">
            <a:extLst>
              <a:ext uri="{FF2B5EF4-FFF2-40B4-BE49-F238E27FC236}">
                <a16:creationId xmlns:a16="http://schemas.microsoft.com/office/drawing/2014/main" id="{BACF1C19-4680-4947-A1E1-115818D7D734}"/>
              </a:ext>
            </a:extLst>
          </p:cNvPr>
          <p:cNvGraphicFramePr>
            <a:graphicFrameLocks noGrp="1"/>
          </p:cNvGraphicFramePr>
          <p:nvPr>
            <p:ph idx="1"/>
          </p:nvPr>
        </p:nvGraphicFramePr>
        <p:xfrm>
          <a:off x="1329096" y="2282473"/>
          <a:ext cx="9604375" cy="3695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45B93CE7-59E7-411F-993D-B4E57D0AAB39}"/>
              </a:ext>
            </a:extLst>
          </p:cNvPr>
          <p:cNvSpPr/>
          <p:nvPr/>
        </p:nvSpPr>
        <p:spPr>
          <a:xfrm>
            <a:off x="10815649" y="5652664"/>
            <a:ext cx="1179871" cy="904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And much more</a:t>
            </a:r>
          </a:p>
        </p:txBody>
      </p:sp>
    </p:spTree>
    <p:extLst>
      <p:ext uri="{BB962C8B-B14F-4D97-AF65-F5344CB8AC3E}">
        <p14:creationId xmlns:p14="http://schemas.microsoft.com/office/powerpoint/2010/main" val="127424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A0C927AC-7B61-482A-806B-B2222CD9E78F}"/>
              </a:ext>
            </a:extLst>
          </p:cNvPr>
          <p:cNvSpPr>
            <a:spLocks noGrp="1"/>
          </p:cNvSpPr>
          <p:nvPr>
            <p:ph type="ctrTitle"/>
          </p:nvPr>
        </p:nvSpPr>
        <p:spPr>
          <a:xfrm>
            <a:off x="994087" y="1130603"/>
            <a:ext cx="3342442" cy="4596794"/>
          </a:xfrm>
        </p:spPr>
        <p:txBody>
          <a:bodyPr vert="horz" lIns="91440" tIns="45720" rIns="91440" bIns="45720" rtlCol="0" anchor="ctr">
            <a:normAutofit/>
          </a:bodyPr>
          <a:lstStyle/>
          <a:p>
            <a:r>
              <a:rPr lang="en-US" sz="3600" dirty="0">
                <a:solidFill>
                  <a:srgbClr val="EBEBEB"/>
                </a:solidFill>
                <a:latin typeface="Arial" panose="020B0604020202020204" pitchFamily="34" charset="0"/>
                <a:cs typeface="Arial" panose="020B0604020202020204" pitchFamily="34" charset="0"/>
              </a:rPr>
              <a:t>In-Network/</a:t>
            </a:r>
            <a:br>
              <a:rPr lang="en-US" sz="3600" dirty="0">
                <a:solidFill>
                  <a:srgbClr val="EBEBEB"/>
                </a:solidFill>
                <a:latin typeface="Arial" panose="020B0604020202020204" pitchFamily="34" charset="0"/>
                <a:cs typeface="Arial" panose="020B0604020202020204" pitchFamily="34" charset="0"/>
              </a:rPr>
            </a:br>
            <a:r>
              <a:rPr lang="en-US" sz="3600" dirty="0">
                <a:solidFill>
                  <a:srgbClr val="EBEBEB"/>
                </a:solidFill>
                <a:latin typeface="Arial" panose="020B0604020202020204" pitchFamily="34" charset="0"/>
                <a:cs typeface="Arial" panose="020B0604020202020204" pitchFamily="34" charset="0"/>
              </a:rPr>
              <a:t>Credentialing with Third-Party payors</a:t>
            </a:r>
          </a:p>
        </p:txBody>
      </p:sp>
      <p:sp>
        <p:nvSpPr>
          <p:cNvPr id="3" name="Subtitle 2">
            <a:extLst>
              <a:ext uri="{FF2B5EF4-FFF2-40B4-BE49-F238E27FC236}">
                <a16:creationId xmlns:a16="http://schemas.microsoft.com/office/drawing/2014/main" id="{9E4A84E4-24CF-4ABF-A17A-94EAD1F6E5D9}"/>
              </a:ext>
            </a:extLst>
          </p:cNvPr>
          <p:cNvSpPr>
            <a:spLocks noGrp="1"/>
          </p:cNvSpPr>
          <p:nvPr>
            <p:ph type="subTitle" idx="1"/>
          </p:nvPr>
        </p:nvSpPr>
        <p:spPr>
          <a:xfrm>
            <a:off x="5290077" y="437513"/>
            <a:ext cx="5502614" cy="5954325"/>
          </a:xfrm>
        </p:spPr>
        <p:txBody>
          <a:bodyPr vert="horz" lIns="91440" tIns="45720" rIns="91440" bIns="45720" rtlCol="0" anchor="ctr">
            <a:normAutofit/>
          </a:bodyPr>
          <a:lstStyle/>
          <a:p>
            <a:pPr lvl="1" indent="-228600" algn="l">
              <a:lnSpc>
                <a:spcPct val="90000"/>
              </a:lnSpc>
              <a:buFont typeface="Wingdings 3"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are not in-network with an insurance company, you may receive a reduced rate or denied payment.  (For Example-BCBS pays the patient if you are not in-network)</a:t>
            </a:r>
          </a:p>
          <a:p>
            <a:pPr lvl="1" indent="-228600" algn="l">
              <a:lnSpc>
                <a:spcPct val="90000"/>
              </a:lnSpc>
              <a:buFont typeface="Wingdings 3"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your providers are not credentialed you may not be paid.</a:t>
            </a:r>
          </a:p>
          <a:p>
            <a:pPr lvl="1" indent="-228600" algn="l">
              <a:lnSpc>
                <a:spcPct val="90000"/>
              </a:lnSpc>
              <a:buFont typeface="Wingdings 3"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Who is responsible for the credentialing process in your agency? Sometimes its the provider or may be someone assigned to be responsible for credentialing.</a:t>
            </a:r>
          </a:p>
          <a:p>
            <a:pPr lvl="1" indent="-228600" algn="l">
              <a:lnSpc>
                <a:spcPct val="90000"/>
              </a:lnSpc>
              <a:buFont typeface="Wingdings 3"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Keep files on each provider with all needed information</a:t>
            </a:r>
          </a:p>
          <a:p>
            <a:pPr lvl="1" indent="-228600" algn="l">
              <a:lnSpc>
                <a:spcPct val="90000"/>
              </a:lnSpc>
              <a:buFont typeface="Wingdings 3"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Create a spreadsheet and keep updated with re-credentialing deadlines for providers.</a:t>
            </a:r>
          </a:p>
          <a:p>
            <a:pPr lvl="1" indent="-228600" algn="l">
              <a:lnSpc>
                <a:spcPct val="90000"/>
              </a:lnSpc>
              <a:buFont typeface="Wingdings 3" charset="2"/>
              <a:buChar char=""/>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lvl="1" indent="-228600" algn="l">
              <a:lnSpc>
                <a:spcPct val="90000"/>
              </a:lnSpc>
              <a:buFont typeface="Wingdings 3"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http://www.caqh.org/solutions/caqh-proview</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indent="-228600">
              <a:lnSpc>
                <a:spcPct val="90000"/>
              </a:lnSpc>
              <a:buFont typeface="Wingdings 3" charset="2"/>
              <a:buChar char=""/>
            </a:pPr>
            <a:endParaRPr lang="en-US" sz="1700" dirty="0">
              <a:solidFill>
                <a:schemeClr val="tx1">
                  <a:lumMod val="75000"/>
                  <a:lumOff val="25000"/>
                </a:schemeClr>
              </a:solidFill>
            </a:endParaRPr>
          </a:p>
        </p:txBody>
      </p:sp>
    </p:spTree>
    <p:extLst>
      <p:ext uri="{BB962C8B-B14F-4D97-AF65-F5344CB8AC3E}">
        <p14:creationId xmlns:p14="http://schemas.microsoft.com/office/powerpoint/2010/main" val="191568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45A0-BE8D-402F-83E7-387B8A519342}"/>
              </a:ext>
            </a:extLst>
          </p:cNvPr>
          <p:cNvSpPr>
            <a:spLocks noGrp="1"/>
          </p:cNvSpPr>
          <p:nvPr>
            <p:ph type="title"/>
          </p:nvPr>
        </p:nvSpPr>
        <p:spPr>
          <a:xfrm>
            <a:off x="1285207" y="263531"/>
            <a:ext cx="10018713" cy="1752599"/>
          </a:xfrm>
        </p:spPr>
        <p:txBody>
          <a:bodyPr>
            <a:normAutofit/>
          </a:bodyPr>
          <a:lstStyle/>
          <a:p>
            <a:r>
              <a:rPr lang="en-US" sz="4000" dirty="0">
                <a:latin typeface="Arial" panose="020B0604020202020204" pitchFamily="34" charset="0"/>
                <a:cs typeface="Arial" panose="020B0604020202020204" pitchFamily="34" charset="0"/>
              </a:rPr>
              <a:t>Electronic Billing</a:t>
            </a:r>
          </a:p>
        </p:txBody>
      </p:sp>
      <p:graphicFrame>
        <p:nvGraphicFramePr>
          <p:cNvPr id="5" name="Content Placeholder 2">
            <a:extLst>
              <a:ext uri="{FF2B5EF4-FFF2-40B4-BE49-F238E27FC236}">
                <a16:creationId xmlns:a16="http://schemas.microsoft.com/office/drawing/2014/main" id="{8E8CCAB1-CC07-4B17-990E-9A721984A8E8}"/>
              </a:ext>
            </a:extLst>
          </p:cNvPr>
          <p:cNvGraphicFramePr>
            <a:graphicFrameLocks noGrp="1"/>
          </p:cNvGraphicFramePr>
          <p:nvPr>
            <p:ph idx="1"/>
            <p:extLst>
              <p:ext uri="{D42A27DB-BD31-4B8C-83A1-F6EECF244321}">
                <p14:modId xmlns:p14="http://schemas.microsoft.com/office/powerpoint/2010/main" val="3666738300"/>
              </p:ext>
            </p:extLst>
          </p:nvPr>
        </p:nvGraphicFramePr>
        <p:xfrm>
          <a:off x="671040" y="1752599"/>
          <a:ext cx="10849920" cy="484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37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45A0-BE8D-402F-83E7-387B8A519342}"/>
              </a:ext>
            </a:extLst>
          </p:cNvPr>
          <p:cNvSpPr>
            <a:spLocks noGrp="1"/>
          </p:cNvSpPr>
          <p:nvPr>
            <p:ph type="title"/>
          </p:nvPr>
        </p:nvSpPr>
        <p:spPr>
          <a:xfrm>
            <a:off x="1255711" y="96252"/>
            <a:ext cx="10018713" cy="1752599"/>
          </a:xfrm>
        </p:spPr>
        <p:txBody>
          <a:bodyPr>
            <a:normAutofit/>
          </a:bodyPr>
          <a:lstStyle/>
          <a:p>
            <a:r>
              <a:rPr lang="en-US" sz="4000" dirty="0">
                <a:latin typeface="Arial" panose="020B0604020202020204" pitchFamily="34" charset="0"/>
                <a:cs typeface="Arial" panose="020B0604020202020204" pitchFamily="34" charset="0"/>
              </a:rPr>
              <a:t>Electronic Billing</a:t>
            </a:r>
          </a:p>
        </p:txBody>
      </p:sp>
      <p:graphicFrame>
        <p:nvGraphicFramePr>
          <p:cNvPr id="5" name="Content Placeholder 2">
            <a:extLst>
              <a:ext uri="{FF2B5EF4-FFF2-40B4-BE49-F238E27FC236}">
                <a16:creationId xmlns:a16="http://schemas.microsoft.com/office/drawing/2014/main" id="{8E8CCAB1-CC07-4B17-990E-9A721984A8E8}"/>
              </a:ext>
            </a:extLst>
          </p:cNvPr>
          <p:cNvGraphicFramePr>
            <a:graphicFrameLocks noGrp="1"/>
          </p:cNvGraphicFramePr>
          <p:nvPr>
            <p:ph idx="1"/>
            <p:extLst>
              <p:ext uri="{D42A27DB-BD31-4B8C-83A1-F6EECF244321}">
                <p14:modId xmlns:p14="http://schemas.microsoft.com/office/powerpoint/2010/main" val="2248315309"/>
              </p:ext>
            </p:extLst>
          </p:nvPr>
        </p:nvGraphicFramePr>
        <p:xfrm>
          <a:off x="917576" y="1848851"/>
          <a:ext cx="10241068" cy="3931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1409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B3EA-5EBA-425E-A9A3-F9CDEAD274B5}"/>
              </a:ext>
            </a:extLst>
          </p:cNvPr>
          <p:cNvSpPr>
            <a:spLocks noGrp="1"/>
          </p:cNvSpPr>
          <p:nvPr>
            <p:ph type="title"/>
          </p:nvPr>
        </p:nvSpPr>
        <p:spPr>
          <a:xfrm>
            <a:off x="1434269" y="105832"/>
            <a:ext cx="10018713" cy="1752599"/>
          </a:xfrm>
        </p:spPr>
        <p:txBody>
          <a:bodyPr>
            <a:normAutofit/>
          </a:bodyPr>
          <a:lstStyle/>
          <a:p>
            <a:r>
              <a:rPr lang="en-US" sz="4000" dirty="0">
                <a:solidFill>
                  <a:schemeClr val="bg1">
                    <a:lumMod val="85000"/>
                  </a:schemeClr>
                </a:solidFill>
                <a:latin typeface="Arial" panose="020B0604020202020204" pitchFamily="34" charset="0"/>
                <a:cs typeface="Arial" panose="020B0604020202020204" pitchFamily="34" charset="0"/>
              </a:rPr>
              <a:t>Billing Follow-up</a:t>
            </a:r>
          </a:p>
        </p:txBody>
      </p:sp>
      <p:sp>
        <p:nvSpPr>
          <p:cNvPr id="3" name="Content Placeholder 2">
            <a:extLst>
              <a:ext uri="{FF2B5EF4-FFF2-40B4-BE49-F238E27FC236}">
                <a16:creationId xmlns:a16="http://schemas.microsoft.com/office/drawing/2014/main" id="{1E0F6A3C-C8DB-4514-9304-B9E014C0C486}"/>
              </a:ext>
            </a:extLst>
          </p:cNvPr>
          <p:cNvSpPr>
            <a:spLocks noGrp="1"/>
          </p:cNvSpPr>
          <p:nvPr>
            <p:ph idx="1"/>
          </p:nvPr>
        </p:nvSpPr>
        <p:spPr>
          <a:xfrm>
            <a:off x="4731777" y="2516948"/>
            <a:ext cx="6256863" cy="3717598"/>
          </a:xfrm>
        </p:spPr>
        <p:txBody>
          <a:bodyPr>
            <a:normAutofit lnSpcReduction="10000"/>
          </a:bodyPr>
          <a:lstStyle/>
          <a:p>
            <a:pPr lvl="0">
              <a:lnSpc>
                <a:spcPct val="90000"/>
              </a:lnSpc>
            </a:pPr>
            <a:r>
              <a:rPr lang="en-US" sz="2000" dirty="0">
                <a:solidFill>
                  <a:srgbClr val="262626"/>
                </a:solidFill>
                <a:latin typeface="Arial" panose="020B0604020202020204" pitchFamily="34" charset="0"/>
                <a:cs typeface="Arial" panose="020B0604020202020204" pitchFamily="34" charset="0"/>
              </a:rPr>
              <a:t>Payments were received………….but</a:t>
            </a:r>
          </a:p>
          <a:p>
            <a:pPr lvl="0">
              <a:lnSpc>
                <a:spcPct val="90000"/>
              </a:lnSpc>
            </a:pPr>
            <a:r>
              <a:rPr lang="en-US" sz="2000" dirty="0">
                <a:solidFill>
                  <a:srgbClr val="262626"/>
                </a:solidFill>
                <a:latin typeface="Arial" panose="020B0604020202020204" pitchFamily="34" charset="0"/>
                <a:cs typeface="Arial" panose="020B0604020202020204" pitchFamily="34" charset="0"/>
              </a:rPr>
              <a:t>Denied claims should be reviewed, researched and resubmitted immediately.  Get them corrected and rebilled asap.</a:t>
            </a:r>
          </a:p>
          <a:p>
            <a:pPr lvl="0">
              <a:lnSpc>
                <a:spcPct val="90000"/>
              </a:lnSpc>
            </a:pPr>
            <a:r>
              <a:rPr lang="en-US" sz="2000" dirty="0">
                <a:solidFill>
                  <a:srgbClr val="262626"/>
                </a:solidFill>
                <a:latin typeface="Arial" panose="020B0604020202020204" pitchFamily="34" charset="0"/>
                <a:cs typeface="Arial" panose="020B0604020202020204" pitchFamily="34" charset="0"/>
              </a:rPr>
              <a:t>Denied claims……..are you seeing patterns of denials……red flag should go up.  Are these data entry errors, coverage errors or NCTracks errors.  Identify as early as possible so corrections can be made or issue can be reported to NCTracks (via Consultants).</a:t>
            </a:r>
          </a:p>
          <a:p>
            <a:pPr>
              <a:lnSpc>
                <a:spcPct val="90000"/>
              </a:lnSpc>
            </a:pPr>
            <a:r>
              <a:rPr lang="en-US" sz="2000" dirty="0">
                <a:solidFill>
                  <a:srgbClr val="262626"/>
                </a:solidFill>
                <a:latin typeface="Arial" panose="020B0604020202020204" pitchFamily="34" charset="0"/>
                <a:cs typeface="Arial" panose="020B0604020202020204" pitchFamily="34" charset="0"/>
              </a:rPr>
              <a:t>How to handle denied claims should be addressed in your policy</a:t>
            </a:r>
            <a:r>
              <a:rPr lang="en-US" dirty="0">
                <a:solidFill>
                  <a:srgbClr val="262626"/>
                </a:solidFill>
              </a:rPr>
              <a:t>. </a:t>
            </a:r>
          </a:p>
        </p:txBody>
      </p:sp>
      <p:pic>
        <p:nvPicPr>
          <p:cNvPr id="7" name="Graphic 6" descr="Irritant">
            <a:extLst>
              <a:ext uri="{FF2B5EF4-FFF2-40B4-BE49-F238E27FC236}">
                <a16:creationId xmlns:a16="http://schemas.microsoft.com/office/drawing/2014/main" id="{6C310D6B-4FD3-47C9-ADCE-E0471D2FAB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3360" y="293409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259143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429C-D3DC-4DEC-AA58-5AB12F47FACE}"/>
              </a:ext>
            </a:extLst>
          </p:cNvPr>
          <p:cNvSpPr>
            <a:spLocks noGrp="1"/>
          </p:cNvSpPr>
          <p:nvPr>
            <p:ph type="title"/>
          </p:nvPr>
        </p:nvSpPr>
        <p:spPr>
          <a:xfrm>
            <a:off x="1154954" y="698089"/>
            <a:ext cx="9041991" cy="1075293"/>
          </a:xfrm>
        </p:spPr>
        <p:txBody>
          <a:bodyPr>
            <a:normAutofit fontScale="90000"/>
          </a:bodyPr>
          <a:lstStyle/>
          <a:p>
            <a:pPr>
              <a:lnSpc>
                <a:spcPct val="90000"/>
              </a:lnSpc>
            </a:pPr>
            <a:r>
              <a:rPr lang="en-US" dirty="0">
                <a:solidFill>
                  <a:srgbClr val="EBEBEB"/>
                </a:solidFill>
                <a:latin typeface="Arial" panose="020B0604020202020204" pitchFamily="34" charset="0"/>
                <a:cs typeface="Arial" panose="020B0604020202020204" pitchFamily="34" charset="0"/>
              </a:rPr>
              <a:t>Aged Accounts Reports: </a:t>
            </a:r>
            <a:br>
              <a:rPr lang="en-US" dirty="0">
                <a:solidFill>
                  <a:srgbClr val="EBEBEB"/>
                </a:solidFill>
                <a:latin typeface="Arial" panose="020B0604020202020204" pitchFamily="34" charset="0"/>
                <a:cs typeface="Arial" panose="020B0604020202020204" pitchFamily="34" charset="0"/>
              </a:rPr>
            </a:br>
            <a:r>
              <a:rPr lang="en-US" dirty="0">
                <a:solidFill>
                  <a:srgbClr val="EBEBEB"/>
                </a:solidFill>
                <a:latin typeface="Arial" panose="020B0604020202020204" pitchFamily="34" charset="0"/>
                <a:cs typeface="Arial" panose="020B0604020202020204" pitchFamily="34" charset="0"/>
              </a:rPr>
              <a:t> IMPORTANT REPORT – RUN THIS OFTEN</a:t>
            </a:r>
          </a:p>
        </p:txBody>
      </p:sp>
      <p:graphicFrame>
        <p:nvGraphicFramePr>
          <p:cNvPr id="23" name="Content Placeholder 2">
            <a:extLst>
              <a:ext uri="{FF2B5EF4-FFF2-40B4-BE49-F238E27FC236}">
                <a16:creationId xmlns:a16="http://schemas.microsoft.com/office/drawing/2014/main" id="{114A41C0-4153-4A71-8BB8-BE8B2975436F}"/>
              </a:ext>
            </a:extLst>
          </p:cNvPr>
          <p:cNvGraphicFramePr>
            <a:graphicFrameLocks noGrp="1"/>
          </p:cNvGraphicFramePr>
          <p:nvPr>
            <p:ph idx="1"/>
            <p:extLst>
              <p:ext uri="{D42A27DB-BD31-4B8C-83A1-F6EECF244321}">
                <p14:modId xmlns:p14="http://schemas.microsoft.com/office/powerpoint/2010/main" val="3399328790"/>
              </p:ext>
            </p:extLst>
          </p:nvPr>
        </p:nvGraphicFramePr>
        <p:xfrm>
          <a:off x="816078" y="2320413"/>
          <a:ext cx="10972800" cy="437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87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F72E-0587-4F51-BC6C-44906222C710}"/>
              </a:ext>
            </a:extLst>
          </p:cNvPr>
          <p:cNvSpPr>
            <a:spLocks noGrp="1"/>
          </p:cNvSpPr>
          <p:nvPr>
            <p:ph type="title"/>
          </p:nvPr>
        </p:nvSpPr>
        <p:spPr>
          <a:xfrm>
            <a:off x="2618507" y="3071858"/>
            <a:ext cx="6815669" cy="1515533"/>
          </a:xfrm>
        </p:spPr>
        <p:txBody>
          <a:bodyPr vert="horz" lIns="91440" tIns="45720" rIns="91440" bIns="45720" rtlCol="0" anchor="b">
            <a:normAutofit/>
          </a:bodyPr>
          <a:lstStyle/>
          <a:p>
            <a:pPr algn="ctr">
              <a:lnSpc>
                <a:spcPct val="90000"/>
              </a:lnSpc>
            </a:pPr>
            <a:r>
              <a:rPr lang="en-US" sz="5000" dirty="0">
                <a:solidFill>
                  <a:schemeClr val="accent1">
                    <a:lumMod val="75000"/>
                  </a:schemeClr>
                </a:solidFill>
                <a:latin typeface="Arial" panose="020B0604020202020204" pitchFamily="34" charset="0"/>
                <a:cs typeface="Arial" panose="020B0604020202020204" pitchFamily="34" charset="0"/>
              </a:rPr>
              <a:t>Increase your revenue with In-house Audits</a:t>
            </a:r>
          </a:p>
        </p:txBody>
      </p:sp>
    </p:spTree>
    <p:extLst>
      <p:ext uri="{BB962C8B-B14F-4D97-AF65-F5344CB8AC3E}">
        <p14:creationId xmlns:p14="http://schemas.microsoft.com/office/powerpoint/2010/main" val="10164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Money">
            <a:extLst>
              <a:ext uri="{FF2B5EF4-FFF2-40B4-BE49-F238E27FC236}">
                <a16:creationId xmlns:a16="http://schemas.microsoft.com/office/drawing/2014/main" id="{87B9B9B9-FF59-409F-9419-117A6488C8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707" y="368167"/>
            <a:ext cx="5577840" cy="5577840"/>
          </a:xfrm>
          <a:prstGeom prst="rect">
            <a:avLst/>
          </a:prstGeom>
        </p:spPr>
      </p:pic>
      <p:sp>
        <p:nvSpPr>
          <p:cNvPr id="2" name="Title 1">
            <a:extLst>
              <a:ext uri="{FF2B5EF4-FFF2-40B4-BE49-F238E27FC236}">
                <a16:creationId xmlns:a16="http://schemas.microsoft.com/office/drawing/2014/main" id="{FCACBBA4-280F-4798-9C9F-7AA5B66A35AC}"/>
              </a:ext>
            </a:extLst>
          </p:cNvPr>
          <p:cNvSpPr>
            <a:spLocks noGrp="1"/>
          </p:cNvSpPr>
          <p:nvPr>
            <p:ph type="title"/>
          </p:nvPr>
        </p:nvSpPr>
        <p:spPr>
          <a:xfrm>
            <a:off x="7387021" y="652004"/>
            <a:ext cx="3659246" cy="2926080"/>
          </a:xfrm>
        </p:spPr>
        <p:txBody>
          <a:bodyPr vert="horz" lIns="91440" tIns="45720" rIns="91440" bIns="45720" rtlCol="0" anchor="b">
            <a:normAutofit fontScale="90000"/>
          </a:bodyPr>
          <a:lstStyle/>
          <a:p>
            <a:r>
              <a:rPr lang="en-US" sz="4400" dirty="0">
                <a:solidFill>
                  <a:schemeClr val="accent1">
                    <a:lumMod val="75000"/>
                  </a:schemeClr>
                </a:solidFill>
                <a:latin typeface="Arial" panose="020B0604020202020204" pitchFamily="34" charset="0"/>
                <a:cs typeface="Arial" panose="020B0604020202020204" pitchFamily="34" charset="0"/>
              </a:rPr>
              <a:t>Make sure you are getting paid for your services!</a:t>
            </a:r>
          </a:p>
        </p:txBody>
      </p:sp>
      <p:sp>
        <p:nvSpPr>
          <p:cNvPr id="3" name="Text Placeholder 2">
            <a:extLst>
              <a:ext uri="{FF2B5EF4-FFF2-40B4-BE49-F238E27FC236}">
                <a16:creationId xmlns:a16="http://schemas.microsoft.com/office/drawing/2014/main" id="{2CB3C493-346C-4E94-B003-D03537D729E5}"/>
              </a:ext>
            </a:extLst>
          </p:cNvPr>
          <p:cNvSpPr>
            <a:spLocks noGrp="1"/>
          </p:cNvSpPr>
          <p:nvPr>
            <p:ph type="body" idx="1"/>
          </p:nvPr>
        </p:nvSpPr>
        <p:spPr>
          <a:xfrm>
            <a:off x="7387021" y="3726127"/>
            <a:ext cx="4186143" cy="2382983"/>
          </a:xfrm>
        </p:spPr>
        <p:txBody>
          <a:bodyPr vert="horz" lIns="91440" tIns="45720" rIns="91440" bIns="45720" rtlCol="0">
            <a:normAutofit fontScale="32500" lnSpcReduction="20000"/>
          </a:bodyPr>
          <a:lstStyle/>
          <a:p>
            <a:pPr algn="l"/>
            <a:endParaRPr lang="en-US" sz="5500" dirty="0">
              <a:solidFill>
                <a:schemeClr val="accent2">
                  <a:lumMod val="75000"/>
                </a:schemeClr>
              </a:solidFill>
              <a:effectLst/>
              <a:latin typeface="Arial" panose="020B0604020202020204" pitchFamily="34" charset="0"/>
              <a:cs typeface="Arial" panose="020B0604020202020204" pitchFamily="34" charset="0"/>
            </a:endParaRPr>
          </a:p>
          <a:p>
            <a:pPr algn="l"/>
            <a:r>
              <a:rPr lang="en-US" sz="5500" dirty="0">
                <a:solidFill>
                  <a:schemeClr val="accent2">
                    <a:lumMod val="75000"/>
                  </a:schemeClr>
                </a:solidFill>
                <a:effectLst/>
                <a:latin typeface="Arial" panose="020B0604020202020204" pitchFamily="34" charset="0"/>
                <a:cs typeface="Arial" panose="020B0604020202020204" pitchFamily="34" charset="0"/>
              </a:rPr>
              <a:t>In-house Audit should include your clinical  staff and your billing staff.     </a:t>
            </a:r>
          </a:p>
          <a:p>
            <a:pPr algn="l"/>
            <a:r>
              <a:rPr lang="en-US" sz="5500" b="1" dirty="0">
                <a:solidFill>
                  <a:schemeClr val="accent2">
                    <a:lumMod val="75000"/>
                  </a:schemeClr>
                </a:solidFill>
                <a:latin typeface="Arial" panose="020B0604020202020204" pitchFamily="34" charset="0"/>
                <a:cs typeface="Arial" panose="020B0604020202020204" pitchFamily="34" charset="0"/>
              </a:rPr>
              <a:t>                </a:t>
            </a:r>
            <a:r>
              <a:rPr lang="en-US" sz="5500" b="1" dirty="0">
                <a:solidFill>
                  <a:schemeClr val="accent2">
                    <a:lumMod val="75000"/>
                  </a:schemeClr>
                </a:solidFill>
                <a:effectLst/>
                <a:latin typeface="Arial" panose="020B0604020202020204" pitchFamily="34" charset="0"/>
                <a:cs typeface="Arial" panose="020B0604020202020204" pitchFamily="34" charset="0"/>
              </a:rPr>
              <a:t>WHY?</a:t>
            </a:r>
          </a:p>
          <a:p>
            <a:pPr algn="l"/>
            <a:r>
              <a:rPr lang="en-US" sz="5500" dirty="0">
                <a:solidFill>
                  <a:schemeClr val="accent2">
                    <a:lumMod val="75000"/>
                  </a:schemeClr>
                </a:solidFill>
                <a:effectLst/>
                <a:latin typeface="Arial" panose="020B0604020202020204" pitchFamily="34" charset="0"/>
                <a:cs typeface="Arial" panose="020B0604020202020204" pitchFamily="34" charset="0"/>
              </a:rPr>
              <a:t>To make sure you </a:t>
            </a:r>
            <a:r>
              <a:rPr lang="en-US" sz="5500" b="1" dirty="0">
                <a:solidFill>
                  <a:schemeClr val="accent2">
                    <a:lumMod val="75000"/>
                  </a:schemeClr>
                </a:solidFill>
                <a:latin typeface="Arial" panose="020B0604020202020204" pitchFamily="34" charset="0"/>
                <a:cs typeface="Arial" panose="020B0604020202020204" pitchFamily="34" charset="0"/>
              </a:rPr>
              <a:t>are</a:t>
            </a:r>
            <a:r>
              <a:rPr lang="en-US" sz="5500" dirty="0">
                <a:solidFill>
                  <a:schemeClr val="accent2">
                    <a:lumMod val="75000"/>
                  </a:schemeClr>
                </a:solidFill>
                <a:effectLst/>
                <a:latin typeface="Arial" panose="020B0604020202020204" pitchFamily="34" charset="0"/>
                <a:cs typeface="Arial" panose="020B0604020202020204" pitchFamily="34" charset="0"/>
              </a:rPr>
              <a:t> coding correctly and getting paid for your services.</a:t>
            </a:r>
          </a:p>
          <a:p>
            <a:pPr algn="l"/>
            <a:endParaRPr lang="en-US" dirty="0">
              <a:effectLst/>
            </a:endParaRPr>
          </a:p>
          <a:p>
            <a:pPr algn="l"/>
            <a:endParaRPr lang="en-US" dirty="0">
              <a:effectLst/>
            </a:endParaRPr>
          </a:p>
          <a:p>
            <a:pPr algn="l"/>
            <a:endParaRPr lang="en-US" sz="1500" dirty="0">
              <a:effectLst/>
            </a:endParaRPr>
          </a:p>
        </p:txBody>
      </p:sp>
    </p:spTree>
    <p:extLst>
      <p:ext uri="{BB962C8B-B14F-4D97-AF65-F5344CB8AC3E}">
        <p14:creationId xmlns:p14="http://schemas.microsoft.com/office/powerpoint/2010/main" val="3958538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FEF1-E480-49DE-B5AF-92AF994B3D88}"/>
              </a:ext>
            </a:extLst>
          </p:cNvPr>
          <p:cNvSpPr>
            <a:spLocks noGrp="1"/>
          </p:cNvSpPr>
          <p:nvPr>
            <p:ph type="title"/>
          </p:nvPr>
        </p:nvSpPr>
        <p:spPr>
          <a:xfrm>
            <a:off x="535020" y="685800"/>
            <a:ext cx="3122579" cy="5105400"/>
          </a:xfrm>
        </p:spPr>
        <p:txBody>
          <a:bodyPr vert="horz" lIns="91440" tIns="45720" rIns="91440" bIns="45720" rtlCol="0" anchor="ctr">
            <a:normAutofit/>
          </a:bodyPr>
          <a:lstStyle/>
          <a:p>
            <a:r>
              <a:rPr lang="en-US" sz="4000" dirty="0">
                <a:solidFill>
                  <a:srgbClr val="FFFFFF"/>
                </a:solidFill>
                <a:latin typeface="Arial" panose="020B0604020202020204" pitchFamily="34" charset="0"/>
                <a:cs typeface="Arial" panose="020B0604020202020204" pitchFamily="34" charset="0"/>
              </a:rPr>
              <a:t>Form an </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in-house Audit Committee</a:t>
            </a:r>
          </a:p>
        </p:txBody>
      </p:sp>
      <p:graphicFrame>
        <p:nvGraphicFramePr>
          <p:cNvPr id="6" name="Text Placeholder 3">
            <a:extLst>
              <a:ext uri="{FF2B5EF4-FFF2-40B4-BE49-F238E27FC236}">
                <a16:creationId xmlns:a16="http://schemas.microsoft.com/office/drawing/2014/main" id="{7AE50EB9-2092-48FC-B53A-0A91F53E3661}"/>
              </a:ext>
            </a:extLst>
          </p:cNvPr>
          <p:cNvGraphicFramePr/>
          <p:nvPr>
            <p:extLst>
              <p:ext uri="{D42A27DB-BD31-4B8C-83A1-F6EECF244321}">
                <p14:modId xmlns:p14="http://schemas.microsoft.com/office/powerpoint/2010/main" val="1783803252"/>
              </p:ext>
            </p:extLst>
          </p:nvPr>
        </p:nvGraphicFramePr>
        <p:xfrm>
          <a:off x="4465205" y="685800"/>
          <a:ext cx="5814868" cy="5641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99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4000" dirty="0">
                <a:latin typeface="Arial" panose="020B0604020202020204" pitchFamily="34" charset="0"/>
                <a:cs typeface="Arial" panose="020B0604020202020204" pitchFamily="34" charset="0"/>
              </a:rPr>
              <a:t>Collection of Revenue</a:t>
            </a:r>
          </a:p>
        </p:txBody>
      </p:sp>
      <p:sp>
        <p:nvSpPr>
          <p:cNvPr id="3" name="Content Placeholder 2"/>
          <p:cNvSpPr>
            <a:spLocks noGrp="1"/>
          </p:cNvSpPr>
          <p:nvPr>
            <p:ph idx="1"/>
          </p:nvPr>
        </p:nvSpPr>
        <p:spPr>
          <a:xfrm>
            <a:off x="777702" y="3043197"/>
            <a:ext cx="6980843" cy="3265239"/>
          </a:xfrm>
        </p:spPr>
        <p:txBody>
          <a:bodyPr>
            <a:noAutofit/>
          </a:bodyPr>
          <a:lstStyle/>
          <a:p>
            <a:pPr marL="0" indent="0">
              <a:buNone/>
            </a:pPr>
            <a:r>
              <a:rPr lang="en-US" sz="2000" b="1" dirty="0">
                <a:latin typeface="Arial" panose="020B0604020202020204" pitchFamily="34" charset="0"/>
                <a:cs typeface="Arial" panose="020B0604020202020204" pitchFamily="34" charset="0"/>
              </a:rPr>
              <a:t>Make every reasonable effort to collect your cost in providing services</a:t>
            </a:r>
            <a:r>
              <a:rPr lang="en-US" sz="2000" dirty="0">
                <a:latin typeface="Arial" panose="020B0604020202020204" pitchFamily="34" charset="0"/>
                <a:cs typeface="Arial" panose="020B0604020202020204" pitchFamily="34" charset="0"/>
              </a:rPr>
              <a:t>, for which Medicaid reimbursement is sought, through public or private third- party payors except where prohibited by Federal  regulations or State law; however, no one shall be refused services solely because of an inability to pay. </a:t>
            </a:r>
          </a:p>
        </p:txBody>
      </p:sp>
      <p:pic>
        <p:nvPicPr>
          <p:cNvPr id="7" name="Graphic 6" descr="Dollar">
            <a:extLst>
              <a:ext uri="{FF2B5EF4-FFF2-40B4-BE49-F238E27FC236}">
                <a16:creationId xmlns:a16="http://schemas.microsoft.com/office/drawing/2014/main" id="{0F91C522-73F5-49B2-BE18-5E274B8771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3971427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Rectangle 13">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0" name="Freeform: Shape 19">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2"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9005313-5A44-4A94-B32F-E255BD08F8BC}"/>
              </a:ext>
            </a:extLst>
          </p:cNvPr>
          <p:cNvSpPr>
            <a:spLocks noGrp="1"/>
          </p:cNvSpPr>
          <p:nvPr>
            <p:ph type="title"/>
          </p:nvPr>
        </p:nvSpPr>
        <p:spPr>
          <a:xfrm>
            <a:off x="795675" y="174336"/>
            <a:ext cx="4201445" cy="5954325"/>
          </a:xfrm>
        </p:spPr>
        <p:txBody>
          <a:bodyPr vert="horz" lIns="91440" tIns="45720" rIns="91440" bIns="45720" rtlCol="0" anchor="ctr">
            <a:normAutofit/>
          </a:bodyPr>
          <a:lstStyle/>
          <a:p>
            <a:pPr>
              <a:lnSpc>
                <a:spcPct val="90000"/>
              </a:lnSpc>
            </a:pPr>
            <a:r>
              <a:rPr lang="en-US" sz="4400" dirty="0">
                <a:solidFill>
                  <a:schemeClr val="tx1">
                    <a:lumMod val="75000"/>
                  </a:schemeClr>
                </a:solidFill>
                <a:latin typeface="Arial" panose="020B0604020202020204" pitchFamily="34" charset="0"/>
                <a:cs typeface="Arial" panose="020B0604020202020204" pitchFamily="34" charset="0"/>
              </a:rPr>
              <a:t>What are </a:t>
            </a:r>
            <a:br>
              <a:rPr lang="en-US" sz="4400" dirty="0">
                <a:solidFill>
                  <a:schemeClr val="tx1">
                    <a:lumMod val="75000"/>
                  </a:schemeClr>
                </a:solidFill>
                <a:latin typeface="Arial" panose="020B0604020202020204" pitchFamily="34" charset="0"/>
                <a:cs typeface="Arial" panose="020B0604020202020204" pitchFamily="34" charset="0"/>
              </a:rPr>
            </a:br>
            <a:r>
              <a:rPr lang="en-US" sz="4400" dirty="0">
                <a:solidFill>
                  <a:schemeClr val="tx1">
                    <a:lumMod val="75000"/>
                  </a:schemeClr>
                </a:solidFill>
                <a:latin typeface="Arial" panose="020B0604020202020204" pitchFamily="34" charset="0"/>
                <a:cs typeface="Arial" panose="020B0604020202020204" pitchFamily="34" charset="0"/>
              </a:rPr>
              <a:t>some of the </a:t>
            </a:r>
            <a:br>
              <a:rPr lang="en-US" sz="4400" dirty="0">
                <a:solidFill>
                  <a:schemeClr val="tx1">
                    <a:lumMod val="75000"/>
                  </a:schemeClr>
                </a:solidFill>
                <a:latin typeface="Arial" panose="020B0604020202020204" pitchFamily="34" charset="0"/>
                <a:cs typeface="Arial" panose="020B0604020202020204" pitchFamily="34" charset="0"/>
              </a:rPr>
            </a:br>
            <a:r>
              <a:rPr lang="en-US" sz="4400" dirty="0">
                <a:solidFill>
                  <a:schemeClr val="tx1">
                    <a:lumMod val="75000"/>
                  </a:schemeClr>
                </a:solidFill>
                <a:latin typeface="Arial" panose="020B0604020202020204" pitchFamily="34" charset="0"/>
                <a:cs typeface="Arial" panose="020B0604020202020204" pitchFamily="34" charset="0"/>
              </a:rPr>
              <a:t>questions you should ask when auditing?</a:t>
            </a:r>
            <a:endParaRPr lang="en-US" sz="6600" dirty="0">
              <a:solidFill>
                <a:schemeClr val="tx1">
                  <a:lumMod val="7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A1B8B74-D69D-48C4-BBE8-BC2EC39E1C5E}"/>
              </a:ext>
            </a:extLst>
          </p:cNvPr>
          <p:cNvSpPr>
            <a:spLocks noGrp="1"/>
          </p:cNvSpPr>
          <p:nvPr>
            <p:ph type="body" idx="1"/>
          </p:nvPr>
        </p:nvSpPr>
        <p:spPr>
          <a:xfrm>
            <a:off x="6101500" y="402164"/>
            <a:ext cx="5453191" cy="5719636"/>
          </a:xfrm>
        </p:spPr>
        <p:txBody>
          <a:bodyPr vert="horz" lIns="91440" tIns="45720" rIns="91440" bIns="45720" rtlCol="0" anchor="ctr">
            <a:normAutofit/>
          </a:bodyPr>
          <a:lstStyle/>
          <a:p>
            <a:pPr marL="285750" indent="-285750">
              <a:lnSpc>
                <a:spcPct val="90000"/>
              </a:lnSpc>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What is the Family Size?</a:t>
            </a:r>
          </a:p>
          <a:p>
            <a:pPr marL="285750" indent="-285750">
              <a:lnSpc>
                <a:spcPct val="90000"/>
              </a:lnSpc>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Look at the total annual income.</a:t>
            </a:r>
          </a:p>
          <a:p>
            <a:pPr marL="285750" indent="-285750">
              <a:lnSpc>
                <a:spcPct val="90000"/>
              </a:lnSpc>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What is the percentage of pay?</a:t>
            </a:r>
          </a:p>
          <a:p>
            <a:pPr marL="285750" indent="-285750">
              <a:lnSpc>
                <a:spcPct val="90000"/>
              </a:lnSpc>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Once the registration staff has received all the above information did the client/Interviewer sign and date the income documentation? </a:t>
            </a:r>
          </a:p>
          <a:p>
            <a:pPr marL="285750" indent="-285750">
              <a:lnSpc>
                <a:spcPct val="90000"/>
              </a:lnSpc>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Was the correct date of service keyed into the system?</a:t>
            </a:r>
          </a:p>
          <a:p>
            <a:pPr marL="285750" indent="-285750">
              <a:lnSpc>
                <a:spcPct val="90000"/>
              </a:lnSpc>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Were all services entered as indicated on the encounter/e-superbill in the system? </a:t>
            </a:r>
          </a:p>
          <a:p>
            <a:pPr marL="285750" indent="-285750">
              <a:lnSpc>
                <a:spcPct val="90000"/>
              </a:lnSpc>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Were all the CPT codes and Diagnosis  codes correct in the encounter/      e-superbill? </a:t>
            </a:r>
          </a:p>
          <a:p>
            <a:pPr>
              <a:lnSpc>
                <a:spcPct val="90000"/>
              </a:lnSpc>
            </a:pPr>
            <a:endParaRPr lang="en-US" sz="1300" dirty="0">
              <a:solidFill>
                <a:schemeClr val="tx1"/>
              </a:solidFill>
            </a:endParaRPr>
          </a:p>
        </p:txBody>
      </p:sp>
    </p:spTree>
    <p:extLst>
      <p:ext uri="{BB962C8B-B14F-4D97-AF65-F5344CB8AC3E}">
        <p14:creationId xmlns:p14="http://schemas.microsoft.com/office/powerpoint/2010/main" val="104083897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 name="Rectangle 13">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3896CA42-3323-41E5-B809-CD790B2AA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EA2FE539-0B6F-4FAE-A391-B46476F46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0" name="Freeform: Shape 19">
            <a:extLst>
              <a:ext uri="{FF2B5EF4-FFF2-40B4-BE49-F238E27FC236}">
                <a16:creationId xmlns:a16="http://schemas.microsoft.com/office/drawing/2014/main" id="{BD5A14FB-50A2-4964-8B07-EE40D1CE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2" name="Freeform 5">
            <a:extLst>
              <a:ext uri="{FF2B5EF4-FFF2-40B4-BE49-F238E27FC236}">
                <a16:creationId xmlns:a16="http://schemas.microsoft.com/office/drawing/2014/main" id="{FD63331C-DD2E-43D8-9511-B44EC057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 Placeholder 2">
            <a:extLst>
              <a:ext uri="{FF2B5EF4-FFF2-40B4-BE49-F238E27FC236}">
                <a16:creationId xmlns:a16="http://schemas.microsoft.com/office/drawing/2014/main" id="{6A1B8B74-D69D-48C4-BBE8-BC2EC39E1C5E}"/>
              </a:ext>
            </a:extLst>
          </p:cNvPr>
          <p:cNvSpPr>
            <a:spLocks noGrp="1"/>
          </p:cNvSpPr>
          <p:nvPr>
            <p:ph type="body" idx="1"/>
          </p:nvPr>
        </p:nvSpPr>
        <p:spPr>
          <a:xfrm>
            <a:off x="5672854" y="571500"/>
            <a:ext cx="5724819" cy="5635336"/>
          </a:xfrm>
        </p:spPr>
        <p:txBody>
          <a:bodyPr vert="horz" lIns="91440" tIns="45720" rIns="91440" bIns="45720" rtlCol="0" anchor="ctr">
            <a:normAutofit/>
          </a:bodyPr>
          <a:lstStyle/>
          <a:p>
            <a:pPr marL="285750" indent="-285750">
              <a:lnSpc>
                <a:spcPct val="9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Was the Sliding Fee Scale applied correctly? </a:t>
            </a:r>
          </a:p>
          <a:p>
            <a:pPr marL="285750" indent="-285750">
              <a:lnSpc>
                <a:spcPct val="9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Was the Client charged appropriately? </a:t>
            </a:r>
          </a:p>
          <a:p>
            <a:pPr marL="285750" indent="-285750">
              <a:lnSpc>
                <a:spcPct val="9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Did they pay? if so, was it posted to the correct date? Was the amount posted correctly in the system?</a:t>
            </a:r>
          </a:p>
          <a:p>
            <a:pPr marL="285750" indent="-285750">
              <a:lnSpc>
                <a:spcPct val="9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Did you bill correctly to Medicaid, Medicare, or insurance with the     correct rate?</a:t>
            </a:r>
          </a:p>
          <a:p>
            <a:pPr marL="285750" indent="-285750">
              <a:lnSpc>
                <a:spcPct val="9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Did Medicaid, Medicare, or insurance pay or deny the claim? </a:t>
            </a:r>
          </a:p>
          <a:p>
            <a:pPr marL="285750" indent="-285750">
              <a:lnSpc>
                <a:spcPct val="9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If the claim denied did you rebill?  </a:t>
            </a:r>
          </a:p>
          <a:p>
            <a:pPr marL="285750" indent="-285750">
              <a:lnSpc>
                <a:spcPct val="9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Were Copays taken, was the RA posted correctly? </a:t>
            </a:r>
          </a:p>
          <a:p>
            <a:pPr>
              <a:lnSpc>
                <a:spcPct val="90000"/>
              </a:lnSpc>
            </a:pPr>
            <a:endParaRPr lang="en-US" sz="1600" dirty="0">
              <a:solidFill>
                <a:schemeClr val="bg1"/>
              </a:solidFill>
              <a:latin typeface="Arial" panose="020B0604020202020204" pitchFamily="34" charset="0"/>
              <a:cs typeface="Arial" panose="020B0604020202020204" pitchFamily="34" charset="0"/>
            </a:endParaRPr>
          </a:p>
        </p:txBody>
      </p:sp>
      <p:sp>
        <p:nvSpPr>
          <p:cNvPr id="2" name="Thought Bubble: Cloud 1">
            <a:extLst>
              <a:ext uri="{FF2B5EF4-FFF2-40B4-BE49-F238E27FC236}">
                <a16:creationId xmlns:a16="http://schemas.microsoft.com/office/drawing/2014/main" id="{BAC95615-3A46-432E-8830-1A252360B761}"/>
              </a:ext>
            </a:extLst>
          </p:cNvPr>
          <p:cNvSpPr/>
          <p:nvPr/>
        </p:nvSpPr>
        <p:spPr>
          <a:xfrm>
            <a:off x="1117600" y="2046540"/>
            <a:ext cx="3087998" cy="21282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Question mark">
            <a:extLst>
              <a:ext uri="{FF2B5EF4-FFF2-40B4-BE49-F238E27FC236}">
                <a16:creationId xmlns:a16="http://schemas.microsoft.com/office/drawing/2014/main" id="{906D3428-FF08-4261-AC81-32401CA0C4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4399" y="2653488"/>
            <a:ext cx="914400" cy="914400"/>
          </a:xfrm>
          <a:prstGeom prst="rect">
            <a:avLst/>
          </a:prstGeom>
        </p:spPr>
      </p:pic>
    </p:spTree>
    <p:extLst>
      <p:ext uri="{BB962C8B-B14F-4D97-AF65-F5344CB8AC3E}">
        <p14:creationId xmlns:p14="http://schemas.microsoft.com/office/powerpoint/2010/main" val="426826150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8FE8-F388-48E6-A767-73A29B0ECA20}"/>
              </a:ext>
            </a:extLst>
          </p:cNvPr>
          <p:cNvSpPr>
            <a:spLocks noGrp="1"/>
          </p:cNvSpPr>
          <p:nvPr>
            <p:ph type="title"/>
          </p:nvPr>
        </p:nvSpPr>
        <p:spPr>
          <a:xfrm>
            <a:off x="949335" y="2056731"/>
            <a:ext cx="3594494" cy="4498180"/>
          </a:xfrm>
        </p:spPr>
        <p:txBody>
          <a:bodyPr>
            <a:normAutofit/>
          </a:bodyPr>
          <a:lstStyle/>
          <a:p>
            <a:pPr>
              <a:lnSpc>
                <a:spcPct val="90000"/>
              </a:lnSpc>
            </a:pPr>
            <a:r>
              <a:rPr lang="en-US" dirty="0">
                <a:solidFill>
                  <a:schemeClr val="accent1">
                    <a:lumMod val="75000"/>
                  </a:schemeClr>
                </a:solidFill>
                <a:latin typeface="Arial" panose="020B0604020202020204" pitchFamily="34" charset="0"/>
                <a:cs typeface="Arial" panose="020B0604020202020204" pitchFamily="34" charset="0"/>
              </a:rPr>
              <a:t>Once you have reviewed all your records you can compile the data and identify areas that may need  improvement.</a:t>
            </a:r>
          </a:p>
        </p:txBody>
      </p:sp>
      <p:graphicFrame>
        <p:nvGraphicFramePr>
          <p:cNvPr id="5" name="Content Placeholder 2">
            <a:extLst>
              <a:ext uri="{FF2B5EF4-FFF2-40B4-BE49-F238E27FC236}">
                <a16:creationId xmlns:a16="http://schemas.microsoft.com/office/drawing/2014/main" id="{686F7968-8C1B-495F-BF23-EA9C65495857}"/>
              </a:ext>
            </a:extLst>
          </p:cNvPr>
          <p:cNvGraphicFramePr>
            <a:graphicFrameLocks noGrp="1"/>
          </p:cNvGraphicFramePr>
          <p:nvPr>
            <p:ph idx="1"/>
            <p:extLst>
              <p:ext uri="{D42A27DB-BD31-4B8C-83A1-F6EECF244321}">
                <p14:modId xmlns:p14="http://schemas.microsoft.com/office/powerpoint/2010/main" val="69642671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2532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D1EAC6-C398-4F5B-8092-DD06408CAACE}"/>
              </a:ext>
            </a:extLst>
          </p:cNvPr>
          <p:cNvSpPr>
            <a:spLocks noGrp="1"/>
          </p:cNvSpPr>
          <p:nvPr>
            <p:ph type="body" idx="1"/>
          </p:nvPr>
        </p:nvSpPr>
        <p:spPr>
          <a:xfrm>
            <a:off x="6548582" y="1274618"/>
            <a:ext cx="5375563" cy="5107709"/>
          </a:xfrm>
        </p:spPr>
        <p:txBody>
          <a:bodyPr>
            <a:normAutofit/>
          </a:bodyPr>
          <a:lstStyle/>
          <a:p>
            <a:r>
              <a:rPr lang="en-US" sz="2400" cap="none" dirty="0">
                <a:solidFill>
                  <a:schemeClr val="accent1">
                    <a:lumMod val="75000"/>
                  </a:schemeClr>
                </a:solidFill>
                <a:latin typeface="Arial" panose="020B0604020202020204" pitchFamily="34" charset="0"/>
                <a:cs typeface="Arial" panose="020B0604020202020204" pitchFamily="34" charset="0"/>
              </a:rPr>
              <a:t>The purpose of an in-house audit is to catch any errors before they can get too big.  It will also improve your billing, revenue and coding.  </a:t>
            </a:r>
          </a:p>
          <a:p>
            <a:endParaRPr lang="en-US" sz="2400" cap="none" dirty="0">
              <a:solidFill>
                <a:schemeClr val="accent1">
                  <a:lumMod val="75000"/>
                </a:schemeClr>
              </a:solidFill>
              <a:latin typeface="Arial" panose="020B0604020202020204" pitchFamily="34" charset="0"/>
              <a:cs typeface="Arial" panose="020B0604020202020204" pitchFamily="34" charset="0"/>
            </a:endParaRPr>
          </a:p>
          <a:p>
            <a:r>
              <a:rPr lang="en-US" sz="2400" cap="none" dirty="0">
                <a:solidFill>
                  <a:schemeClr val="accent1">
                    <a:lumMod val="75000"/>
                  </a:schemeClr>
                </a:solidFill>
                <a:latin typeface="Arial" panose="020B0604020202020204" pitchFamily="34" charset="0"/>
                <a:cs typeface="Arial" panose="020B0604020202020204" pitchFamily="34" charset="0"/>
              </a:rPr>
              <a:t>This is a great way to train staff on how to make sure your billing is being keyed  correctly.  Audits should be performed every quarter. </a:t>
            </a:r>
            <a:br>
              <a:rPr lang="en-US" cap="none" dirty="0">
                <a:solidFill>
                  <a:schemeClr val="accent1">
                    <a:lumMod val="75000"/>
                  </a:schemeClr>
                </a:solidFill>
                <a:latin typeface="Arial" panose="020B0604020202020204" pitchFamily="34" charset="0"/>
                <a:cs typeface="Arial" panose="020B0604020202020204" pitchFamily="34" charset="0"/>
              </a:rPr>
            </a:br>
            <a:endParaRPr lang="en-US" cap="none" dirty="0">
              <a:solidFill>
                <a:schemeClr val="accent1">
                  <a:lumMod val="75000"/>
                </a:schemeClr>
              </a:solidFill>
              <a:latin typeface="Arial" panose="020B0604020202020204" pitchFamily="34" charset="0"/>
              <a:cs typeface="Arial" panose="020B0604020202020204" pitchFamily="34" charset="0"/>
            </a:endParaRPr>
          </a:p>
          <a:p>
            <a:endParaRPr lang="en-US" dirty="0"/>
          </a:p>
        </p:txBody>
      </p:sp>
      <p:pic>
        <p:nvPicPr>
          <p:cNvPr id="6" name="Graphic 5" descr="Target Audience">
            <a:extLst>
              <a:ext uri="{FF2B5EF4-FFF2-40B4-BE49-F238E27FC236}">
                <a16:creationId xmlns:a16="http://schemas.microsoft.com/office/drawing/2014/main" id="{8897CA6B-9750-4915-B582-41CD9B0A40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2044" y="1364971"/>
            <a:ext cx="3778717" cy="3778717"/>
          </a:xfrm>
          <a:prstGeom prst="rect">
            <a:avLst/>
          </a:prstGeom>
        </p:spPr>
      </p:pic>
    </p:spTree>
    <p:extLst>
      <p:ext uri="{BB962C8B-B14F-4D97-AF65-F5344CB8AC3E}">
        <p14:creationId xmlns:p14="http://schemas.microsoft.com/office/powerpoint/2010/main" val="1988384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4850405" y="1396180"/>
            <a:ext cx="6698127" cy="3842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Aft>
                <a:spcPts val="600"/>
              </a:spcAft>
            </a:pPr>
            <a:r>
              <a:rPr lang="en-US" sz="6000" spc="-50" dirty="0">
                <a:ln w="3175" cmpd="sng">
                  <a:noFill/>
                </a:ln>
                <a:solidFill>
                  <a:schemeClr val="bg1">
                    <a:lumMod val="75000"/>
                  </a:schemeClr>
                </a:solidFill>
                <a:latin typeface="Arial" panose="020B0604020202020204" pitchFamily="34" charset="0"/>
                <a:cs typeface="Arial" panose="020B0604020202020204" pitchFamily="34" charset="0"/>
              </a:rPr>
              <a:t>Coding &amp; Billing;</a:t>
            </a:r>
          </a:p>
          <a:p>
            <a:pPr algn="ctr" defTabSz="457200">
              <a:spcAft>
                <a:spcPts val="600"/>
              </a:spcAft>
            </a:pPr>
            <a:r>
              <a:rPr lang="en-US" sz="6000" spc="-50" dirty="0">
                <a:ln w="3175" cmpd="sng">
                  <a:noFill/>
                </a:ln>
                <a:solidFill>
                  <a:schemeClr val="bg1">
                    <a:lumMod val="75000"/>
                  </a:schemeClr>
                </a:solidFill>
                <a:latin typeface="Arial" panose="020B0604020202020204" pitchFamily="34" charset="0"/>
                <a:cs typeface="Arial" panose="020B0604020202020204" pitchFamily="34" charset="0"/>
              </a:rPr>
              <a:t>The Basics </a:t>
            </a:r>
          </a:p>
        </p:txBody>
      </p:sp>
    </p:spTree>
    <p:extLst>
      <p:ext uri="{BB962C8B-B14F-4D97-AF65-F5344CB8AC3E}">
        <p14:creationId xmlns:p14="http://schemas.microsoft.com/office/powerpoint/2010/main" val="1284561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304" y="555828"/>
            <a:ext cx="4943242" cy="1450757"/>
          </a:xfrm>
        </p:spPr>
        <p:txBody>
          <a:bodyPr>
            <a:normAutofit/>
          </a:bodyPr>
          <a:lstStyle/>
          <a:p>
            <a:r>
              <a:rPr lang="en-US" sz="4000" dirty="0">
                <a:latin typeface="Arial" panose="020B0604020202020204" pitchFamily="34" charset="0"/>
                <a:cs typeface="Arial" panose="020B0604020202020204" pitchFamily="34" charset="0"/>
              </a:rPr>
              <a:t>CPT &amp; ICD-10:</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What’s What?</a:t>
            </a:r>
          </a:p>
        </p:txBody>
      </p:sp>
      <p:sp>
        <p:nvSpPr>
          <p:cNvPr id="4" name="Content Placeholder 6"/>
          <p:cNvSpPr>
            <a:spLocks noGrp="1"/>
          </p:cNvSpPr>
          <p:nvPr>
            <p:ph idx="1"/>
          </p:nvPr>
        </p:nvSpPr>
        <p:spPr>
          <a:xfrm>
            <a:off x="5252695" y="2788204"/>
            <a:ext cx="6474616" cy="3066503"/>
          </a:xfrm>
        </p:spPr>
        <p:txBody>
          <a:bodyPr>
            <a:normAutofit/>
          </a:bodyPr>
          <a:lstStyle/>
          <a:p>
            <a:pPr marL="452628" indent="-342900">
              <a:spcBef>
                <a:spcPts val="400"/>
              </a:spcBef>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CPT codes = what you did </a:t>
            </a:r>
          </a:p>
          <a:p>
            <a:pPr marL="452628" indent="-342900">
              <a:spcBef>
                <a:spcPts val="400"/>
              </a:spcBef>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ICD-10 codes = why you did it</a:t>
            </a:r>
          </a:p>
          <a:p>
            <a:pPr marL="452628" indent="-342900">
              <a:spcBef>
                <a:spcPts val="400"/>
              </a:spcBef>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ICD-10 codes </a:t>
            </a:r>
            <a:r>
              <a:rPr lang="en-US" sz="2000" b="1" i="1" dirty="0">
                <a:latin typeface="Arial" panose="020B0604020202020204" pitchFamily="34" charset="0"/>
                <a:cs typeface="Arial" panose="020B0604020202020204" pitchFamily="34" charset="0"/>
              </a:rPr>
              <a:t>justify</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CPT codes</a:t>
            </a:r>
          </a:p>
          <a:p>
            <a:pPr marL="452628" indent="-342900">
              <a:spcBef>
                <a:spcPts val="400"/>
              </a:spcBef>
              <a:buClr>
                <a:schemeClr val="accent1"/>
              </a:buClr>
              <a:buFont typeface="Arial" panose="020B0604020202020204" pitchFamily="34" charset="0"/>
              <a:buChar char="►"/>
            </a:pPr>
            <a:r>
              <a:rPr lang="en-US" sz="2000" b="1" dirty="0">
                <a:latin typeface="Arial" panose="020B0604020202020204" pitchFamily="34" charset="0"/>
                <a:cs typeface="Arial" panose="020B0604020202020204" pitchFamily="34" charset="0"/>
              </a:rPr>
              <a:t>Correct CPT and ICD Must Be Used</a:t>
            </a:r>
          </a:p>
          <a:p>
            <a:pPr marL="452628" indent="-342900">
              <a:spcBef>
                <a:spcPts val="400"/>
              </a:spcBef>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When you bill the incorrect CPT or ICD-10 code you will hold up your revenue. </a:t>
            </a:r>
          </a:p>
          <a:p>
            <a:pPr marL="452628" indent="-342900">
              <a:spcBef>
                <a:spcPts val="400"/>
              </a:spcBef>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To bill efficiently, you should review before you send to the payor. </a:t>
            </a:r>
          </a:p>
          <a:p>
            <a:pPr marL="109728" indent="0">
              <a:spcBef>
                <a:spcPts val="400"/>
              </a:spcBef>
              <a:buClr>
                <a:srgbClr val="2DA2BF"/>
              </a:buClr>
              <a:buSzPct val="68000"/>
              <a:buNone/>
            </a:pPr>
            <a:endParaRPr lang="en-US" sz="1200" dirty="0">
              <a:cs typeface="+mn-cs"/>
            </a:endParaRPr>
          </a:p>
        </p:txBody>
      </p:sp>
      <p:pic>
        <p:nvPicPr>
          <p:cNvPr id="8" name="Graphic 7" descr="Checkmark">
            <a:extLst>
              <a:ext uri="{FF2B5EF4-FFF2-40B4-BE49-F238E27FC236}">
                <a16:creationId xmlns:a16="http://schemas.microsoft.com/office/drawing/2014/main" id="{B460A474-9B11-4870-A05A-7E3DE05D35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598" y="2412352"/>
            <a:ext cx="3889820" cy="3889820"/>
          </a:xfrm>
          <a:prstGeom prst="rect">
            <a:avLst/>
          </a:prstGeom>
        </p:spPr>
      </p:pic>
    </p:spTree>
    <p:extLst>
      <p:ext uri="{BB962C8B-B14F-4D97-AF65-F5344CB8AC3E}">
        <p14:creationId xmlns:p14="http://schemas.microsoft.com/office/powerpoint/2010/main" val="56578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4000" dirty="0">
                <a:latin typeface="Arial" panose="020B0604020202020204" pitchFamily="34" charset="0"/>
                <a:cs typeface="Arial" panose="020B0604020202020204" pitchFamily="34" charset="0"/>
              </a:rPr>
              <a:t>New vs Established</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145329149"/>
              </p:ext>
            </p:extLst>
          </p:nvPr>
        </p:nvGraphicFramePr>
        <p:xfrm>
          <a:off x="1066800" y="248036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614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vert="horz" lIns="91440" tIns="45720" rIns="91440" bIns="45720" rtlCol="0">
            <a:normAutofit/>
          </a:bodyPr>
          <a:lstStyle/>
          <a:p>
            <a:r>
              <a:rPr lang="en-US">
                <a:solidFill>
                  <a:srgbClr val="EBEBEB"/>
                </a:solidFill>
                <a:latin typeface="Arial" panose="020B0604020202020204" pitchFamily="34" charset="0"/>
                <a:cs typeface="Arial" panose="020B0604020202020204" pitchFamily="34" charset="0"/>
              </a:rPr>
              <a:t>The Encounter</a:t>
            </a:r>
          </a:p>
        </p:txBody>
      </p:sp>
      <p:graphicFrame>
        <p:nvGraphicFramePr>
          <p:cNvPr id="7" name="Content Placeholder 6">
            <a:extLst>
              <a:ext uri="{FF2B5EF4-FFF2-40B4-BE49-F238E27FC236}">
                <a16:creationId xmlns:a16="http://schemas.microsoft.com/office/drawing/2014/main" id="{DA8CF752-7382-4E8B-AB39-5FCCAC577CE1}"/>
              </a:ext>
            </a:extLst>
          </p:cNvPr>
          <p:cNvGraphicFramePr/>
          <p:nvPr>
            <p:extLst>
              <p:ext uri="{D42A27DB-BD31-4B8C-83A1-F6EECF244321}">
                <p14:modId xmlns:p14="http://schemas.microsoft.com/office/powerpoint/2010/main" val="3900930709"/>
              </p:ext>
            </p:extLst>
          </p:nvPr>
        </p:nvGraphicFramePr>
        <p:xfrm>
          <a:off x="1002890" y="2408903"/>
          <a:ext cx="10835149" cy="424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875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945B-C5C7-4CDF-A511-0B39585C8915}"/>
              </a:ext>
            </a:extLst>
          </p:cNvPr>
          <p:cNvSpPr>
            <a:spLocks noGrp="1"/>
          </p:cNvSpPr>
          <p:nvPr>
            <p:ph type="title"/>
          </p:nvPr>
        </p:nvSpPr>
        <p:spPr>
          <a:xfrm>
            <a:off x="1154954" y="973668"/>
            <a:ext cx="8761413" cy="706964"/>
          </a:xfrm>
        </p:spPr>
        <p:txBody>
          <a:bodyPr>
            <a:normAutofit/>
          </a:bodyPr>
          <a:lstStyle/>
          <a:p>
            <a:r>
              <a:rPr lang="en-US">
                <a:solidFill>
                  <a:srgbClr val="EBEBEB"/>
                </a:solidFill>
                <a:latin typeface="Arial" panose="020B0604020202020204" pitchFamily="34" charset="0"/>
                <a:cs typeface="Arial" panose="020B0604020202020204" pitchFamily="34" charset="0"/>
              </a:rPr>
              <a:t>What are Modifiers?</a:t>
            </a:r>
          </a:p>
        </p:txBody>
      </p:sp>
      <p:pic>
        <p:nvPicPr>
          <p:cNvPr id="7" name="Graphic 6" descr="Add">
            <a:extLst>
              <a:ext uri="{FF2B5EF4-FFF2-40B4-BE49-F238E27FC236}">
                <a16:creationId xmlns:a16="http://schemas.microsoft.com/office/drawing/2014/main" id="{0A029C3B-7D60-402D-8BB3-923D068F1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B3C98665-E945-4369-AA6C-217F0183EF13}"/>
              </a:ext>
            </a:extLst>
          </p:cNvPr>
          <p:cNvSpPr>
            <a:spLocks noGrp="1"/>
          </p:cNvSpPr>
          <p:nvPr>
            <p:ph idx="1"/>
          </p:nvPr>
        </p:nvSpPr>
        <p:spPr>
          <a:xfrm>
            <a:off x="4641336" y="2603500"/>
            <a:ext cx="6551597" cy="3416300"/>
          </a:xfrm>
        </p:spPr>
        <p:txBody>
          <a:bodyPr anchor="ctr">
            <a:normAutofit/>
          </a:bodyPr>
          <a:lstStyle/>
          <a:p>
            <a:r>
              <a:rPr lang="en-US" sz="2000" dirty="0">
                <a:latin typeface="Arial" panose="020B0604020202020204" pitchFamily="34" charset="0"/>
                <a:cs typeface="Arial" panose="020B0604020202020204" pitchFamily="34" charset="0"/>
              </a:rPr>
              <a:t>A modifier provides the means to report or indicate that a service or procedure that has been performed has been altered by some specific circumstance, but not changed in its definition or code.  </a:t>
            </a:r>
          </a:p>
          <a:p>
            <a:r>
              <a:rPr lang="en-US" sz="2000" dirty="0">
                <a:latin typeface="Arial" panose="020B0604020202020204" pitchFamily="34" charset="0"/>
                <a:cs typeface="Arial" panose="020B0604020202020204" pitchFamily="34" charset="0"/>
              </a:rPr>
              <a:t>Modifiers enable health care professionals to effectively respond to payment policy requirements established by other entities (Medicaid, Insurance, </a:t>
            </a:r>
            <a:r>
              <a:rPr lang="en-US" sz="2000" dirty="0" err="1">
                <a:latin typeface="Arial" panose="020B0604020202020204" pitchFamily="34" charset="0"/>
                <a:cs typeface="Arial" panose="020B0604020202020204" pitchFamily="34" charset="0"/>
              </a:rPr>
              <a:t>Medicare,etc</a:t>
            </a:r>
            <a:r>
              <a:rPr lang="en-US" sz="20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410577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DFDB-20EA-4720-8ED6-CDA89FE29CED}"/>
              </a:ext>
            </a:extLst>
          </p:cNvPr>
          <p:cNvSpPr>
            <a:spLocks noGrp="1"/>
          </p:cNvSpPr>
          <p:nvPr>
            <p:ph type="title"/>
          </p:nvPr>
        </p:nvSpPr>
        <p:spPr>
          <a:xfrm>
            <a:off x="1097280" y="286603"/>
            <a:ext cx="10058400" cy="1450757"/>
          </a:xfrm>
        </p:spPr>
        <p:txBody>
          <a:bodyPr>
            <a:normAutofit/>
          </a:bodyPr>
          <a:lstStyle/>
          <a:p>
            <a:r>
              <a:rPr lang="en-US" dirty="0">
                <a:latin typeface="Arial" panose="020B0604020202020204" pitchFamily="34" charset="0"/>
                <a:cs typeface="Arial" panose="020B0604020202020204" pitchFamily="34" charset="0"/>
              </a:rPr>
              <a:t>How do I know which modifier to use? </a:t>
            </a:r>
          </a:p>
        </p:txBody>
      </p:sp>
      <p:graphicFrame>
        <p:nvGraphicFramePr>
          <p:cNvPr id="5" name="Content Placeholder 2">
            <a:extLst>
              <a:ext uri="{FF2B5EF4-FFF2-40B4-BE49-F238E27FC236}">
                <a16:creationId xmlns:a16="http://schemas.microsoft.com/office/drawing/2014/main" id="{26F6D1CD-F10E-4C6F-8EE1-32D007B4362C}"/>
              </a:ext>
            </a:extLst>
          </p:cNvPr>
          <p:cNvGraphicFramePr>
            <a:graphicFrameLocks noGrp="1"/>
          </p:cNvGraphicFramePr>
          <p:nvPr>
            <p:ph idx="1"/>
            <p:extLst>
              <p:ext uri="{D42A27DB-BD31-4B8C-83A1-F6EECF244321}">
                <p14:modId xmlns:p14="http://schemas.microsoft.com/office/powerpoint/2010/main" val="2154142829"/>
              </p:ext>
            </p:extLst>
          </p:nvPr>
        </p:nvGraphicFramePr>
        <p:xfrm>
          <a:off x="1222991" y="2384357"/>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8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4B13-9915-426B-B513-7307BC1200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Collection of Revenue	</a:t>
            </a:r>
            <a:r>
              <a:rPr lang="en-US" dirty="0"/>
              <a:t>		</a:t>
            </a:r>
          </a:p>
        </p:txBody>
      </p:sp>
      <p:sp>
        <p:nvSpPr>
          <p:cNvPr id="3" name="Content Placeholder 2">
            <a:extLst>
              <a:ext uri="{FF2B5EF4-FFF2-40B4-BE49-F238E27FC236}">
                <a16:creationId xmlns:a16="http://schemas.microsoft.com/office/drawing/2014/main" id="{E2B7ED7C-0F89-4910-B15A-2CF03CDED590}"/>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Private Insurance (third-party) </a:t>
            </a:r>
          </a:p>
          <a:p>
            <a:pPr lvl="1"/>
            <a:r>
              <a:rPr lang="en-US" sz="2000" dirty="0">
                <a:latin typeface="Arial" panose="020B0604020202020204" pitchFamily="34" charset="0"/>
                <a:cs typeface="Arial" panose="020B0604020202020204" pitchFamily="34" charset="0"/>
              </a:rPr>
              <a:t>Billed at the undiscounted rate</a:t>
            </a:r>
          </a:p>
          <a:p>
            <a:r>
              <a:rPr lang="en-US" sz="2400" dirty="0">
                <a:latin typeface="Arial" panose="020B0604020202020204" pitchFamily="34" charset="0"/>
                <a:cs typeface="Arial" panose="020B0604020202020204" pitchFamily="34" charset="0"/>
              </a:rPr>
              <a:t>Medicaid</a:t>
            </a:r>
          </a:p>
          <a:p>
            <a:pPr lvl="1"/>
            <a:r>
              <a:rPr lang="en-US" sz="2000" dirty="0">
                <a:latin typeface="Arial" panose="020B0604020202020204" pitchFamily="34" charset="0"/>
                <a:cs typeface="Arial" panose="020B0604020202020204" pitchFamily="34" charset="0"/>
              </a:rPr>
              <a:t>Billed at the undiscounted rate</a:t>
            </a:r>
          </a:p>
          <a:p>
            <a:r>
              <a:rPr lang="en-US" sz="2400" dirty="0">
                <a:latin typeface="Arial" panose="020B0604020202020204" pitchFamily="34" charset="0"/>
                <a:cs typeface="Arial" panose="020B0604020202020204" pitchFamily="34" charset="0"/>
              </a:rPr>
              <a:t>Self-pay is based on income &amp; family size</a:t>
            </a:r>
          </a:p>
          <a:p>
            <a:pPr lvl="1"/>
            <a:r>
              <a:rPr lang="en-US" sz="2000" dirty="0">
                <a:latin typeface="Arial" panose="020B0604020202020204" pitchFamily="34" charset="0"/>
                <a:cs typeface="Arial" panose="020B0604020202020204" pitchFamily="34" charset="0"/>
              </a:rPr>
              <a:t>Billed at a discounted rate based on the sliding fee scale </a:t>
            </a:r>
          </a:p>
        </p:txBody>
      </p:sp>
    </p:spTree>
    <p:extLst>
      <p:ext uri="{BB962C8B-B14F-4D97-AF65-F5344CB8AC3E}">
        <p14:creationId xmlns:p14="http://schemas.microsoft.com/office/powerpoint/2010/main" val="258537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455B-E245-4E07-9EBA-8965322E9C5C}"/>
              </a:ext>
            </a:extLst>
          </p:cNvPr>
          <p:cNvSpPr>
            <a:spLocks noGrp="1"/>
          </p:cNvSpPr>
          <p:nvPr>
            <p:ph type="title"/>
          </p:nvPr>
        </p:nvSpPr>
        <p:spPr>
          <a:xfrm>
            <a:off x="713071" y="1427576"/>
            <a:ext cx="3084844" cy="3978136"/>
          </a:xfrm>
        </p:spPr>
        <p:txBody>
          <a:bodyPr anchor="ctr">
            <a:normAutofit/>
          </a:bodyPr>
          <a:lstStyle/>
          <a:p>
            <a:br>
              <a:rPr lang="en-US" sz="2400" dirty="0">
                <a:solidFill>
                  <a:srgbClr val="FFFFFF"/>
                </a:solidFill>
              </a:rPr>
            </a:br>
            <a:r>
              <a:rPr lang="en-US" sz="4400" dirty="0">
                <a:solidFill>
                  <a:schemeClr val="accent1">
                    <a:lumMod val="75000"/>
                  </a:schemeClr>
                </a:solidFill>
                <a:latin typeface="Arial" panose="020B0604020202020204" pitchFamily="34" charset="0"/>
                <a:cs typeface="Arial" panose="020B0604020202020204" pitchFamily="34" charset="0"/>
              </a:rPr>
              <a:t>Medicaid Specific Modifiers</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17FAA296-4D41-49B6-AFE9-13A0AD170BD3}"/>
              </a:ext>
            </a:extLst>
          </p:cNvPr>
          <p:cNvSpPr>
            <a:spLocks noGrp="1"/>
          </p:cNvSpPr>
          <p:nvPr>
            <p:ph idx="1"/>
          </p:nvPr>
        </p:nvSpPr>
        <p:spPr>
          <a:xfrm>
            <a:off x="4042641" y="2438400"/>
            <a:ext cx="6983729" cy="4521200"/>
          </a:xfrm>
        </p:spPr>
        <p:txBody>
          <a:bodyPr anchor="ctr">
            <a:normAutofit fontScale="55000" lnSpcReduction="20000"/>
          </a:bodyPr>
          <a:lstStyle/>
          <a:p>
            <a:endParaRPr lang="en-US" sz="1600" b="1" dirty="0"/>
          </a:p>
          <a:p>
            <a:r>
              <a:rPr lang="en-US" sz="3300" b="1" dirty="0">
                <a:latin typeface="Arial" panose="020B0604020202020204" pitchFamily="34" charset="0"/>
                <a:cs typeface="Arial" panose="020B0604020202020204" pitchFamily="34" charset="0"/>
              </a:rPr>
              <a:t>FP - Family Planning</a:t>
            </a:r>
            <a:endParaRPr lang="en-US" sz="3300" dirty="0">
              <a:latin typeface="Arial" panose="020B0604020202020204" pitchFamily="34" charset="0"/>
              <a:cs typeface="Arial" panose="020B0604020202020204" pitchFamily="34" charset="0"/>
            </a:endParaRPr>
          </a:p>
          <a:p>
            <a:pPr lvl="1"/>
            <a:r>
              <a:rPr lang="en-US" sz="3300" dirty="0">
                <a:latin typeface="Arial" panose="020B0604020202020204" pitchFamily="34" charset="0"/>
                <a:cs typeface="Arial" panose="020B0604020202020204" pitchFamily="34" charset="0"/>
              </a:rPr>
              <a:t>Use modifier FP to indicate that a service or procedure is related to Family Planning services.</a:t>
            </a:r>
          </a:p>
          <a:p>
            <a:endParaRPr lang="en-US" sz="3300" dirty="0">
              <a:latin typeface="Arial" panose="020B0604020202020204" pitchFamily="34" charset="0"/>
              <a:cs typeface="Arial" panose="020B0604020202020204" pitchFamily="34" charset="0"/>
            </a:endParaRPr>
          </a:p>
          <a:p>
            <a:r>
              <a:rPr lang="en-US" sz="3300" b="1" dirty="0">
                <a:latin typeface="Arial" panose="020B0604020202020204" pitchFamily="34" charset="0"/>
                <a:cs typeface="Arial" panose="020B0604020202020204" pitchFamily="34" charset="0"/>
              </a:rPr>
              <a:t>UD - 340-B Drug or Device</a:t>
            </a:r>
            <a:endParaRPr lang="en-US" sz="3300" dirty="0">
              <a:latin typeface="Arial" panose="020B0604020202020204" pitchFamily="34" charset="0"/>
              <a:cs typeface="Arial" panose="020B0604020202020204" pitchFamily="34" charset="0"/>
            </a:endParaRPr>
          </a:p>
          <a:p>
            <a:pPr lvl="1"/>
            <a:r>
              <a:rPr lang="en-US" sz="3300" dirty="0">
                <a:latin typeface="Arial" panose="020B0604020202020204" pitchFamily="34" charset="0"/>
                <a:cs typeface="Arial" panose="020B0604020202020204" pitchFamily="34" charset="0"/>
              </a:rPr>
              <a:t>Use modifier UD , in addition to FP, when billing Medicaid, as indication that the drug or device was purchased under a 340-B purchasing agreement.</a:t>
            </a:r>
          </a:p>
          <a:p>
            <a:endParaRPr lang="en-US" sz="3300" dirty="0">
              <a:latin typeface="Arial" panose="020B0604020202020204" pitchFamily="34" charset="0"/>
              <a:cs typeface="Arial" panose="020B0604020202020204" pitchFamily="34" charset="0"/>
            </a:endParaRPr>
          </a:p>
          <a:p>
            <a:r>
              <a:rPr lang="en-US" sz="3300" b="1" dirty="0">
                <a:latin typeface="Arial" panose="020B0604020202020204" pitchFamily="34" charset="0"/>
                <a:cs typeface="Arial" panose="020B0604020202020204" pitchFamily="34" charset="0"/>
              </a:rPr>
              <a:t>EP - Early &amp; Periodic Health Screen</a:t>
            </a:r>
          </a:p>
          <a:p>
            <a:pPr lvl="1"/>
            <a:r>
              <a:rPr lang="en-US" sz="3300" dirty="0">
                <a:latin typeface="Arial" panose="020B0604020202020204" pitchFamily="34" charset="0"/>
                <a:cs typeface="Arial" panose="020B0604020202020204" pitchFamily="34" charset="0"/>
              </a:rPr>
              <a:t>Use modifier EP to identify early and periodic screens, and services provided in association with an early and periodic screen to NC Medicaid.  This modifier is also used to identify preventive services such as vaccine administration.</a:t>
            </a:r>
          </a:p>
          <a:p>
            <a:endParaRPr lang="en-US" sz="3300" dirty="0"/>
          </a:p>
          <a:p>
            <a:pPr marL="0" indent="0">
              <a:buNone/>
            </a:pPr>
            <a:endParaRPr lang="en-US" sz="1900" dirty="0"/>
          </a:p>
          <a:p>
            <a:endParaRPr lang="en-US" sz="1600" dirty="0"/>
          </a:p>
        </p:txBody>
      </p:sp>
    </p:spTree>
    <p:extLst>
      <p:ext uri="{BB962C8B-B14F-4D97-AF65-F5344CB8AC3E}">
        <p14:creationId xmlns:p14="http://schemas.microsoft.com/office/powerpoint/2010/main" val="2359750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FF9C81-BEEE-4988-86CB-78715031AD9E}"/>
              </a:ext>
            </a:extLst>
          </p:cNvPr>
          <p:cNvSpPr>
            <a:spLocks noGrp="1"/>
          </p:cNvSpPr>
          <p:nvPr>
            <p:ph type="title"/>
          </p:nvPr>
        </p:nvSpPr>
        <p:spPr>
          <a:xfrm>
            <a:off x="819607" y="1913764"/>
            <a:ext cx="3118684" cy="3472913"/>
          </a:xfrm>
        </p:spPr>
        <p:txBody>
          <a:bodyPr anchor="ctr">
            <a:normAutofit/>
          </a:bodyPr>
          <a:lstStyle/>
          <a:p>
            <a:br>
              <a:rPr lang="en-US" sz="2400" dirty="0">
                <a:solidFill>
                  <a:srgbClr val="FFFFFF"/>
                </a:solidFill>
              </a:rPr>
            </a:br>
            <a:r>
              <a:rPr lang="en-US" sz="4400" dirty="0">
                <a:solidFill>
                  <a:schemeClr val="accent1">
                    <a:lumMod val="75000"/>
                  </a:schemeClr>
                </a:solidFill>
                <a:latin typeface="Arial" panose="020B0604020202020204" pitchFamily="34" charset="0"/>
                <a:cs typeface="Arial" panose="020B0604020202020204" pitchFamily="34" charset="0"/>
              </a:rPr>
              <a:t>Medicaid Specific Modifiers</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82959FB-564C-45FE-93BC-AE98B276E20A}"/>
              </a:ext>
            </a:extLst>
          </p:cNvPr>
          <p:cNvSpPr>
            <a:spLocks noGrp="1"/>
          </p:cNvSpPr>
          <p:nvPr>
            <p:ph idx="1"/>
          </p:nvPr>
        </p:nvSpPr>
        <p:spPr>
          <a:xfrm>
            <a:off x="4954379" y="2492214"/>
            <a:ext cx="5272704" cy="4185678"/>
          </a:xfrm>
        </p:spPr>
        <p:txBody>
          <a:bodyPr>
            <a:normAutofit/>
          </a:bodyPr>
          <a:lstStyle/>
          <a:p>
            <a:r>
              <a:rPr lang="en-US" sz="1900" b="1" dirty="0">
                <a:latin typeface="Arial" panose="020B0604020202020204" pitchFamily="34" charset="0"/>
                <a:cs typeface="Arial" panose="020B0604020202020204" pitchFamily="34" charset="0"/>
              </a:rPr>
              <a:t>SL - State Supplied Vaccine</a:t>
            </a:r>
          </a:p>
          <a:p>
            <a:pPr lvl="1"/>
            <a:r>
              <a:rPr lang="en-US" sz="2100" dirty="0">
                <a:latin typeface="Arial" panose="020B0604020202020204" pitchFamily="34" charset="0"/>
                <a:cs typeface="Arial" panose="020B0604020202020204" pitchFamily="34" charset="0"/>
              </a:rPr>
              <a:t>Use modifier SL when reporting to Medicaid, as indication that the vaccine was state supplied.</a:t>
            </a:r>
          </a:p>
          <a:p>
            <a:endParaRPr lang="en-US" sz="1900" dirty="0">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OB - Reportable Maternity Office Visit</a:t>
            </a:r>
          </a:p>
          <a:p>
            <a:pPr lvl="1"/>
            <a:r>
              <a:rPr lang="en-US" sz="2100" dirty="0">
                <a:latin typeface="Arial" panose="020B0604020202020204" pitchFamily="34" charset="0"/>
                <a:cs typeface="Arial" panose="020B0604020202020204" pitchFamily="34" charset="0"/>
              </a:rPr>
              <a:t>Use modifier OB to report or bill office visits with a $0.00 charge that are associated with a package code or OB global package code.</a:t>
            </a:r>
          </a:p>
          <a:p>
            <a:endParaRPr lang="en-US" dirty="0"/>
          </a:p>
        </p:txBody>
      </p:sp>
    </p:spTree>
    <p:extLst>
      <p:ext uri="{BB962C8B-B14F-4D97-AF65-F5344CB8AC3E}">
        <p14:creationId xmlns:p14="http://schemas.microsoft.com/office/powerpoint/2010/main" val="1949120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5E9E-F2CE-4EF5-A815-F95D420F7F4B}"/>
              </a:ext>
            </a:extLst>
          </p:cNvPr>
          <p:cNvSpPr>
            <a:spLocks noGrp="1"/>
          </p:cNvSpPr>
          <p:nvPr>
            <p:ph type="title"/>
          </p:nvPr>
        </p:nvSpPr>
        <p:spPr>
          <a:xfrm>
            <a:off x="1066800" y="536340"/>
            <a:ext cx="10058400" cy="1188995"/>
          </a:xfrm>
        </p:spPr>
        <p:txBody>
          <a:bodyPr anchor="ctr">
            <a:normAutofit/>
          </a:bodyPr>
          <a:lstStyle/>
          <a:p>
            <a:pPr algn="ctr"/>
            <a:r>
              <a:rPr lang="en-US" dirty="0">
                <a:solidFill>
                  <a:schemeClr val="bg1">
                    <a:lumMod val="85000"/>
                  </a:schemeClr>
                </a:solidFill>
                <a:latin typeface="Arial" panose="020B0604020202020204" pitchFamily="34" charset="0"/>
                <a:cs typeface="Arial" panose="020B0604020202020204" pitchFamily="34" charset="0"/>
              </a:rPr>
              <a:t>NC Health Choice Specific Modifier</a:t>
            </a:r>
            <a:r>
              <a:rPr lang="en-US" dirty="0">
                <a:solidFill>
                  <a:schemeClr val="bg1">
                    <a:lumMod val="85000"/>
                  </a:schemeClr>
                </a:solidFill>
              </a:rPr>
              <a:t>	</a:t>
            </a:r>
          </a:p>
        </p:txBody>
      </p:sp>
      <p:graphicFrame>
        <p:nvGraphicFramePr>
          <p:cNvPr id="5" name="Content Placeholder 2">
            <a:extLst>
              <a:ext uri="{FF2B5EF4-FFF2-40B4-BE49-F238E27FC236}">
                <a16:creationId xmlns:a16="http://schemas.microsoft.com/office/drawing/2014/main" id="{C90794CC-2441-41AE-B2FD-B907A680DF5C}"/>
              </a:ext>
            </a:extLst>
          </p:cNvPr>
          <p:cNvGraphicFramePr>
            <a:graphicFrameLocks noGrp="1"/>
          </p:cNvGraphicFramePr>
          <p:nvPr>
            <p:ph idx="1"/>
            <p:extLst>
              <p:ext uri="{D42A27DB-BD31-4B8C-83A1-F6EECF244321}">
                <p14:modId xmlns:p14="http://schemas.microsoft.com/office/powerpoint/2010/main" val="514676400"/>
              </p:ext>
            </p:extLst>
          </p:nvPr>
        </p:nvGraphicFramePr>
        <p:xfrm>
          <a:off x="1261152" y="2372041"/>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985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67B2-111A-4C5A-9A45-7A33533BBDC6}"/>
              </a:ext>
            </a:extLst>
          </p:cNvPr>
          <p:cNvSpPr>
            <a:spLocks noGrp="1"/>
          </p:cNvSpPr>
          <p:nvPr>
            <p:ph type="title"/>
          </p:nvPr>
        </p:nvSpPr>
        <p:spPr/>
        <p:txBody>
          <a:bodyPr/>
          <a:lstStyle/>
          <a:p>
            <a:pPr algn="ctr"/>
            <a:r>
              <a:rPr lang="en-US" dirty="0"/>
              <a:t>E/M Changes in 2021</a:t>
            </a:r>
          </a:p>
        </p:txBody>
      </p:sp>
      <p:sp>
        <p:nvSpPr>
          <p:cNvPr id="3" name="Content Placeholder 2">
            <a:extLst>
              <a:ext uri="{FF2B5EF4-FFF2-40B4-BE49-F238E27FC236}">
                <a16:creationId xmlns:a16="http://schemas.microsoft.com/office/drawing/2014/main" id="{7B1C3B82-B1EC-4266-A115-3A6017FB0843}"/>
              </a:ext>
            </a:extLst>
          </p:cNvPr>
          <p:cNvSpPr>
            <a:spLocks noGrp="1"/>
          </p:cNvSpPr>
          <p:nvPr>
            <p:ph idx="1"/>
          </p:nvPr>
        </p:nvSpPr>
        <p:spPr>
          <a:xfrm>
            <a:off x="1363298" y="2314937"/>
            <a:ext cx="8825659" cy="4236334"/>
          </a:xfrm>
        </p:spPr>
        <p:txBody>
          <a:bodyPr>
            <a:normAutofit fontScale="77500" lnSpcReduction="20000"/>
          </a:bodyPr>
          <a:lstStyle/>
          <a:p>
            <a:r>
              <a:rPr lang="en-US" sz="2000" dirty="0">
                <a:latin typeface="NewsGothicMT"/>
              </a:rPr>
              <a:t>American Medical </a:t>
            </a:r>
            <a:r>
              <a:rPr lang="en-US" sz="2300" dirty="0">
                <a:latin typeface="NewsGothicMT"/>
              </a:rPr>
              <a:t>Association </a:t>
            </a:r>
            <a:r>
              <a:rPr lang="en-US" sz="2100" i="0" dirty="0">
                <a:solidFill>
                  <a:srgbClr val="000000"/>
                </a:solidFill>
                <a:effectLst/>
                <a:latin typeface="myriad-pro"/>
              </a:rPr>
              <a:t>E/M office-visit changes on track for 2021: What doctors must know</a:t>
            </a:r>
            <a:endParaRPr lang="en-US" i="0" dirty="0">
              <a:solidFill>
                <a:srgbClr val="000000"/>
              </a:solidFill>
              <a:effectLst/>
              <a:latin typeface="myriad-pro"/>
            </a:endParaRPr>
          </a:p>
          <a:p>
            <a:pPr lvl="1">
              <a:buFont typeface="Arial" panose="020B0604020202020204" pitchFamily="34" charset="0"/>
              <a:buChar char="•"/>
            </a:pPr>
            <a:r>
              <a:rPr lang="en-US" sz="2200" dirty="0">
                <a:solidFill>
                  <a:srgbClr val="0000FF"/>
                </a:solidFill>
                <a:latin typeface="NewsGothicMT"/>
                <a:hlinkClick r:id="rId3">
                  <a:extLst>
                    <a:ext uri="{A12FA001-AC4F-418D-AE19-62706E023703}">
                      <ahyp:hlinkClr xmlns:ahyp="http://schemas.microsoft.com/office/drawing/2018/hyperlinkcolor" val="tx"/>
                    </a:ext>
                  </a:extLst>
                </a:hlinkClick>
              </a:rPr>
              <a:t>https://www.ama-assn.org/practice-management/cpt/em-office-visit-changes-track-2021-what-doctors-must-know#:~:text=Key%20elements%20of%20the%20E,determine%20a%20visit's%20code%20level</a:t>
            </a:r>
            <a:r>
              <a:rPr lang="en-US" sz="2200" dirty="0">
                <a:solidFill>
                  <a:srgbClr val="0000FF"/>
                </a:solidFill>
                <a:latin typeface="NewsGothicMT"/>
              </a:rPr>
              <a:t>.</a:t>
            </a:r>
          </a:p>
          <a:p>
            <a:pPr marL="530352" lvl="1" indent="0">
              <a:buNone/>
            </a:pPr>
            <a:endParaRPr lang="en-US" dirty="0">
              <a:latin typeface="NewsGothicMT"/>
            </a:endParaRPr>
          </a:p>
          <a:p>
            <a:r>
              <a:rPr lang="en-US" sz="2000" dirty="0">
                <a:latin typeface="NewsGothicMT"/>
              </a:rPr>
              <a:t> AAPC, What’s Changing for E/M Codes 99201-99215 in 2021 </a:t>
            </a:r>
          </a:p>
          <a:p>
            <a:pPr lvl="1">
              <a:buClr>
                <a:schemeClr val="bg1">
                  <a:lumMod val="50000"/>
                </a:schemeClr>
              </a:buClr>
              <a:buSzPct val="154000"/>
              <a:buFont typeface="Arial" panose="020B0604020202020204" pitchFamily="34" charset="0"/>
              <a:buChar char="•"/>
            </a:pPr>
            <a:r>
              <a:rPr lang="en-US" sz="2100" dirty="0">
                <a:solidFill>
                  <a:srgbClr val="0000FF"/>
                </a:solidFill>
                <a:latin typeface="NewsGothicMT"/>
                <a:hlinkClick r:id="rId4">
                  <a:extLst>
                    <a:ext uri="{A12FA001-AC4F-418D-AE19-62706E023703}">
                      <ahyp:hlinkClr xmlns:ahyp="http://schemas.microsoft.com/office/drawing/2018/hyperlinkcolor" val="tx"/>
                    </a:ext>
                  </a:extLst>
                </a:hlinkClick>
              </a:rPr>
              <a:t>https://www.aapc.com/evaluation-management/em-codes-changes-2021.aspx</a:t>
            </a:r>
            <a:endParaRPr lang="en-US" sz="2100" dirty="0">
              <a:solidFill>
                <a:srgbClr val="0000FF"/>
              </a:solidFill>
              <a:latin typeface="NewsGothicMT"/>
            </a:endParaRPr>
          </a:p>
          <a:p>
            <a:pPr lvl="1">
              <a:buClr>
                <a:schemeClr val="bg1">
                  <a:lumMod val="50000"/>
                </a:schemeClr>
              </a:buClr>
              <a:buSzPct val="154000"/>
              <a:buFontTx/>
              <a:buChar char="-"/>
            </a:pPr>
            <a:endParaRPr lang="en-US" sz="2000" dirty="0">
              <a:latin typeface="NewsGothicMT"/>
            </a:endParaRPr>
          </a:p>
          <a:p>
            <a:pPr>
              <a:buSzPct val="100000"/>
              <a:buFontTx/>
              <a:buChar char="■"/>
            </a:pPr>
            <a:r>
              <a:rPr lang="en-US" sz="2000" dirty="0">
                <a:latin typeface="NewsGothicMT"/>
              </a:rPr>
              <a:t>AAPC Burlington Chapter Education – CPT Evaluation &amp; Management Changes for 2021</a:t>
            </a:r>
          </a:p>
          <a:p>
            <a:pPr lvl="1">
              <a:buSzPct val="112000"/>
              <a:buFont typeface="Arial" panose="020B0604020202020204" pitchFamily="34" charset="0"/>
              <a:buChar char="•"/>
            </a:pPr>
            <a:r>
              <a:rPr lang="en-US" sz="2400" dirty="0">
                <a:solidFill>
                  <a:srgbClr val="0000FF"/>
                </a:solidFill>
                <a:latin typeface="NewsGothicMT"/>
                <a:hlinkClick r:id="rId5" action="ppaction://hlinkfile">
                  <a:extLst>
                    <a:ext uri="{A12FA001-AC4F-418D-AE19-62706E023703}">
                      <ahyp:hlinkClr xmlns:ahyp="http://schemas.microsoft.com/office/drawing/2018/hyperlinkcolor" val="tx"/>
                    </a:ext>
                  </a:extLst>
                </a:hlinkClick>
              </a:rPr>
              <a:t>..\..\..\..\Coding and Billing\AAPC June 2020_EM 2021 Guideline </a:t>
            </a:r>
            <a:r>
              <a:rPr lang="en-US" sz="2400" dirty="0" err="1">
                <a:solidFill>
                  <a:srgbClr val="0000FF"/>
                </a:solidFill>
                <a:latin typeface="NewsGothicMT"/>
                <a:hlinkClick r:id="rId5" action="ppaction://hlinkfile">
                  <a:extLst>
                    <a:ext uri="{A12FA001-AC4F-418D-AE19-62706E023703}">
                      <ahyp:hlinkClr xmlns:ahyp="http://schemas.microsoft.com/office/drawing/2018/hyperlinkcolor" val="tx"/>
                    </a:ext>
                  </a:extLst>
                </a:hlinkClick>
              </a:rPr>
              <a:t>Changes_Burlington</a:t>
            </a:r>
            <a:r>
              <a:rPr lang="en-US" sz="2400" dirty="0">
                <a:solidFill>
                  <a:srgbClr val="0000FF"/>
                </a:solidFill>
                <a:latin typeface="NewsGothicMT"/>
                <a:hlinkClick r:id="rId5" action="ppaction://hlinkfile">
                  <a:extLst>
                    <a:ext uri="{A12FA001-AC4F-418D-AE19-62706E023703}">
                      <ahyp:hlinkClr xmlns:ahyp="http://schemas.microsoft.com/office/drawing/2018/hyperlinkcolor" val="tx"/>
                    </a:ext>
                  </a:extLst>
                </a:hlinkClick>
              </a:rPr>
              <a:t> Chapter.pdf</a:t>
            </a:r>
            <a:r>
              <a:rPr lang="en-US" dirty="0">
                <a:solidFill>
                  <a:srgbClr val="0000FF"/>
                </a:solidFill>
                <a:latin typeface="NewsGothicMT"/>
              </a:rPr>
              <a:t>	</a:t>
            </a:r>
          </a:p>
          <a:p>
            <a:pPr lvl="1">
              <a:buSzPct val="112000"/>
              <a:buFontTx/>
              <a:buChar char="–"/>
            </a:pPr>
            <a:endParaRPr lang="en-US" dirty="0">
              <a:latin typeface="NewsGothicMT"/>
            </a:endParaRPr>
          </a:p>
          <a:p>
            <a:r>
              <a:rPr lang="en-US" sz="2400" dirty="0">
                <a:solidFill>
                  <a:srgbClr val="0000FF"/>
                </a:solidFill>
                <a:latin typeface="NewsGothicMT"/>
                <a:hlinkClick r:id="rId6">
                  <a:extLst>
                    <a:ext uri="{A12FA001-AC4F-418D-AE19-62706E023703}">
                      <ahyp:hlinkClr xmlns:ahyp="http://schemas.microsoft.com/office/drawing/2018/hyperlinkcolor" val="tx"/>
                    </a:ext>
                  </a:extLst>
                </a:hlinkClick>
              </a:rPr>
              <a:t>https://publichealth.nc.gov/lhd/index.htm</a:t>
            </a:r>
            <a:endParaRPr lang="en-US" sz="2400" dirty="0">
              <a:solidFill>
                <a:srgbClr val="0000FF"/>
              </a:solidFill>
              <a:latin typeface="NewsGothicMT"/>
            </a:endParaRPr>
          </a:p>
          <a:p>
            <a:endParaRPr lang="en-US" dirty="0"/>
          </a:p>
        </p:txBody>
      </p:sp>
    </p:spTree>
    <p:extLst>
      <p:ext uri="{BB962C8B-B14F-4D97-AF65-F5344CB8AC3E}">
        <p14:creationId xmlns:p14="http://schemas.microsoft.com/office/powerpoint/2010/main" val="1081138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38324">
            <a:off x="2153496" y="2895367"/>
            <a:ext cx="8642854" cy="2304340"/>
          </a:xfrm>
          <a:prstGeom prst="rect">
            <a:avLst/>
          </a:prstGeom>
          <a:noFill/>
          <a:scene3d>
            <a:camera prst="isometricOffAxis1Right"/>
            <a:lightRig rig="threePt" dir="t"/>
          </a:scene3d>
        </p:spPr>
        <p:txBody>
          <a:bodyPr wrap="square" lIns="91440" tIns="45720" rIns="91440" bIns="45720">
            <a:prstTxWarp prst="textDeflate">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QUESTIONS</a:t>
            </a:r>
          </a:p>
        </p:txBody>
      </p:sp>
    </p:spTree>
    <p:extLst>
      <p:ext uri="{BB962C8B-B14F-4D97-AF65-F5344CB8AC3E}">
        <p14:creationId xmlns:p14="http://schemas.microsoft.com/office/powerpoint/2010/main" val="202355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D3DA-0475-4D52-B552-80ACA05E1CC9}"/>
              </a:ext>
            </a:extLst>
          </p:cNvPr>
          <p:cNvSpPr>
            <a:spLocks noGrp="1"/>
          </p:cNvSpPr>
          <p:nvPr>
            <p:ph type="title"/>
          </p:nvPr>
        </p:nvSpPr>
        <p:spPr/>
        <p:txBody>
          <a:bodyPr/>
          <a:lstStyle/>
          <a:p>
            <a:r>
              <a:rPr lang="en-US" dirty="0">
                <a:solidFill>
                  <a:schemeClr val="bg1">
                    <a:lumMod val="85000"/>
                  </a:schemeClr>
                </a:solidFill>
                <a:latin typeface="Arial" panose="020B0604020202020204" pitchFamily="34" charset="0"/>
                <a:cs typeface="Arial" panose="020B0604020202020204" pitchFamily="34" charset="0"/>
              </a:rPr>
              <a:t>COVID-19 Telehealth Billing	</a:t>
            </a:r>
          </a:p>
        </p:txBody>
      </p:sp>
      <p:sp>
        <p:nvSpPr>
          <p:cNvPr id="3" name="Content Placeholder 2">
            <a:extLst>
              <a:ext uri="{FF2B5EF4-FFF2-40B4-BE49-F238E27FC236}">
                <a16:creationId xmlns:a16="http://schemas.microsoft.com/office/drawing/2014/main" id="{CB9BFA34-C945-417F-A42D-5DCB0695D8E6}"/>
              </a:ext>
            </a:extLst>
          </p:cNvPr>
          <p:cNvSpPr>
            <a:spLocks noGrp="1"/>
          </p:cNvSpPr>
          <p:nvPr>
            <p:ph idx="1"/>
          </p:nvPr>
        </p:nvSpPr>
        <p:spPr>
          <a:xfrm>
            <a:off x="1154954" y="3005476"/>
            <a:ext cx="9336065" cy="2559581"/>
          </a:xfrm>
        </p:spPr>
        <p:txBody>
          <a:bodyPr>
            <a:normAutofit fontScale="92500"/>
          </a:bodyPr>
          <a:lstStyle/>
          <a:p>
            <a:r>
              <a:rPr lang="en-US" sz="3200" dirty="0">
                <a:effectLst/>
                <a:latin typeface="Arial" panose="020B0604020202020204" pitchFamily="34" charset="0"/>
                <a:ea typeface="Arial" panose="020B0604020202020204" pitchFamily="34" charset="0"/>
              </a:rPr>
              <a:t>Please remember that all guidance related to COVID-19 is temporary and will be discontinued whenever the COVID-19 Pandemic is determined to be over.   At that time we will move to Telehealth services without the COVID-19 special provisions.  </a:t>
            </a:r>
          </a:p>
          <a:p>
            <a:endParaRPr lang="en-US" sz="20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4081809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0195-40F7-4277-B059-112C91809BB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Telemedicine &amp; Telepsychiatry</a:t>
            </a:r>
          </a:p>
        </p:txBody>
      </p:sp>
      <p:sp>
        <p:nvSpPr>
          <p:cNvPr id="3" name="Content Placeholder 2">
            <a:extLst>
              <a:ext uri="{FF2B5EF4-FFF2-40B4-BE49-F238E27FC236}">
                <a16:creationId xmlns:a16="http://schemas.microsoft.com/office/drawing/2014/main" id="{802C300A-5688-48AD-A407-70FFF37F08DD}"/>
              </a:ext>
            </a:extLst>
          </p:cNvPr>
          <p:cNvSpPr>
            <a:spLocks noGrp="1"/>
          </p:cNvSpPr>
          <p:nvPr>
            <p:ph idx="1"/>
          </p:nvPr>
        </p:nvSpPr>
        <p:spPr>
          <a:xfrm>
            <a:off x="1154954" y="2441049"/>
            <a:ext cx="9337555" cy="4236841"/>
          </a:xfrm>
        </p:spPr>
        <p:txBody>
          <a:bodyPr>
            <a:normAutofit/>
          </a:bodyPr>
          <a:lstStyle/>
          <a:p>
            <a:pPr marL="0" marR="64135" indent="0">
              <a:lnSpc>
                <a:spcPct val="107000"/>
              </a:lnSpc>
              <a:spcBef>
                <a:spcPts val="100"/>
              </a:spcBef>
              <a:spcAft>
                <a:spcPts val="0"/>
              </a:spcAft>
              <a:buNone/>
            </a:pPr>
            <a:r>
              <a:rPr lang="en-US" sz="1800" dirty="0">
                <a:effectLst/>
                <a:latin typeface="Arial" panose="020B0604020202020204" pitchFamily="34" charset="0"/>
                <a:ea typeface="Arial" panose="020B0604020202020204" pitchFamily="34" charset="0"/>
              </a:rPr>
              <a:t>“Medicaid made changes to policies to encourage telemedicine effective Monday, March 23, 2020 with </a:t>
            </a:r>
            <a:r>
              <a:rPr lang="en-US" sz="1800" u="sng" dirty="0">
                <a:solidFill>
                  <a:schemeClr val="tx1"/>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temporary</a:t>
            </a:r>
            <a:r>
              <a:rPr lang="en-US" sz="1800" dirty="0">
                <a:solidFill>
                  <a:schemeClr val="tx1"/>
                </a:solidFill>
                <a:effectLst/>
                <a:latin typeface="Arial" panose="020B0604020202020204" pitchFamily="34" charset="0"/>
                <a:ea typeface="Arial" panose="020B0604020202020204" pitchFamily="34" charset="0"/>
              </a:rPr>
              <a:t> </a:t>
            </a:r>
            <a:r>
              <a:rPr lang="en-US" sz="1800" u="sng" dirty="0">
                <a:solidFill>
                  <a:schemeClr val="tx1"/>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modification</a:t>
            </a:r>
            <a:r>
              <a:rPr lang="en-US" sz="1800" u="sng" dirty="0">
                <a:solidFill>
                  <a:schemeClr val="tx1"/>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s</a:t>
            </a:r>
            <a:r>
              <a:rPr lang="en-US" sz="1800" u="none" strike="noStrike" dirty="0">
                <a:solidFill>
                  <a:schemeClr val="tx1"/>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u="none" strike="noStrike" dirty="0">
                <a:solidFill>
                  <a:srgbClr val="8F8F8F"/>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t</a:t>
            </a:r>
            <a:r>
              <a:rPr lang="en-US" sz="1800" dirty="0">
                <a:effectLst/>
                <a:latin typeface="Arial" panose="020B0604020202020204" pitchFamily="34" charset="0"/>
                <a:ea typeface="Arial" panose="020B0604020202020204" pitchFamily="34" charset="0"/>
              </a:rPr>
              <a:t>o its Telemedicine and Telepsychiatry Clinical Coverage Policies to better enable the delivery of remote care to Medicaid beneficiaries. These temporary changes will be retroactive to March 10, 2020 and will end the earlier of the cancellation of the North Carolina state of emergency declaration or when this policy is rescinded. </a:t>
            </a:r>
          </a:p>
          <a:p>
            <a:pPr marL="0" marR="64135" indent="0">
              <a:lnSpc>
                <a:spcPct val="107000"/>
              </a:lnSpc>
              <a:spcBef>
                <a:spcPts val="100"/>
              </a:spcBef>
              <a:spcAft>
                <a:spcPts val="0"/>
              </a:spcAft>
              <a:buNone/>
            </a:pPr>
            <a:endParaRPr lang="en-US" dirty="0">
              <a:latin typeface="Arial" panose="020B0604020202020204" pitchFamily="34" charset="0"/>
              <a:ea typeface="Arial" panose="020B0604020202020204" pitchFamily="34" charset="0"/>
            </a:endParaRPr>
          </a:p>
          <a:p>
            <a:pPr marL="0" marR="64135" indent="0">
              <a:lnSpc>
                <a:spcPct val="107000"/>
              </a:lnSpc>
              <a:spcBef>
                <a:spcPts val="100"/>
              </a:spcBef>
              <a:spcAft>
                <a:spcPts val="0"/>
              </a:spcAft>
              <a:buNone/>
            </a:pPr>
            <a:r>
              <a:rPr lang="en-US" sz="1800" dirty="0">
                <a:effectLst/>
                <a:latin typeface="Arial" panose="020B0604020202020204" pitchFamily="34" charset="0"/>
                <a:ea typeface="Arial" panose="020B0604020202020204" pitchFamily="34" charset="0"/>
              </a:rPr>
              <a:t>In particular, Medicaid Special Bulletin #34 reinforces notable changes including payment parity for telehealth, expanding eligible telehealth technologies, expanding eligible provider types, expanding the list of eligible originating and distant sites, and eliminating the need for prior authorization and referrals </a:t>
            </a:r>
          </a:p>
          <a:p>
            <a:pPr marL="0" marR="64135" indent="0">
              <a:lnSpc>
                <a:spcPct val="107000"/>
              </a:lnSpc>
              <a:spcBef>
                <a:spcPts val="100"/>
              </a:spcBef>
              <a:spcAft>
                <a:spcPts val="0"/>
              </a:spcAft>
              <a:buNone/>
            </a:pPr>
            <a:r>
              <a:rPr lang="en-US" sz="1800" u="heavy" dirty="0">
                <a:solidFill>
                  <a:schemeClr val="bg1">
                    <a:lumMod val="95000"/>
                  </a:schemeClr>
                </a:solidFill>
                <a:effectLst/>
                <a:highlight>
                  <a:srgbClr val="0000FF"/>
                </a:highlight>
                <a:uFill>
                  <a:solidFill>
                    <a:srgbClr val="3333FF"/>
                  </a:solidFill>
                </a:u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SPECIAL BULLETIN COVID-</a:t>
            </a:r>
            <a:r>
              <a:rPr lang="en-US" sz="1800" b="1" i="1" u="heavy" dirty="0">
                <a:solidFill>
                  <a:schemeClr val="bg1">
                    <a:lumMod val="95000"/>
                  </a:schemeClr>
                </a:solidFill>
                <a:effectLst/>
                <a:highlight>
                  <a:srgbClr val="0000FF"/>
                </a:highlight>
                <a:uFill>
                  <a:solidFill>
                    <a:srgbClr val="3333FF"/>
                  </a:solidFill>
                </a:u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19 #34: Telehealth Clinical Policy</a:t>
            </a:r>
            <a:r>
              <a:rPr lang="en-US" sz="1800" b="1" i="1" dirty="0">
                <a:solidFill>
                  <a:schemeClr val="bg1">
                    <a:lumMod val="95000"/>
                  </a:schemeClr>
                </a:solidFill>
                <a:effectLst/>
                <a:highlight>
                  <a:srgbClr val="0000FF"/>
                </a:highlight>
                <a:latin typeface="Arial" panose="020B0604020202020204" pitchFamily="34" charset="0"/>
                <a:ea typeface="Arial" panose="020B0604020202020204" pitchFamily="34" charset="0"/>
              </a:rPr>
              <a:t> </a:t>
            </a:r>
            <a:r>
              <a:rPr lang="en-US" sz="1800" b="1" i="1" u="heavy" dirty="0">
                <a:solidFill>
                  <a:schemeClr val="bg1">
                    <a:lumMod val="95000"/>
                  </a:schemeClr>
                </a:solidFill>
                <a:effectLst/>
                <a:highlight>
                  <a:srgbClr val="0000FF"/>
                </a:highlight>
                <a:uFill>
                  <a:solidFill>
                    <a:srgbClr val="3333FF"/>
                  </a:solidFill>
                </a:u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Modifications – Definitions, Eligible Providers, Services and Codes</a:t>
            </a:r>
            <a:endParaRPr lang="en-US" sz="1800" dirty="0">
              <a:solidFill>
                <a:schemeClr val="bg1">
                  <a:lumMod val="95000"/>
                </a:schemeClr>
              </a:solidFill>
              <a:effectLst/>
              <a:highlight>
                <a:srgbClr val="0000FF"/>
              </a:highligh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86209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EC43EF-65B2-4350-9800-BE629AE185DF}"/>
              </a:ext>
            </a:extLst>
          </p:cNvPr>
          <p:cNvSpPr>
            <a:spLocks noGrp="1"/>
          </p:cNvSpPr>
          <p:nvPr>
            <p:ph idx="1"/>
          </p:nvPr>
        </p:nvSpPr>
        <p:spPr>
          <a:xfrm>
            <a:off x="1154954" y="2409535"/>
            <a:ext cx="8825659" cy="3926609"/>
          </a:xfrm>
        </p:spPr>
        <p:txBody>
          <a:bodyPr>
            <a:normAutofit lnSpcReduction="10000"/>
          </a:bodyPr>
          <a:lstStyle/>
          <a:p>
            <a:pPr marL="114300" marR="0" indent="0">
              <a:lnSpc>
                <a:spcPct val="115000"/>
              </a:lnSpc>
              <a:spcBef>
                <a:spcPts val="0"/>
              </a:spcBef>
              <a:spcAft>
                <a:spcPts val="0"/>
              </a:spcAft>
              <a:buNone/>
            </a:pPr>
            <a:r>
              <a:rPr lang="en-US" sz="1800" b="1" u="sng" dirty="0">
                <a:solidFill>
                  <a:srgbClr val="FF0000"/>
                </a:solidFill>
                <a:effectLst/>
                <a:latin typeface="Arial" panose="020B0604020202020204" pitchFamily="34" charset="0"/>
                <a:ea typeface="Calibri" panose="020F0502020204030204" pitchFamily="34" charset="0"/>
              </a:rPr>
              <a:t>UPDATE- CR MODIFIER</a:t>
            </a:r>
            <a:r>
              <a:rPr lang="en-US" sz="1800" b="1" dirty="0">
                <a:solidFill>
                  <a:srgbClr val="FF0000"/>
                </a:solidFill>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(9/4/2020)</a:t>
            </a:r>
          </a:p>
          <a:p>
            <a:pPr marL="11430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endParaRPr>
          </a:p>
          <a:p>
            <a:pPr marL="457200">
              <a:spcBef>
                <a:spcPts val="0"/>
              </a:spcBef>
            </a:pPr>
            <a:r>
              <a:rPr lang="en-US" dirty="0">
                <a:latin typeface="Arial" panose="020B0604020202020204" pitchFamily="34" charset="0"/>
                <a:ea typeface="Calibri" panose="020F0502020204030204" pitchFamily="34" charset="0"/>
              </a:rPr>
              <a:t>CR modifier is to be used with telemedicine or VPC that was COVID-19 related.  </a:t>
            </a:r>
            <a:endParaRPr lang="en-US" dirty="0">
              <a:latin typeface="Calibri" panose="020F0502020204030204" pitchFamily="34" charset="0"/>
              <a:ea typeface="Calibri" panose="020F0502020204030204" pitchFamily="34" charset="0"/>
            </a:endParaRPr>
          </a:p>
          <a:p>
            <a:pPr lvl="1" indent="-342900">
              <a:spcBef>
                <a:spcPts val="5"/>
              </a:spcBef>
              <a:buFont typeface="Symbol" panose="05050102010706020507" pitchFamily="18" charset="2"/>
              <a:buChar char=""/>
            </a:pPr>
            <a:r>
              <a:rPr lang="en-US" sz="1800" dirty="0">
                <a:latin typeface="Arial" panose="020B0604020202020204" pitchFamily="34" charset="0"/>
                <a:ea typeface="Calibri" panose="020F0502020204030204" pitchFamily="34" charset="0"/>
              </a:rPr>
              <a:t>COVID-19 related telemedicine and VPC is interpreted as providing services by telemedicine &amp; VPC due to COVID-19 and the state of emergency. For example, seeing a patient by Telemedicine/VPC rather than having the patient come into the clinic.   (e.g. a patient who needs follow up for chronic illness by telemedicine and they should not come to the office). </a:t>
            </a:r>
            <a:r>
              <a:rPr lang="en-US" sz="1800" dirty="0">
                <a:solidFill>
                  <a:srgbClr val="FF0000"/>
                </a:solidFill>
                <a:latin typeface="Arial" panose="020B060402020202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pPr marL="11430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The CR modifier is </a:t>
            </a:r>
            <a:r>
              <a:rPr lang="en-US" sz="1800" b="1" dirty="0">
                <a:effectLst/>
                <a:latin typeface="Arial" panose="020B0604020202020204" pitchFamily="34" charset="0"/>
                <a:ea typeface="Calibri" panose="020F0502020204030204" pitchFamily="34" charset="0"/>
              </a:rPr>
              <a:t>not</a:t>
            </a:r>
            <a:r>
              <a:rPr lang="en-US" sz="1800" dirty="0">
                <a:effectLst/>
                <a:latin typeface="Arial" panose="020B0604020202020204" pitchFamily="34" charset="0"/>
                <a:ea typeface="Calibri" panose="020F0502020204030204" pitchFamily="34" charset="0"/>
              </a:rPr>
              <a:t> exclusively for those patients being seen virtually because they are sick or suspected with COVID-19.</a:t>
            </a:r>
          </a:p>
          <a:p>
            <a:pPr marL="114300" marR="0" indent="0">
              <a:spcBef>
                <a:spcPts val="0"/>
              </a:spcBef>
              <a:spcAft>
                <a:spcPts val="0"/>
              </a:spcAft>
              <a:buNone/>
            </a:pPr>
            <a:endParaRPr lang="en-US" sz="1800" dirty="0">
              <a:effectLst/>
              <a:latin typeface="Arial" panose="020B0604020202020204" pitchFamily="34" charset="0"/>
              <a:ea typeface="Calibri" panose="020F0502020204030204" pitchFamily="34" charset="0"/>
            </a:endParaRPr>
          </a:p>
          <a:p>
            <a:pPr marL="457200" marR="0">
              <a:spcBef>
                <a:spcPts val="0"/>
              </a:spcBef>
              <a:spcAft>
                <a:spcPts val="0"/>
              </a:spcAft>
            </a:pPr>
            <a:r>
              <a:rPr lang="en-US" sz="1800" dirty="0">
                <a:effectLst/>
                <a:latin typeface="Arial" panose="020B0604020202020204" pitchFamily="34" charset="0"/>
                <a:ea typeface="Calibri" panose="020F0502020204030204" pitchFamily="34" charset="0"/>
              </a:rPr>
              <a:t>Please carefully review the Medicaid Telehealth Billing Code Summary Document  </a:t>
            </a:r>
            <a:r>
              <a:rPr lang="en-US" sz="18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https://files.nc.gov/ncdma/covid-19/NCMedicaid-Telehealth-Billing-Code-Summary.pdf</a:t>
            </a:r>
            <a:r>
              <a:rPr lang="en-US" sz="1800" dirty="0">
                <a:solidFill>
                  <a:srgbClr val="0000FF"/>
                </a:solidFill>
                <a:effectLst/>
                <a:latin typeface="Arial" panose="020B0604020202020204" pitchFamily="34" charset="0"/>
                <a:ea typeface="Calibri" panose="020F0502020204030204" pitchFamily="34" charset="0"/>
              </a:rPr>
              <a:t> </a:t>
            </a:r>
            <a:endParaRPr lang="en-US" sz="1800" dirty="0">
              <a:solidFill>
                <a:srgbClr val="0000FF"/>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00652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38324">
            <a:off x="2153496" y="2895367"/>
            <a:ext cx="8642854" cy="2304340"/>
          </a:xfrm>
          <a:prstGeom prst="rect">
            <a:avLst/>
          </a:prstGeom>
          <a:noFill/>
          <a:scene3d>
            <a:camera prst="isometricOffAxis1Right"/>
            <a:lightRig rig="threePt" dir="t"/>
          </a:scene3d>
        </p:spPr>
        <p:txBody>
          <a:bodyPr wrap="square" lIns="91440" tIns="45720" rIns="91440" bIns="45720">
            <a:prstTxWarp prst="textDeflate">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QUESTIONS</a:t>
            </a:r>
          </a:p>
        </p:txBody>
      </p:sp>
    </p:spTree>
    <p:extLst>
      <p:ext uri="{BB962C8B-B14F-4D97-AF65-F5344CB8AC3E}">
        <p14:creationId xmlns:p14="http://schemas.microsoft.com/office/powerpoint/2010/main" val="3123812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9D2BFA2-6002-44B2-AE5F-BECF9183A2D6}"/>
              </a:ext>
            </a:extLst>
          </p:cNvPr>
          <p:cNvSpPr>
            <a:spLocks noChangeArrowheads="1"/>
          </p:cNvSpPr>
          <p:nvPr/>
        </p:nvSpPr>
        <p:spPr bwMode="auto">
          <a:xfrm>
            <a:off x="1901490" y="2352675"/>
            <a:ext cx="3381711" cy="39113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TransportNew"/>
              </a:rPr>
              <a:t>  </a:t>
            </a:r>
            <a:r>
              <a:rPr kumimoji="0" lang="en-US" altLang="en-US" sz="6700" b="0" i="0" u="none" strike="noStrike" cap="none" normalizeH="0" baseline="0" dirty="0">
                <a:ln>
                  <a:noFill/>
                </a:ln>
                <a:solidFill>
                  <a:srgbClr val="333333"/>
                </a:solidFill>
                <a:effectLst/>
                <a:latin typeface="TransportNew"/>
              </a:rPr>
              <a:t>        </a:t>
            </a:r>
            <a:endParaRPr kumimoji="0" lang="en-US" altLang="en-US" sz="1200" b="0" i="0" u="sng" strike="noStrike" cap="none" normalizeH="0" baseline="0" dirty="0">
              <a:ln>
                <a:noFill/>
              </a:ln>
              <a:solidFill>
                <a:srgbClr val="2C75B3"/>
              </a:solidFill>
              <a:effectLst/>
              <a:latin typeface="TransportNew"/>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2C75B3"/>
                </a:solidFill>
                <a:effectLst/>
                <a:latin typeface="TransportNew"/>
              </a:rPr>
              <a:t>Administrative &amp; Financial Support Unit (AFSU)</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Administrative Monitoring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Budget Prep &amp; Monitoring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Consolidated Agreement &amp; AA’s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Forms &amp; Tools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Newsletters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Policy &amp; Procedure Development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Training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AFSU">
            <a:extLst>
              <a:ext uri="{FF2B5EF4-FFF2-40B4-BE49-F238E27FC236}">
                <a16:creationId xmlns:a16="http://schemas.microsoft.com/office/drawing/2014/main" id="{63C765AB-AB16-478D-9414-D79046345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745" y="2253243"/>
            <a:ext cx="1428750" cy="1076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6EAC570-8D74-4C60-A7D9-0ECE01C6FC9F}"/>
              </a:ext>
            </a:extLst>
          </p:cNvPr>
          <p:cNvSpPr>
            <a:spLocks noChangeArrowheads="1"/>
          </p:cNvSpPr>
          <p:nvPr/>
        </p:nvSpPr>
        <p:spPr bwMode="auto">
          <a:xfrm>
            <a:off x="6807200" y="3457431"/>
            <a:ext cx="4207497" cy="26032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2C75B3"/>
                </a:solidFill>
                <a:effectLst/>
                <a:latin typeface="TransportNew"/>
              </a:rPr>
              <a:t>Public Health Nursing &amp; Professional Development Unit (PHNPDU)</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Coding &amp; Billing Review Tools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Documentation Guidelines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Documentation &amp; Training from Licensing Boards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Problem Oriented Health Records (POHR)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Training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PHNPDU">
            <a:extLst>
              <a:ext uri="{FF2B5EF4-FFF2-40B4-BE49-F238E27FC236}">
                <a16:creationId xmlns:a16="http://schemas.microsoft.com/office/drawing/2014/main" id="{4E1B7C06-88C3-427B-B1DE-7EBBBAD12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800" y="2352675"/>
            <a:ext cx="1931415" cy="1076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23A5B2-46F6-42DD-BA9C-FA9A060C1E9E}"/>
              </a:ext>
            </a:extLst>
          </p:cNvPr>
          <p:cNvSpPr txBox="1"/>
          <p:nvPr/>
        </p:nvSpPr>
        <p:spPr>
          <a:xfrm>
            <a:off x="2974109" y="917964"/>
            <a:ext cx="6243782" cy="923330"/>
          </a:xfrm>
          <a:prstGeom prst="rect">
            <a:avLst/>
          </a:prstGeom>
          <a:solidFill>
            <a:schemeClr val="accent2">
              <a:lumMod val="60000"/>
              <a:lumOff val="40000"/>
            </a:schemeClr>
          </a:solidFill>
        </p:spPr>
        <p:txBody>
          <a:bodyPr wrap="square" rtlCol="0">
            <a:spAutoFit/>
          </a:bodyPr>
          <a:lstStyle/>
          <a:p>
            <a:pPr algn="ctr"/>
            <a:r>
              <a:rPr lang="en-US" dirty="0"/>
              <a:t>New DPH </a:t>
            </a:r>
            <a:r>
              <a:rPr lang="en-US" b="1" dirty="0"/>
              <a:t>For Local Health Departments </a:t>
            </a:r>
            <a:r>
              <a:rPr lang="en-US" dirty="0"/>
              <a:t>webpage</a:t>
            </a:r>
          </a:p>
          <a:p>
            <a:pPr algn="ctr"/>
            <a:r>
              <a:rPr lang="en-US" dirty="0">
                <a:solidFill>
                  <a:srgbClr val="0000FF"/>
                </a:solidFill>
                <a:hlinkClick r:id="rId5">
                  <a:extLst>
                    <a:ext uri="{A12FA001-AC4F-418D-AE19-62706E023703}">
                      <ahyp:hlinkClr xmlns:ahyp="http://schemas.microsoft.com/office/drawing/2018/hyperlinkcolor" val="tx"/>
                    </a:ext>
                  </a:extLst>
                </a:hlinkClick>
              </a:rPr>
              <a:t>https://publichealth.nc.gov/lhd/index.htm</a:t>
            </a:r>
            <a:endParaRPr lang="en-US" dirty="0">
              <a:solidFill>
                <a:srgbClr val="0000FF"/>
              </a:solidFill>
            </a:endParaRPr>
          </a:p>
          <a:p>
            <a:endParaRPr lang="en-US" dirty="0"/>
          </a:p>
        </p:txBody>
      </p:sp>
    </p:spTree>
    <p:extLst>
      <p:ext uri="{BB962C8B-B14F-4D97-AF65-F5344CB8AC3E}">
        <p14:creationId xmlns:p14="http://schemas.microsoft.com/office/powerpoint/2010/main" val="307911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90" y="384203"/>
            <a:ext cx="8911687" cy="2125788"/>
          </a:xfrm>
        </p:spPr>
        <p:txBody>
          <a:bodyPr>
            <a:normAutofit/>
          </a:bodyPr>
          <a:lstStyle/>
          <a:p>
            <a:r>
              <a:rPr lang="en-US" sz="4000" dirty="0">
                <a:latin typeface="Arial" panose="020B0604020202020204" pitchFamily="34" charset="0"/>
                <a:cs typeface="Arial" panose="020B0604020202020204" pitchFamily="34" charset="0"/>
              </a:rPr>
              <a:t>General Billing Information</a:t>
            </a:r>
            <a:br>
              <a:rPr lang="en-US" dirty="0"/>
            </a:br>
            <a:endParaRPr lang="en-US" dirty="0"/>
          </a:p>
        </p:txBody>
      </p:sp>
      <p:sp>
        <p:nvSpPr>
          <p:cNvPr id="6" name="Content Placeholder 2"/>
          <p:cNvSpPr txBox="1">
            <a:spLocks/>
          </p:cNvSpPr>
          <p:nvPr/>
        </p:nvSpPr>
        <p:spPr>
          <a:xfrm>
            <a:off x="2568985" y="2906838"/>
            <a:ext cx="8229600" cy="37242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en-US" sz="2400" dirty="0">
                <a:latin typeface="Arial" panose="020B0604020202020204" pitchFamily="34" charset="0"/>
                <a:cs typeface="Arial" panose="020B0604020202020204" pitchFamily="34" charset="0"/>
              </a:rPr>
              <a:t>Cash</a:t>
            </a:r>
          </a:p>
          <a:p>
            <a:r>
              <a:rPr lang="en-US" altLang="en-US" sz="2400" dirty="0">
                <a:latin typeface="Arial" panose="020B0604020202020204" pitchFamily="34" charset="0"/>
                <a:cs typeface="Arial" panose="020B0604020202020204" pitchFamily="34" charset="0"/>
              </a:rPr>
              <a:t>Check</a:t>
            </a:r>
          </a:p>
          <a:p>
            <a:r>
              <a:rPr lang="en-US" altLang="en-US" sz="2400" dirty="0">
                <a:latin typeface="Arial" panose="020B0604020202020204" pitchFamily="34" charset="0"/>
                <a:cs typeface="Arial" panose="020B0604020202020204" pitchFamily="34" charset="0"/>
              </a:rPr>
              <a:t>Major Credit Cards</a:t>
            </a:r>
          </a:p>
          <a:p>
            <a:r>
              <a:rPr lang="en-US" altLang="en-US" sz="2400" dirty="0">
                <a:latin typeface="Arial" panose="020B0604020202020204" pitchFamily="34" charset="0"/>
                <a:cs typeface="Arial" panose="020B0604020202020204" pitchFamily="34" charset="0"/>
              </a:rPr>
              <a:t>Medicaid</a:t>
            </a:r>
          </a:p>
          <a:p>
            <a:r>
              <a:rPr lang="en-US" altLang="en-US" sz="2400" dirty="0">
                <a:latin typeface="Arial" panose="020B0604020202020204" pitchFamily="34" charset="0"/>
                <a:cs typeface="Arial" panose="020B0604020202020204" pitchFamily="34" charset="0"/>
              </a:rPr>
              <a:t>Third Party Insurance</a:t>
            </a:r>
          </a:p>
          <a:p>
            <a:r>
              <a:rPr lang="en-US" altLang="en-US" sz="2400" dirty="0">
                <a:latin typeface="Arial" panose="020B0604020202020204" pitchFamily="34" charset="0"/>
                <a:cs typeface="Arial" panose="020B0604020202020204" pitchFamily="34" charset="0"/>
              </a:rPr>
              <a:t>Company Billing</a:t>
            </a:r>
          </a:p>
          <a:p>
            <a:r>
              <a:rPr lang="en-US" altLang="en-US" sz="2400" dirty="0">
                <a:latin typeface="Arial" panose="020B0604020202020204" pitchFamily="34" charset="0"/>
                <a:cs typeface="Arial" panose="020B0604020202020204" pitchFamily="34" charset="0"/>
              </a:rPr>
              <a:t>NC Debt Set-Off Clearinghouse (debt over $50.00)</a:t>
            </a:r>
          </a:p>
          <a:p>
            <a:endParaRPr lang="en-US" altLang="en-US" sz="2400" dirty="0"/>
          </a:p>
          <a:p>
            <a:endParaRPr lang="en-US" dirty="0"/>
          </a:p>
        </p:txBody>
      </p:sp>
      <p:sp>
        <p:nvSpPr>
          <p:cNvPr id="7" name="Rectangle 6"/>
          <p:cNvSpPr/>
          <p:nvPr/>
        </p:nvSpPr>
        <p:spPr>
          <a:xfrm>
            <a:off x="2568985" y="2352675"/>
            <a:ext cx="5737777"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Revenue Sources may include:</a:t>
            </a:r>
          </a:p>
        </p:txBody>
      </p:sp>
    </p:spTree>
    <p:extLst>
      <p:ext uri="{BB962C8B-B14F-4D97-AF65-F5344CB8AC3E}">
        <p14:creationId xmlns:p14="http://schemas.microsoft.com/office/powerpoint/2010/main" val="3105704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46F2C85-14CD-4A69-9E62-31FEDDDDF4ED}"/>
              </a:ext>
            </a:extLst>
          </p:cNvPr>
          <p:cNvSpPr>
            <a:spLocks noChangeArrowheads="1"/>
          </p:cNvSpPr>
          <p:nvPr/>
        </p:nvSpPr>
        <p:spPr bwMode="auto">
          <a:xfrm>
            <a:off x="2203179" y="2829582"/>
            <a:ext cx="4311535" cy="2803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TransportNew"/>
              </a:rPr>
              <a:t>  </a:t>
            </a:r>
            <a:r>
              <a:rPr kumimoji="0" lang="en-US" altLang="en-US" sz="6700" b="0" i="0" u="none" strike="noStrike" cap="none" normalizeH="0" baseline="0" dirty="0">
                <a:ln>
                  <a:noFill/>
                </a:ln>
                <a:solidFill>
                  <a:srgbClr val="333333"/>
                </a:solidFill>
                <a:effectLst/>
                <a:latin typeface="TransportNew"/>
              </a:rPr>
              <a:t>        </a:t>
            </a:r>
            <a:endParaRPr kumimoji="0" lang="en-US" altLang="en-US" sz="1200" b="0" i="0" u="sng" strike="noStrike" cap="none" normalizeH="0" baseline="0" dirty="0">
              <a:ln>
                <a:noFill/>
              </a:ln>
              <a:solidFill>
                <a:srgbClr val="2C75B3"/>
              </a:solidFill>
              <a:effectLst/>
              <a:latin typeface="TransportNew"/>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2C75B3"/>
                </a:solidFill>
                <a:effectLst/>
                <a:latin typeface="TransportNew"/>
              </a:rPr>
              <a:t>Coding &amp; Billing Resources</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Coding Billing Guidance Document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COVID-19 Billing Quick Guides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ICD-10 Coding Resources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Training Handouts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Coding &amp; Billing Resources">
            <a:extLst>
              <a:ext uri="{FF2B5EF4-FFF2-40B4-BE49-F238E27FC236}">
                <a16:creationId xmlns:a16="http://schemas.microsoft.com/office/drawing/2014/main" id="{515DC997-5B82-4050-858B-265DFB7FE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201" y="2637951"/>
            <a:ext cx="1559828" cy="1164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6089717-5DDF-4CA1-BA71-709CC37C7691}"/>
              </a:ext>
            </a:extLst>
          </p:cNvPr>
          <p:cNvSpPr>
            <a:spLocks noChangeArrowheads="1"/>
          </p:cNvSpPr>
          <p:nvPr/>
        </p:nvSpPr>
        <p:spPr bwMode="auto">
          <a:xfrm>
            <a:off x="6715703" y="2764881"/>
            <a:ext cx="3684442" cy="2803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TransportNew"/>
              </a:rPr>
              <a:t>  </a:t>
            </a:r>
            <a:r>
              <a:rPr kumimoji="0" lang="en-US" altLang="en-US" sz="6700" b="0" i="0" u="none" strike="noStrike" cap="none" normalizeH="0" baseline="0" dirty="0">
                <a:ln>
                  <a:noFill/>
                </a:ln>
                <a:solidFill>
                  <a:srgbClr val="333333"/>
                </a:solidFill>
                <a:effectLst/>
                <a:latin typeface="TransportNew"/>
              </a:rPr>
              <a:t>        </a:t>
            </a:r>
            <a:endParaRPr kumimoji="0" lang="en-US" altLang="en-US" sz="1200" b="0" i="0" u="sng" strike="noStrike" cap="none" normalizeH="0" baseline="0" dirty="0">
              <a:ln>
                <a:noFill/>
              </a:ln>
              <a:solidFill>
                <a:srgbClr val="2C75B3"/>
              </a:solidFill>
              <a:effectLst/>
              <a:latin typeface="TransportNew"/>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2C75B3"/>
                </a:solidFill>
                <a:effectLst/>
                <a:latin typeface="TransportNew"/>
              </a:rPr>
              <a:t>General Information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Practice Management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Record Retention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333333"/>
                </a:solidFill>
                <a:effectLst/>
                <a:latin typeface="TransportNew"/>
              </a:rPr>
              <a:t>Telemedicine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333333"/>
                </a:solidFill>
                <a:latin typeface="TransportNew"/>
              </a:rPr>
              <a:t>Training Reimbursement</a:t>
            </a:r>
            <a:endParaRPr kumimoji="0" lang="en-US" altLang="en-US" b="0" i="0" u="none" strike="noStrike" cap="none" normalizeH="0" baseline="0" dirty="0">
              <a:ln>
                <a:noFill/>
              </a:ln>
              <a:solidFill>
                <a:srgbClr val="333333"/>
              </a:solidFill>
              <a:effectLst/>
              <a:latin typeface="TransportNew"/>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descr="General Information">
            <a:extLst>
              <a:ext uri="{FF2B5EF4-FFF2-40B4-BE49-F238E27FC236}">
                <a16:creationId xmlns:a16="http://schemas.microsoft.com/office/drawing/2014/main" id="{4D8FD9FC-4FD4-4857-A212-52EDF041C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060" y="2564726"/>
            <a:ext cx="1635740" cy="131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71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38324">
            <a:off x="2153496" y="2895367"/>
            <a:ext cx="8642854" cy="2304340"/>
          </a:xfrm>
          <a:prstGeom prst="rect">
            <a:avLst/>
          </a:prstGeom>
          <a:noFill/>
          <a:scene3d>
            <a:camera prst="isometricOffAxis1Right"/>
            <a:lightRig rig="threePt" dir="t"/>
          </a:scene3d>
        </p:spPr>
        <p:txBody>
          <a:bodyPr wrap="square" lIns="91440" tIns="45720" rIns="91440" bIns="45720">
            <a:prstTxWarp prst="textDeflate">
              <a:avLst/>
            </a:prstTxWarp>
            <a:spAutoFit/>
          </a:bodyPr>
          <a:lstStyle/>
          <a:p>
            <a:pPr algn="ctr"/>
            <a:r>
              <a:rPr lang="en-US" sz="5400" b="1" cap="none" spc="50" dirty="0">
                <a:ln w="0"/>
                <a:solidFill>
                  <a:schemeClr val="bg2"/>
                </a:solidFill>
                <a:effectLst>
                  <a:innerShdw blurRad="63500" dist="50800" dir="13500000">
                    <a:srgbClr val="000000">
                      <a:alpha val="50000"/>
                    </a:srgbClr>
                  </a:innerShdw>
                </a:effectLst>
              </a:rPr>
              <a:t>QUESTIONS</a:t>
            </a:r>
          </a:p>
        </p:txBody>
      </p:sp>
    </p:spTree>
    <p:extLst>
      <p:ext uri="{BB962C8B-B14F-4D97-AF65-F5344CB8AC3E}">
        <p14:creationId xmlns:p14="http://schemas.microsoft.com/office/powerpoint/2010/main" val="492595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Shape 24">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12192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27" name="Group 26">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8" name="Rectangle 27">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3DB223E9-8D61-431F-9AC9-2B80AE020D36}"/>
              </a:ext>
            </a:extLst>
          </p:cNvPr>
          <p:cNvSpPr>
            <a:spLocks noGrp="1"/>
          </p:cNvSpPr>
          <p:nvPr>
            <p:ph type="title"/>
          </p:nvPr>
        </p:nvSpPr>
        <p:spPr>
          <a:xfrm>
            <a:off x="1154954" y="838200"/>
            <a:ext cx="8761413" cy="977900"/>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Resources</a:t>
            </a:r>
            <a:r>
              <a:rPr lang="en-US" sz="4000" dirty="0">
                <a:solidFill>
                  <a:srgbClr val="FFFFFF"/>
                </a:solidFill>
              </a:rPr>
              <a:t>	</a:t>
            </a:r>
          </a:p>
        </p:txBody>
      </p:sp>
      <p:sp>
        <p:nvSpPr>
          <p:cNvPr id="3" name="Content Placeholder 2">
            <a:extLst>
              <a:ext uri="{FF2B5EF4-FFF2-40B4-BE49-F238E27FC236}">
                <a16:creationId xmlns:a16="http://schemas.microsoft.com/office/drawing/2014/main" id="{998F6A01-9DBA-464F-A3D5-B6AC9CBA0534}"/>
              </a:ext>
            </a:extLst>
          </p:cNvPr>
          <p:cNvSpPr>
            <a:spLocks noGrp="1"/>
          </p:cNvSpPr>
          <p:nvPr>
            <p:ph idx="1"/>
          </p:nvPr>
        </p:nvSpPr>
        <p:spPr>
          <a:xfrm>
            <a:off x="1887233" y="2603500"/>
            <a:ext cx="9252715" cy="3866126"/>
          </a:xfrm>
        </p:spPr>
        <p:txBody>
          <a:bodyPr>
            <a:normAutofit/>
          </a:bodyPr>
          <a:lstStyle/>
          <a:p>
            <a:pPr>
              <a:lnSpc>
                <a:spcPct val="90000"/>
              </a:lnSpc>
            </a:pPr>
            <a:r>
              <a:rPr lang="en-US" sz="2000" dirty="0">
                <a:latin typeface="Arial" panose="020B0604020202020204" pitchFamily="34" charset="0"/>
                <a:cs typeface="Arial" panose="020B0604020202020204" pitchFamily="34" charset="0"/>
              </a:rPr>
              <a:t>DPH/LHD COVID-19 Billing Quick Guides</a:t>
            </a:r>
          </a:p>
          <a:p>
            <a:pPr>
              <a:lnSpc>
                <a:spcPct val="90000"/>
              </a:lnSpc>
            </a:pPr>
            <a:r>
              <a:rPr lang="en-US" sz="2000" b="1" dirty="0">
                <a:effectLst/>
                <a:latin typeface="Arial" panose="020B0604020202020204" pitchFamily="34" charset="0"/>
                <a:ea typeface="Arial" panose="020B0604020202020204" pitchFamily="34" charset="0"/>
              </a:rPr>
              <a:t>NC Medicaid Telehealth Billing Code Summary </a:t>
            </a:r>
            <a:r>
              <a:rPr lang="en-US" sz="2000" u="sng" dirty="0">
                <a:solidFill>
                  <a:srgbClr val="0000FF"/>
                </a:solidFill>
                <a:effectLst/>
                <a:latin typeface="Arial" panose="020B0604020202020204" pitchFamily="34" charset="0"/>
                <a:ea typeface="Arial" panose="020B0604020202020204" pitchFamily="34" charset="0"/>
                <a:hlinkClick r:id="rId2">
                  <a:extLst>
                    <a:ext uri="{A12FA001-AC4F-418D-AE19-62706E023703}">
                      <ahyp:hlinkClr xmlns:ahyp="http://schemas.microsoft.com/office/drawing/2018/hyperlinkcolor" val="tx"/>
                    </a:ext>
                  </a:extLst>
                </a:hlinkClick>
              </a:rPr>
              <a:t>https://files.nc.gov/ncdma/covid-19/NCMedicaid-Telehealth-</a:t>
            </a:r>
            <a:r>
              <a:rPr lang="en-US" sz="2000" dirty="0">
                <a:solidFill>
                  <a:srgbClr val="0000FF"/>
                </a:solidFill>
                <a:effectLst/>
                <a:latin typeface="Arial" panose="020B0604020202020204" pitchFamily="34" charset="0"/>
                <a:ea typeface="Arial" panose="020B0604020202020204" pitchFamily="34" charset="0"/>
              </a:rPr>
              <a:t> </a:t>
            </a:r>
            <a:r>
              <a:rPr lang="en-US" sz="2000" u="sng" dirty="0">
                <a:solidFill>
                  <a:srgbClr val="0000FF"/>
                </a:solidFill>
                <a:effectLst/>
                <a:latin typeface="Arial" panose="020B0604020202020204" pitchFamily="34" charset="0"/>
                <a:ea typeface="Arial" panose="020B0604020202020204" pitchFamily="34" charset="0"/>
                <a:hlinkClick r:id="rId2">
                  <a:extLst>
                    <a:ext uri="{A12FA001-AC4F-418D-AE19-62706E023703}">
                      <ahyp:hlinkClr xmlns:ahyp="http://schemas.microsoft.com/office/drawing/2018/hyperlinkcolor" val="tx"/>
                    </a:ext>
                  </a:extLst>
                </a:hlinkClick>
              </a:rPr>
              <a:t>Billing-Code-Summary.pdf</a:t>
            </a:r>
            <a:r>
              <a:rPr lang="en-US" sz="2000" dirty="0">
                <a:solidFill>
                  <a:srgbClr val="0000FF"/>
                </a:solidFill>
                <a:effectLst/>
                <a:latin typeface="Arial" panose="020B0604020202020204" pitchFamily="34" charset="0"/>
                <a:ea typeface="Arial" panose="020B0604020202020204" pitchFamily="34" charset="0"/>
              </a:rPr>
              <a:t> </a:t>
            </a:r>
          </a:p>
          <a:p>
            <a:pPr marL="85725" marR="0">
              <a:lnSpc>
                <a:spcPct val="90000"/>
              </a:lnSpc>
              <a:spcBef>
                <a:spcPts val="0"/>
              </a:spcBef>
              <a:spcAft>
                <a:spcPts val="0"/>
              </a:spcAft>
            </a:pPr>
            <a:r>
              <a:rPr lang="en-US" sz="2000" b="1" dirty="0">
                <a:effectLst/>
                <a:latin typeface="Arial" panose="020B0604020202020204" pitchFamily="34" charset="0"/>
                <a:ea typeface="Arial" panose="020B0604020202020204" pitchFamily="34" charset="0"/>
              </a:rPr>
              <a:t>NC Medicaid/DHB:</a:t>
            </a:r>
            <a:r>
              <a:rPr lang="en-US" sz="2000" b="1" dirty="0">
                <a:latin typeface="Arial" panose="020B0604020202020204" pitchFamily="34" charset="0"/>
                <a:ea typeface="Arial" panose="020B0604020202020204" pitchFamily="34" charset="0"/>
              </a:rPr>
              <a:t> </a:t>
            </a:r>
            <a:r>
              <a:rPr lang="en-US" sz="2000" u="sng" dirty="0">
                <a:solidFill>
                  <a:srgbClr val="0000FF"/>
                </a:solidFill>
                <a:latin typeface="Arial" panose="020B0604020202020204" pitchFamily="34" charset="0"/>
                <a:ea typeface="Arial" panose="020B0604020202020204" pitchFamily="34" charset="0"/>
              </a:rPr>
              <a:t>https://medicaid.ncdhhs.gov/providers/medicaid-bulletin</a:t>
            </a:r>
            <a:endParaRPr lang="en-US" sz="2000" u="sng" dirty="0">
              <a:solidFill>
                <a:srgbClr val="0000FF"/>
              </a:solidFill>
              <a:effectLst/>
              <a:latin typeface="Arial" panose="020B0604020202020204" pitchFamily="34" charset="0"/>
              <a:ea typeface="Arial" panose="020B0604020202020204" pitchFamily="34" charset="0"/>
            </a:endParaRPr>
          </a:p>
          <a:p>
            <a:pPr marL="123825">
              <a:lnSpc>
                <a:spcPct val="90000"/>
              </a:lnSpc>
              <a:spcBef>
                <a:spcPts val="85"/>
              </a:spcBef>
            </a:pPr>
            <a:r>
              <a:rPr lang="en-US" sz="2000" u="sng" dirty="0">
                <a:solidFill>
                  <a:srgbClr val="0000FF"/>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SPECIAL BULLETIN COVID-19 #98: </a:t>
            </a:r>
            <a:r>
              <a:rPr lang="en-US" sz="2000" b="1" i="1" u="sng" dirty="0">
                <a:solidFill>
                  <a:srgbClr val="0000FF"/>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COVID-19 Knowledge Center Now  </a:t>
            </a:r>
          </a:p>
          <a:p>
            <a:pPr marL="0" indent="0">
              <a:lnSpc>
                <a:spcPct val="90000"/>
              </a:lnSpc>
              <a:spcBef>
                <a:spcPts val="85"/>
              </a:spcBef>
              <a:buNone/>
            </a:pPr>
            <a:r>
              <a:rPr lang="en-US" sz="2000" b="1" i="1" u="sng" dirty="0">
                <a:solidFill>
                  <a:srgbClr val="0000FF"/>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     Available:  A Convenient Way for Providers to Find Information</a:t>
            </a:r>
            <a:endParaRPr lang="en-US" sz="2000" dirty="0">
              <a:solidFill>
                <a:srgbClr val="0000FF"/>
              </a:solidFill>
              <a:effectLst/>
              <a:latin typeface="Arial" panose="020B0604020202020204" pitchFamily="34" charset="0"/>
              <a:ea typeface="Arial" panose="020B0604020202020204" pitchFamily="34" charset="0"/>
            </a:endParaRPr>
          </a:p>
          <a:p>
            <a:pPr marL="123825" marR="0">
              <a:lnSpc>
                <a:spcPct val="90000"/>
              </a:lnSpc>
              <a:spcBef>
                <a:spcPts val="85"/>
              </a:spcBef>
              <a:spcAft>
                <a:spcPts val="0"/>
              </a:spcAft>
            </a:pPr>
            <a:endParaRPr lang="en-US" sz="2000" u="sng" dirty="0">
              <a:latin typeface="Arial" panose="020B0604020202020204" pitchFamily="34" charset="0"/>
              <a:ea typeface="Arial" panose="020B0604020202020204" pitchFamily="34" charset="0"/>
            </a:endParaRPr>
          </a:p>
          <a:p>
            <a:pPr marL="123825" marR="0">
              <a:lnSpc>
                <a:spcPct val="90000"/>
              </a:lnSpc>
              <a:spcBef>
                <a:spcPts val="85"/>
              </a:spcBef>
              <a:spcAft>
                <a:spcPts val="0"/>
              </a:spcAft>
            </a:pPr>
            <a:endParaRPr lang="en-US" sz="2000" u="sng" dirty="0">
              <a:effectLst/>
              <a:latin typeface="Arial" panose="020B0604020202020204" pitchFamily="34" charset="0"/>
              <a:ea typeface="Arial" panose="020B0604020202020204" pitchFamily="34" charset="0"/>
            </a:endParaRPr>
          </a:p>
          <a:p>
            <a:pPr marL="123825" marR="0">
              <a:lnSpc>
                <a:spcPct val="90000"/>
              </a:lnSpc>
              <a:spcBef>
                <a:spcPts val="85"/>
              </a:spcBef>
              <a:spcAft>
                <a:spcPts val="0"/>
              </a:spcAft>
            </a:pPr>
            <a:endParaRPr lang="en-US" sz="2000" u="sng" dirty="0">
              <a:effectLst/>
              <a:latin typeface="Arial" panose="020B0604020202020204" pitchFamily="34" charset="0"/>
              <a:ea typeface="Arial" panose="020B0604020202020204" pitchFamily="34" charset="0"/>
            </a:endParaRPr>
          </a:p>
          <a:p>
            <a:pPr marL="123825">
              <a:lnSpc>
                <a:spcPct val="90000"/>
              </a:lnSpc>
              <a:spcBef>
                <a:spcPts val="85"/>
              </a:spcBef>
            </a:pPr>
            <a:r>
              <a:rPr lang="en-US" sz="2000" b="1" dirty="0">
                <a:effectLst/>
                <a:latin typeface="Arial" panose="020B0604020202020204" pitchFamily="34" charset="0"/>
                <a:ea typeface="Arial" panose="020B0604020202020204" pitchFamily="34" charset="0"/>
              </a:rPr>
              <a:t>Additional telehealth/VPC details and guidance is available online at </a:t>
            </a:r>
            <a:r>
              <a:rPr lang="en-US" sz="2000" u="heavy" dirty="0">
                <a:solidFill>
                  <a:srgbClr val="0000FF"/>
                </a:solidFill>
                <a:effectLst/>
                <a:uFill>
                  <a:solidFill>
                    <a:srgbClr val="0000FF"/>
                  </a:solidFill>
                </a:uFill>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www.medicaid.ncdhhs.gov/coronavirus</a:t>
            </a:r>
            <a:r>
              <a:rPr lang="en-US" sz="2000" u="none" strike="noStrike" dirty="0">
                <a:solidFill>
                  <a:srgbClr val="0000FF"/>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t>
            </a:r>
            <a:endParaRPr lang="en-US" sz="2000" dirty="0">
              <a:solidFill>
                <a:srgbClr val="0000FF"/>
              </a:solidFill>
              <a:effectLst/>
              <a:latin typeface="Arial" panose="020B0604020202020204" pitchFamily="34" charset="0"/>
              <a:ea typeface="Arial" panose="020B0604020202020204" pitchFamily="34" charset="0"/>
            </a:endParaRPr>
          </a:p>
          <a:p>
            <a:pPr marL="123825" marR="0">
              <a:lnSpc>
                <a:spcPct val="90000"/>
              </a:lnSpc>
              <a:spcBef>
                <a:spcPts val="85"/>
              </a:spcBef>
              <a:spcAft>
                <a:spcPts val="0"/>
              </a:spcAft>
            </a:pPr>
            <a:endParaRPr lang="en-US" sz="1700" dirty="0">
              <a:effectLst/>
              <a:latin typeface="Arial" panose="020B0604020202020204" pitchFamily="34" charset="0"/>
              <a:ea typeface="Arial" panose="020B0604020202020204" pitchFamily="34" charset="0"/>
            </a:endParaRPr>
          </a:p>
          <a:p>
            <a:pPr>
              <a:lnSpc>
                <a:spcPct val="90000"/>
              </a:lnSpc>
            </a:pPr>
            <a:endParaRPr lang="en-US" sz="1700" dirty="0"/>
          </a:p>
        </p:txBody>
      </p:sp>
    </p:spTree>
    <p:extLst>
      <p:ext uri="{BB962C8B-B14F-4D97-AF65-F5344CB8AC3E}">
        <p14:creationId xmlns:p14="http://schemas.microsoft.com/office/powerpoint/2010/main" val="1362263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5">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8" name="Freeform: Shape 17">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2" name="Picture 1">
            <a:extLst>
              <a:ext uri="{FF2B5EF4-FFF2-40B4-BE49-F238E27FC236}">
                <a16:creationId xmlns:a16="http://schemas.microsoft.com/office/drawing/2014/main" id="{78DB328E-64D3-4888-8B32-67F4CB1C91DF}"/>
              </a:ext>
            </a:extLst>
          </p:cNvPr>
          <p:cNvPicPr>
            <a:picLocks noChangeAspect="1"/>
          </p:cNvPicPr>
          <p:nvPr/>
        </p:nvPicPr>
        <p:blipFill>
          <a:blip r:embed="rId3"/>
          <a:stretch>
            <a:fillRect/>
          </a:stretch>
        </p:blipFill>
        <p:spPr>
          <a:xfrm>
            <a:off x="2802195" y="118864"/>
            <a:ext cx="9343906" cy="6429420"/>
          </a:xfrm>
          <a:prstGeom prst="rect">
            <a:avLst/>
          </a:prstGeom>
        </p:spPr>
      </p:pic>
    </p:spTree>
    <p:extLst>
      <p:ext uri="{BB962C8B-B14F-4D97-AF65-F5344CB8AC3E}">
        <p14:creationId xmlns:p14="http://schemas.microsoft.com/office/powerpoint/2010/main" val="387334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a:defRPr/>
            </a:pPr>
            <a:r>
              <a:rPr lang="en-US" sz="4000" dirty="0">
                <a:latin typeface="Arial" panose="020B0604020202020204" pitchFamily="34" charset="0"/>
                <a:cs typeface="Arial" panose="020B0604020202020204" pitchFamily="34" charset="0"/>
              </a:rPr>
              <a:t>General Billing Information</a:t>
            </a:r>
          </a:p>
        </p:txBody>
      </p:sp>
      <p:sp>
        <p:nvSpPr>
          <p:cNvPr id="43011" name="Content Placeholder 2"/>
          <p:cNvSpPr>
            <a:spLocks noGrp="1"/>
          </p:cNvSpPr>
          <p:nvPr>
            <p:ph idx="1"/>
          </p:nvPr>
        </p:nvSpPr>
        <p:spPr>
          <a:xfrm>
            <a:off x="1287124" y="2867059"/>
            <a:ext cx="6454987" cy="3135109"/>
          </a:xfrm>
        </p:spPr>
        <p:txBody>
          <a:bodyPr>
            <a:normAutofit/>
          </a:bodyPr>
          <a:lstStyle/>
          <a:p>
            <a:pPr marL="273050" lvl="1">
              <a:spcBef>
                <a:spcPts val="600"/>
              </a:spcBef>
              <a:buSzPct val="70000"/>
              <a:buFont typeface="Wingdings" pitchFamily="2" charset="2"/>
              <a:buChar char=""/>
            </a:pPr>
            <a:endParaRPr lang="en-US" altLang="en-US" dirty="0"/>
          </a:p>
          <a:p>
            <a:pPr marL="444500" lvl="1" indent="-457200">
              <a:spcBef>
                <a:spcPts val="6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Medicaid is billed as the payer of last resort.  Verification that Client is covered by Medicaid should be done at or before each visit.  The health department bills Medicaid and accepts payment in full.</a:t>
            </a:r>
          </a:p>
        </p:txBody>
      </p:sp>
      <p:pic>
        <p:nvPicPr>
          <p:cNvPr id="71" name="Graphic 70" descr="Doctor">
            <a:extLst>
              <a:ext uri="{FF2B5EF4-FFF2-40B4-BE49-F238E27FC236}">
                <a16:creationId xmlns:a16="http://schemas.microsoft.com/office/drawing/2014/main" id="{272CBDCC-37A2-4C52-A9FC-930C3188C4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61831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4000" dirty="0">
                <a:latin typeface="Arial" panose="020B0604020202020204" pitchFamily="34" charset="0"/>
                <a:cs typeface="Arial" panose="020B0604020202020204" pitchFamily="34" charset="0"/>
              </a:rPr>
              <a:t>General Billing Information </a:t>
            </a:r>
          </a:p>
        </p:txBody>
      </p:sp>
      <p:graphicFrame>
        <p:nvGraphicFramePr>
          <p:cNvPr id="5" name="Content Placeholder 2">
            <a:extLst>
              <a:ext uri="{FF2B5EF4-FFF2-40B4-BE49-F238E27FC236}">
                <a16:creationId xmlns:a16="http://schemas.microsoft.com/office/drawing/2014/main" id="{CE70B507-DD7A-40E4-9417-BF7D142A886D}"/>
              </a:ext>
            </a:extLst>
          </p:cNvPr>
          <p:cNvGraphicFramePr>
            <a:graphicFrameLocks noGrp="1"/>
          </p:cNvGraphicFramePr>
          <p:nvPr>
            <p:ph idx="1"/>
            <p:extLst>
              <p:ext uri="{D42A27DB-BD31-4B8C-83A1-F6EECF244321}">
                <p14:modId xmlns:p14="http://schemas.microsoft.com/office/powerpoint/2010/main" val="493186562"/>
              </p:ext>
            </p:extLst>
          </p:nvPr>
        </p:nvGraphicFramePr>
        <p:xfrm>
          <a:off x="578961" y="1269242"/>
          <a:ext cx="11095037" cy="5472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39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31D248D0-90D8-4EAF-84EE-DA3868518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33D9B95-8FE8-4D24-9E6C-D9FB39EF19F7}"/>
              </a:ext>
            </a:extLst>
          </p:cNvPr>
          <p:cNvSpPr>
            <a:spLocks noGrp="1"/>
          </p:cNvSpPr>
          <p:nvPr>
            <p:ph type="title"/>
          </p:nvPr>
        </p:nvSpPr>
        <p:spPr>
          <a:xfrm>
            <a:off x="654369" y="3659950"/>
            <a:ext cx="10893094" cy="1447302"/>
          </a:xfrm>
        </p:spPr>
        <p:txBody>
          <a:bodyPr vert="horz" lIns="91440" tIns="45720" rIns="91440" bIns="45720" rtlCol="0" anchor="b">
            <a:normAutofit/>
          </a:bodyPr>
          <a:lstStyle/>
          <a:p>
            <a:pPr algn="ctr">
              <a:lnSpc>
                <a:spcPct val="90000"/>
              </a:lnSpc>
            </a:pPr>
            <a:r>
              <a:rPr lang="en-US" sz="4800" b="0" i="0" kern="1200" dirty="0">
                <a:solidFill>
                  <a:srgbClr val="EBEBEB"/>
                </a:solidFill>
                <a:latin typeface="Arial" panose="020B0604020202020204" pitchFamily="34" charset="0"/>
                <a:cs typeface="Arial" panose="020B0604020202020204" pitchFamily="34" charset="0"/>
              </a:rPr>
              <a:t>Collecting Co-Pays and Applying Sliding Fee Scales.</a:t>
            </a:r>
          </a:p>
        </p:txBody>
      </p:sp>
      <p:sp>
        <p:nvSpPr>
          <p:cNvPr id="3" name="Text Placeholder 2">
            <a:extLst>
              <a:ext uri="{FF2B5EF4-FFF2-40B4-BE49-F238E27FC236}">
                <a16:creationId xmlns:a16="http://schemas.microsoft.com/office/drawing/2014/main" id="{69224B59-184D-4E9B-B39E-8608638DB1D3}"/>
              </a:ext>
            </a:extLst>
          </p:cNvPr>
          <p:cNvSpPr>
            <a:spLocks noGrp="1"/>
          </p:cNvSpPr>
          <p:nvPr>
            <p:ph type="body" idx="1"/>
          </p:nvPr>
        </p:nvSpPr>
        <p:spPr>
          <a:xfrm>
            <a:off x="1258529" y="5316079"/>
            <a:ext cx="9684774" cy="875526"/>
          </a:xfrm>
        </p:spPr>
        <p:txBody>
          <a:bodyPr vert="horz" lIns="91440" tIns="45720" rIns="91440" bIns="45720" rtlCol="0" anchor="t">
            <a:normAutofit fontScale="85000" lnSpcReduction="20000"/>
          </a:bodyPr>
          <a:lstStyle/>
          <a:p>
            <a:pPr algn="ctr">
              <a:lnSpc>
                <a:spcPct val="90000"/>
              </a:lnSpc>
            </a:pPr>
            <a:r>
              <a:rPr lang="en-US" sz="1800" b="0" i="0" kern="1200" cap="all" dirty="0">
                <a:solidFill>
                  <a:schemeClr val="accent1">
                    <a:lumMod val="60000"/>
                    <a:lumOff val="40000"/>
                  </a:schemeClr>
                </a:solidFill>
                <a:latin typeface="Arial" panose="020B0604020202020204" pitchFamily="34" charset="0"/>
                <a:cs typeface="Arial" panose="020B0604020202020204" pitchFamily="34" charset="0"/>
              </a:rPr>
              <a:t>REMEMBER! Family Planning Clients should never pay more</a:t>
            </a:r>
          </a:p>
          <a:p>
            <a:pPr algn="ctr">
              <a:lnSpc>
                <a:spcPct val="90000"/>
              </a:lnSpc>
            </a:pPr>
            <a:r>
              <a:rPr lang="en-US" sz="1800" b="0" i="0" kern="1200" cap="all" dirty="0">
                <a:solidFill>
                  <a:schemeClr val="accent1">
                    <a:lumMod val="60000"/>
                    <a:lumOff val="40000"/>
                  </a:schemeClr>
                </a:solidFill>
                <a:latin typeface="Arial" panose="020B0604020202020204" pitchFamily="34" charset="0"/>
                <a:cs typeface="Arial" panose="020B0604020202020204" pitchFamily="34" charset="0"/>
              </a:rPr>
              <a:t> in copays, deductibles or co-insurance than what they </a:t>
            </a:r>
          </a:p>
          <a:p>
            <a:pPr algn="ctr">
              <a:lnSpc>
                <a:spcPct val="90000"/>
              </a:lnSpc>
            </a:pPr>
            <a:r>
              <a:rPr lang="en-US" sz="1800" b="0" i="0" kern="1200" cap="all" dirty="0">
                <a:solidFill>
                  <a:schemeClr val="accent1">
                    <a:lumMod val="60000"/>
                    <a:lumOff val="40000"/>
                  </a:schemeClr>
                </a:solidFill>
                <a:latin typeface="Arial" panose="020B0604020202020204" pitchFamily="34" charset="0"/>
                <a:cs typeface="Arial" panose="020B0604020202020204" pitchFamily="34" charset="0"/>
              </a:rPr>
              <a:t>owe based on the sliding fee scale. </a:t>
            </a:r>
          </a:p>
          <a:p>
            <a:pPr algn="ctr">
              <a:lnSpc>
                <a:spcPct val="90000"/>
              </a:lnSpc>
            </a:pPr>
            <a:endParaRPr lang="en-US" sz="1500" b="0" i="0" kern="1200" cap="all" dirty="0">
              <a:solidFill>
                <a:schemeClr val="accent1">
                  <a:lumMod val="60000"/>
                  <a:lumOff val="40000"/>
                </a:schemeClr>
              </a:solidFill>
              <a:latin typeface="+mn-lt"/>
              <a:ea typeface="+mn-ea"/>
              <a:cs typeface="+mn-cs"/>
            </a:endParaRPr>
          </a:p>
        </p:txBody>
      </p:sp>
      <p:pic>
        <p:nvPicPr>
          <p:cNvPr id="7" name="Graphic 6" descr="Money">
            <a:extLst>
              <a:ext uri="{FF2B5EF4-FFF2-40B4-BE49-F238E27FC236}">
                <a16:creationId xmlns:a16="http://schemas.microsoft.com/office/drawing/2014/main" id="{1EB865BC-13FB-4B2A-BC6A-40596224C4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32555" y="934065"/>
            <a:ext cx="2517058" cy="2517058"/>
          </a:xfrm>
          <a:prstGeom prst="roundRect">
            <a:avLst>
              <a:gd name="adj" fmla="val 1858"/>
            </a:avLst>
          </a:prstGeom>
          <a:effectLst>
            <a:outerShdw blurRad="50800" dist="50800" dir="5400000" algn="tl" rotWithShape="0">
              <a:srgbClr val="000000">
                <a:alpha val="43000"/>
              </a:srgbClr>
            </a:outerShdw>
          </a:effectLst>
        </p:spPr>
      </p:pic>
      <p:sp>
        <p:nvSpPr>
          <p:cNvPr id="20" name="Rectangle 19">
            <a:extLst>
              <a:ext uri="{FF2B5EF4-FFF2-40B4-BE49-F238E27FC236}">
                <a16:creationId xmlns:a16="http://schemas.microsoft.com/office/drawing/2014/main" id="{0775805F-9E56-4330-9EA3-04D38DCEC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57691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B8CF-F861-450F-8AF0-7641B30E91C1}"/>
              </a:ext>
            </a:extLst>
          </p:cNvPr>
          <p:cNvSpPr>
            <a:spLocks noGrp="1"/>
          </p:cNvSpPr>
          <p:nvPr>
            <p:ph type="title"/>
          </p:nvPr>
        </p:nvSpPr>
        <p:spPr>
          <a:xfrm>
            <a:off x="1344415" y="420202"/>
            <a:ext cx="10058400" cy="1450757"/>
          </a:xfrm>
        </p:spPr>
        <p:txBody>
          <a:bodyPr>
            <a:normAutofit/>
          </a:bodyPr>
          <a:lstStyle/>
          <a:p>
            <a:r>
              <a:rPr lang="en-US" dirty="0">
                <a:latin typeface="Arial" panose="020B0604020202020204" pitchFamily="34" charset="0"/>
                <a:cs typeface="Arial" panose="020B0604020202020204" pitchFamily="34" charset="0"/>
              </a:rPr>
              <a:t>5 Steps For Collecting Co-pays And Applying The Sliding Fee Scale </a:t>
            </a:r>
          </a:p>
        </p:txBody>
      </p:sp>
      <p:sp>
        <p:nvSpPr>
          <p:cNvPr id="3" name="Content Placeholder 2">
            <a:extLst>
              <a:ext uri="{FF2B5EF4-FFF2-40B4-BE49-F238E27FC236}">
                <a16:creationId xmlns:a16="http://schemas.microsoft.com/office/drawing/2014/main" id="{661DD5E2-CF44-4BB0-8956-82F270E07CCB}"/>
              </a:ext>
            </a:extLst>
          </p:cNvPr>
          <p:cNvSpPr>
            <a:spLocks noGrp="1"/>
          </p:cNvSpPr>
          <p:nvPr>
            <p:ph idx="1"/>
          </p:nvPr>
        </p:nvSpPr>
        <p:spPr>
          <a:xfrm>
            <a:off x="3714751" y="2419267"/>
            <a:ext cx="7688064" cy="4438733"/>
          </a:xfrm>
        </p:spPr>
        <p:txBody>
          <a:bodyPr>
            <a:normAutofit lnSpcReduction="10000"/>
          </a:bodyPr>
          <a:lstStyle/>
          <a:p>
            <a:pPr marL="342900" indent="-342900">
              <a:buClrTx/>
              <a:buSzPct val="100000"/>
              <a:buFont typeface="+mj-lt"/>
              <a:buAutoNum type="arabicPeriod"/>
            </a:pPr>
            <a:r>
              <a:rPr lang="en-US" sz="1900" dirty="0">
                <a:latin typeface="Arial" panose="020B0604020202020204" pitchFamily="34" charset="0"/>
                <a:ea typeface="Batang" panose="020B0503020000020004" pitchFamily="18" charset="-127"/>
                <a:cs typeface="Arial" panose="020B0604020202020204" pitchFamily="34" charset="0"/>
              </a:rPr>
              <a:t>Find out the client’s income, family size and whether she/he has insurance. </a:t>
            </a:r>
          </a:p>
          <a:p>
            <a:pPr marL="342900" indent="-342900">
              <a:buClrTx/>
              <a:buSzPct val="100000"/>
              <a:buFont typeface="+mj-lt"/>
              <a:buAutoNum type="arabicPeriod"/>
            </a:pPr>
            <a:r>
              <a:rPr lang="en-US" sz="1900" dirty="0">
                <a:latin typeface="Arial" panose="020B0604020202020204" pitchFamily="34" charset="0"/>
                <a:ea typeface="Batang" panose="020B0503020000020004" pitchFamily="18" charset="-127"/>
                <a:cs typeface="Arial" panose="020B0604020202020204" pitchFamily="34" charset="0"/>
              </a:rPr>
              <a:t>Check the client’s insurance eligibility and determine the client’s co-pay amount based on her/his insurance plan.</a:t>
            </a:r>
          </a:p>
          <a:p>
            <a:pPr marL="342900" indent="-342900">
              <a:buClrTx/>
              <a:buSzPct val="100000"/>
              <a:buFont typeface="+mj-lt"/>
              <a:buAutoNum type="arabicPeriod"/>
            </a:pPr>
            <a:r>
              <a:rPr lang="en-US" sz="1900" dirty="0">
                <a:latin typeface="Arial" panose="020B0604020202020204" pitchFamily="34" charset="0"/>
                <a:ea typeface="Batang" panose="020B0503020000020004" pitchFamily="18" charset="-127"/>
                <a:cs typeface="Arial" panose="020B0604020202020204" pitchFamily="34" charset="0"/>
              </a:rPr>
              <a:t>Determine where the client’s income puts her/him on the sliding fee scale.</a:t>
            </a:r>
          </a:p>
          <a:p>
            <a:pPr marL="342900" indent="-342900">
              <a:buClrTx/>
              <a:buSzPct val="100000"/>
              <a:buFont typeface="+mj-lt"/>
              <a:buAutoNum type="arabicPeriod"/>
            </a:pPr>
            <a:r>
              <a:rPr lang="en-US" sz="1900" dirty="0">
                <a:latin typeface="Arial" panose="020B0604020202020204" pitchFamily="34" charset="0"/>
                <a:ea typeface="Batang" panose="020B0503020000020004" pitchFamily="18" charset="-127"/>
                <a:cs typeface="Arial" panose="020B0604020202020204" pitchFamily="34" charset="0"/>
              </a:rPr>
              <a:t>If the co-pay is less than the client would pay on the sliding fee scale, she/he should pay the co-pay, and the agency should bill the insurance company the fee for the  services. </a:t>
            </a:r>
            <a:r>
              <a:rPr lang="en-US" sz="1900" i="1" dirty="0">
                <a:latin typeface="Arial" panose="020B0604020202020204" pitchFamily="34" charset="0"/>
                <a:ea typeface="Batang" panose="020B0503020000020004" pitchFamily="18" charset="-127"/>
                <a:cs typeface="Arial" panose="020B0604020202020204" pitchFamily="34" charset="0"/>
              </a:rPr>
              <a:t>(Family Planning ONLY)</a:t>
            </a:r>
          </a:p>
          <a:p>
            <a:pPr marL="342900" indent="-342900">
              <a:buClrTx/>
              <a:buSzPct val="100000"/>
              <a:buFont typeface="+mj-lt"/>
              <a:buAutoNum type="arabicPeriod"/>
            </a:pPr>
            <a:r>
              <a:rPr lang="en-US" sz="1900" dirty="0">
                <a:latin typeface="Arial" panose="020B0604020202020204" pitchFamily="34" charset="0"/>
                <a:ea typeface="Batang" panose="020B0503020000020004" pitchFamily="18" charset="-127"/>
                <a:cs typeface="Arial" panose="020B0604020202020204" pitchFamily="34" charset="0"/>
              </a:rPr>
              <a:t>If the co-pay is more than what the client would pay based on the sliding fee scale, the client pays what she/he would pay based on the sliding fee scale, and the agency should bill the insurance company the fee for the services. </a:t>
            </a:r>
            <a:r>
              <a:rPr lang="en-US" sz="1900" i="1" dirty="0">
                <a:latin typeface="Arial" panose="020B0604020202020204" pitchFamily="34" charset="0"/>
                <a:ea typeface="Batang" panose="020B0503020000020004" pitchFamily="18" charset="-127"/>
                <a:cs typeface="Arial" panose="020B0604020202020204" pitchFamily="34" charset="0"/>
              </a:rPr>
              <a:t>(Family Planning ONLY) </a:t>
            </a:r>
          </a:p>
          <a:p>
            <a:pPr>
              <a:buClrTx/>
              <a:buSzPct val="100000"/>
            </a:pPr>
            <a:endParaRPr lang="en-US" sz="2000" dirty="0">
              <a:latin typeface="Corbel" panose="020B0503020204020204" pitchFamily="34" charset="0"/>
              <a:ea typeface="Batang" panose="020B0503020000020004" pitchFamily="18" charset="-127"/>
            </a:endParaRPr>
          </a:p>
        </p:txBody>
      </p:sp>
      <p:pic>
        <p:nvPicPr>
          <p:cNvPr id="7" name="Graphic 6" descr="Dollar">
            <a:extLst>
              <a:ext uri="{FF2B5EF4-FFF2-40B4-BE49-F238E27FC236}">
                <a16:creationId xmlns:a16="http://schemas.microsoft.com/office/drawing/2014/main" id="{CDDF0B50-1B96-4E63-A5AD-A8DE1C99CD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4" y="2241976"/>
            <a:ext cx="3094997" cy="3094997"/>
          </a:xfrm>
          <a:prstGeom prst="rect">
            <a:avLst/>
          </a:prstGeom>
        </p:spPr>
      </p:pic>
    </p:spTree>
    <p:extLst>
      <p:ext uri="{BB962C8B-B14F-4D97-AF65-F5344CB8AC3E}">
        <p14:creationId xmlns:p14="http://schemas.microsoft.com/office/powerpoint/2010/main" val="2818988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876</TotalTime>
  <Words>5228</Words>
  <Application>Microsoft Office PowerPoint</Application>
  <PresentationFormat>Widescreen</PresentationFormat>
  <Paragraphs>452</Paragraphs>
  <Slides>53</Slides>
  <Notes>50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Calibri</vt:lpstr>
      <vt:lpstr>Century Gothic</vt:lpstr>
      <vt:lpstr>Corbel</vt:lpstr>
      <vt:lpstr>Georgia</vt:lpstr>
      <vt:lpstr>myriad-pro</vt:lpstr>
      <vt:lpstr>NewsGothicMT</vt:lpstr>
      <vt:lpstr>Symbol</vt:lpstr>
      <vt:lpstr>TransportNew</vt:lpstr>
      <vt:lpstr>Wingdings</vt:lpstr>
      <vt:lpstr>Wingdings 3</vt:lpstr>
      <vt:lpstr>Ion Boardroom</vt:lpstr>
      <vt:lpstr>NCPHA - FAMI</vt:lpstr>
      <vt:lpstr>How Can We Increase our  Revenue?</vt:lpstr>
      <vt:lpstr>Collection of Revenue</vt:lpstr>
      <vt:lpstr>Collection of Revenue   </vt:lpstr>
      <vt:lpstr>General Billing Information </vt:lpstr>
      <vt:lpstr>General Billing Information</vt:lpstr>
      <vt:lpstr>General Billing Information </vt:lpstr>
      <vt:lpstr>Collecting Co-Pays and Applying Sliding Fee Scales.</vt:lpstr>
      <vt:lpstr>5 Steps For Collecting Co-pays And Applying The Sliding Fee Scale </vt:lpstr>
      <vt:lpstr>Managing Outstanding  Accounts Receivable</vt:lpstr>
      <vt:lpstr>Identifying Outstanding Accounts</vt:lpstr>
      <vt:lpstr>Bad debt write-off</vt:lpstr>
      <vt:lpstr>Bankruptcy</vt:lpstr>
      <vt:lpstr>NC Debt Setoff Clearing House</vt:lpstr>
      <vt:lpstr>Requirements for Debt Submission</vt:lpstr>
      <vt:lpstr>NC Debt Setoff</vt:lpstr>
      <vt:lpstr>Bad Debt Write-off</vt:lpstr>
      <vt:lpstr>Billing Efficiency, Tips &amp; Tricks</vt:lpstr>
      <vt:lpstr>What is one tool I can use to improve Billing Efficiency? </vt:lpstr>
      <vt:lpstr>Coding and Billing Guidance Document </vt:lpstr>
      <vt:lpstr>Here is what you will find in the Coding and Billing Guidance Document</vt:lpstr>
      <vt:lpstr>In-Network/ Credentialing with Third-Party payors</vt:lpstr>
      <vt:lpstr>Electronic Billing</vt:lpstr>
      <vt:lpstr>Electronic Billing</vt:lpstr>
      <vt:lpstr>Billing Follow-up</vt:lpstr>
      <vt:lpstr>Aged Accounts Reports:   IMPORTANT REPORT – RUN THIS OFTEN</vt:lpstr>
      <vt:lpstr>Increase your revenue with In-house Audits</vt:lpstr>
      <vt:lpstr>Make sure you are getting paid for your services!</vt:lpstr>
      <vt:lpstr>Form an  in-house Audit Committee</vt:lpstr>
      <vt:lpstr>What are  some of the  questions you should ask when auditing?</vt:lpstr>
      <vt:lpstr>PowerPoint Presentation</vt:lpstr>
      <vt:lpstr>Once you have reviewed all your records you can compile the data and identify areas that may need  improvement.</vt:lpstr>
      <vt:lpstr>PowerPoint Presentation</vt:lpstr>
      <vt:lpstr>PowerPoint Presentation</vt:lpstr>
      <vt:lpstr>CPT &amp; ICD-10:  What’s What?</vt:lpstr>
      <vt:lpstr>New vs Established</vt:lpstr>
      <vt:lpstr>The Encounter</vt:lpstr>
      <vt:lpstr>What are Modifiers?</vt:lpstr>
      <vt:lpstr>How do I know which modifier to use? </vt:lpstr>
      <vt:lpstr> Medicaid Specific Modifiers</vt:lpstr>
      <vt:lpstr> Medicaid Specific Modifiers</vt:lpstr>
      <vt:lpstr>NC Health Choice Specific Modifier </vt:lpstr>
      <vt:lpstr>E/M Changes in 2021</vt:lpstr>
      <vt:lpstr>PowerPoint Presentation</vt:lpstr>
      <vt:lpstr>COVID-19 Telehealth Billing </vt:lpstr>
      <vt:lpstr>Telemedicine &amp; Telepsychiatry</vt:lpstr>
      <vt:lpstr>PowerPoint Presentation</vt:lpstr>
      <vt:lpstr>PowerPoint Presentation</vt:lpstr>
      <vt:lpstr>PowerPoint Presentation</vt:lpstr>
      <vt:lpstr>PowerPoint Presentation</vt:lpstr>
      <vt:lpstr>PowerPoint Presentation</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Kathleen L</dc:creator>
  <cp:lastModifiedBy>Kim</cp:lastModifiedBy>
  <cp:revision>41</cp:revision>
  <dcterms:created xsi:type="dcterms:W3CDTF">2020-07-28T16:26:50Z</dcterms:created>
  <dcterms:modified xsi:type="dcterms:W3CDTF">2020-10-08T18:31:32Z</dcterms:modified>
</cp:coreProperties>
</file>