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5"/>
  </p:notesMasterIdLst>
  <p:handoutMasterIdLst>
    <p:handoutMasterId r:id="rId36"/>
  </p:handoutMasterIdLst>
  <p:sldIdLst>
    <p:sldId id="305" r:id="rId5"/>
    <p:sldId id="296" r:id="rId6"/>
    <p:sldId id="340" r:id="rId7"/>
    <p:sldId id="284" r:id="rId8"/>
    <p:sldId id="328" r:id="rId9"/>
    <p:sldId id="320" r:id="rId10"/>
    <p:sldId id="321" r:id="rId11"/>
    <p:sldId id="306" r:id="rId12"/>
    <p:sldId id="317" r:id="rId13"/>
    <p:sldId id="324" r:id="rId14"/>
    <p:sldId id="322" r:id="rId15"/>
    <p:sldId id="329" r:id="rId16"/>
    <p:sldId id="318" r:id="rId17"/>
    <p:sldId id="325" r:id="rId18"/>
    <p:sldId id="323" r:id="rId19"/>
    <p:sldId id="330" r:id="rId20"/>
    <p:sldId id="331" r:id="rId21"/>
    <p:sldId id="332" r:id="rId22"/>
    <p:sldId id="333" r:id="rId23"/>
    <p:sldId id="335" r:id="rId24"/>
    <p:sldId id="336" r:id="rId25"/>
    <p:sldId id="259" r:id="rId26"/>
    <p:sldId id="327" r:id="rId27"/>
    <p:sldId id="338" r:id="rId28"/>
    <p:sldId id="339" r:id="rId29"/>
    <p:sldId id="343" r:id="rId30"/>
    <p:sldId id="326" r:id="rId31"/>
    <p:sldId id="342" r:id="rId32"/>
    <p:sldId id="341" r:id="rId33"/>
    <p:sldId id="316"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6699"/>
    <a:srgbClr val="3366FF"/>
    <a:srgbClr val="6600CC"/>
    <a:srgbClr val="FF6600"/>
    <a:srgbClr val="FF9900"/>
    <a:srgbClr val="FF3300"/>
    <a:srgbClr val="00CC00"/>
    <a:srgbClr val="CCECFF"/>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3EC97E6-DC3F-447A-9A7C-9BDD32659C48}" v="5" dt="2023-09-19T17:46:09.5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879" autoAdjust="0"/>
  </p:normalViewPr>
  <p:slideViewPr>
    <p:cSldViewPr snapToGrid="0">
      <p:cViewPr varScale="1">
        <p:scale>
          <a:sx n="92" d="100"/>
          <a:sy n="92" d="100"/>
        </p:scale>
        <p:origin x="96" y="8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2" d="100"/>
          <a:sy n="82" d="100"/>
        </p:scale>
        <p:origin x="2784"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49852A6-C536-198B-0B36-808C24FAAF6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F40B29C-E84A-E4D1-8998-1A961EC23BA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2A5AE42-7DC1-8140-9B13-146984FDEF22}" type="datetimeFigureOut">
              <a:rPr lang="en-US" smtClean="0"/>
              <a:t>10/2/2023</a:t>
            </a:fld>
            <a:endParaRPr lang="en-US" dirty="0"/>
          </a:p>
        </p:txBody>
      </p:sp>
      <p:sp>
        <p:nvSpPr>
          <p:cNvPr id="4" name="Footer Placeholder 3">
            <a:extLst>
              <a:ext uri="{FF2B5EF4-FFF2-40B4-BE49-F238E27FC236}">
                <a16:creationId xmlns:a16="http://schemas.microsoft.com/office/drawing/2014/main" id="{FCCE4DE7-ED89-D264-F004-38F2DF4879D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CF7E8591-FF54-5A00-A703-95ABC16B78D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7369B77-94AB-0344-9EBF-9DB9EE8D3ABC}" type="slidenum">
              <a:rPr lang="en-US" smtClean="0"/>
              <a:t>‹#›</a:t>
            </a:fld>
            <a:endParaRPr lang="en-US" dirty="0"/>
          </a:p>
        </p:txBody>
      </p:sp>
    </p:spTree>
    <p:extLst>
      <p:ext uri="{BB962C8B-B14F-4D97-AF65-F5344CB8AC3E}">
        <p14:creationId xmlns:p14="http://schemas.microsoft.com/office/powerpoint/2010/main" val="23985974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F75F72-8950-AF4F-9381-1D26FB547EA1}" type="datetimeFigureOut">
              <a:rPr lang="en-US" smtClean="0"/>
              <a:t>10/2/2023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75476F-A808-1F46-A368-07984F6DA22E}" type="slidenum">
              <a:rPr lang="en-US" smtClean="0"/>
              <a:t>‹#›</a:t>
            </a:fld>
            <a:endParaRPr lang="en-US" dirty="0"/>
          </a:p>
        </p:txBody>
      </p:sp>
    </p:spTree>
    <p:extLst>
      <p:ext uri="{BB962C8B-B14F-4D97-AF65-F5344CB8AC3E}">
        <p14:creationId xmlns:p14="http://schemas.microsoft.com/office/powerpoint/2010/main" val="1114252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75476F-A808-1F46-A368-07984F6DA22E}" type="slidenum">
              <a:rPr lang="en-US" smtClean="0"/>
              <a:t>2</a:t>
            </a:fld>
            <a:endParaRPr lang="en-US" dirty="0"/>
          </a:p>
        </p:txBody>
      </p:sp>
    </p:spTree>
    <p:extLst>
      <p:ext uri="{BB962C8B-B14F-4D97-AF65-F5344CB8AC3E}">
        <p14:creationId xmlns:p14="http://schemas.microsoft.com/office/powerpoint/2010/main" val="3270232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75476F-A808-1F46-A368-07984F6DA22E}" type="slidenum">
              <a:rPr lang="en-US" smtClean="0"/>
              <a:t>22</a:t>
            </a:fld>
            <a:endParaRPr lang="en-US" dirty="0"/>
          </a:p>
        </p:txBody>
      </p:sp>
    </p:spTree>
    <p:extLst>
      <p:ext uri="{BB962C8B-B14F-4D97-AF65-F5344CB8AC3E}">
        <p14:creationId xmlns:p14="http://schemas.microsoft.com/office/powerpoint/2010/main" val="124288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2"/>
        </a:solidFill>
        <a:effectLst/>
      </p:bgPr>
    </p:bg>
    <p:spTree>
      <p:nvGrpSpPr>
        <p:cNvPr id="1" name=""/>
        <p:cNvGrpSpPr/>
        <p:nvPr/>
      </p:nvGrpSpPr>
      <p:grpSpPr>
        <a:xfrm>
          <a:off x="0" y="0"/>
          <a:ext cx="0" cy="0"/>
          <a:chOff x="0" y="0"/>
          <a:chExt cx="0" cy="0"/>
        </a:xfrm>
      </p:grpSpPr>
      <p:pic>
        <p:nvPicPr>
          <p:cNvPr id="5" name="Picture 4" descr="A picture containing text, plant&#10;&#10;Description automatically generated">
            <a:extLst>
              <a:ext uri="{FF2B5EF4-FFF2-40B4-BE49-F238E27FC236}">
                <a16:creationId xmlns:a16="http://schemas.microsoft.com/office/drawing/2014/main" id="{A26D6E84-B5BE-5F3E-8B3F-1A46C7F307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17210" y="0"/>
            <a:ext cx="8392026" cy="6858000"/>
          </a:xfrm>
          <a:prstGeom prst="rect">
            <a:avLst/>
          </a:prstGeom>
        </p:spPr>
      </p:pic>
      <p:sp>
        <p:nvSpPr>
          <p:cNvPr id="7" name="Oval 6">
            <a:extLst>
              <a:ext uri="{FF2B5EF4-FFF2-40B4-BE49-F238E27FC236}">
                <a16:creationId xmlns:a16="http://schemas.microsoft.com/office/drawing/2014/main" id="{F0A7E03F-5776-960D-3CA6-7CE62AC96693}"/>
              </a:ext>
            </a:extLst>
          </p:cNvPr>
          <p:cNvSpPr/>
          <p:nvPr userDrawn="1"/>
        </p:nvSpPr>
        <p:spPr>
          <a:xfrm>
            <a:off x="3300284" y="654912"/>
            <a:ext cx="5591432" cy="55914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6A7464AF-3FD6-6193-CC95-A941ECE17B9D}"/>
              </a:ext>
            </a:extLst>
          </p:cNvPr>
          <p:cNvCxnSpPr>
            <a:cxnSpLocks/>
          </p:cNvCxnSpPr>
          <p:nvPr userDrawn="1"/>
        </p:nvCxnSpPr>
        <p:spPr>
          <a:xfrm>
            <a:off x="4359876" y="4300155"/>
            <a:ext cx="3472249" cy="0"/>
          </a:xfrm>
          <a:prstGeom prst="line">
            <a:avLst/>
          </a:prstGeom>
          <a:ln w="19050">
            <a:solidFill>
              <a:schemeClr val="accent1"/>
            </a:solidFill>
          </a:ln>
        </p:spPr>
        <p:style>
          <a:lnRef idx="1">
            <a:schemeClr val="dk1"/>
          </a:lnRef>
          <a:fillRef idx="0">
            <a:schemeClr val="dk1"/>
          </a:fillRef>
          <a:effectRef idx="0">
            <a:schemeClr val="dk1"/>
          </a:effectRef>
          <a:fontRef idx="minor">
            <a:schemeClr val="tx1"/>
          </a:fontRef>
        </p:style>
      </p:cxnSp>
      <p:pic>
        <p:nvPicPr>
          <p:cNvPr id="11" name="Picture 10" descr="A picture containing text&#10;&#10;Description automatically generated">
            <a:extLst>
              <a:ext uri="{FF2B5EF4-FFF2-40B4-BE49-F238E27FC236}">
                <a16:creationId xmlns:a16="http://schemas.microsoft.com/office/drawing/2014/main" id="{E5214731-3110-8D76-56DF-6335371041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9961" y="4157464"/>
            <a:ext cx="972078" cy="285381"/>
          </a:xfrm>
          <a:prstGeom prst="rect">
            <a:avLst/>
          </a:prstGeom>
        </p:spPr>
      </p:pic>
      <p:sp>
        <p:nvSpPr>
          <p:cNvPr id="17" name="Oval 16">
            <a:extLst>
              <a:ext uri="{FF2B5EF4-FFF2-40B4-BE49-F238E27FC236}">
                <a16:creationId xmlns:a16="http://schemas.microsoft.com/office/drawing/2014/main" id="{516369FF-9501-1944-3E3F-46CBFD515D8D}"/>
              </a:ext>
            </a:extLst>
          </p:cNvPr>
          <p:cNvSpPr/>
          <p:nvPr userDrawn="1"/>
        </p:nvSpPr>
        <p:spPr>
          <a:xfrm>
            <a:off x="3447535" y="807312"/>
            <a:ext cx="5296930" cy="529693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picture containing ceramic ware, porcelain&#10;&#10;Description automatically generated">
            <a:extLst>
              <a:ext uri="{FF2B5EF4-FFF2-40B4-BE49-F238E27FC236}">
                <a16:creationId xmlns:a16="http://schemas.microsoft.com/office/drawing/2014/main" id="{AB1576B0-66ED-3F92-2AF8-4EF965E4E3F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19338" y="4814449"/>
            <a:ext cx="1668775" cy="1621434"/>
          </a:xfrm>
          <a:prstGeom prst="rect">
            <a:avLst/>
          </a:prstGeom>
        </p:spPr>
      </p:pic>
      <p:pic>
        <p:nvPicPr>
          <p:cNvPr id="15" name="Picture 14">
            <a:extLst>
              <a:ext uri="{FF2B5EF4-FFF2-40B4-BE49-F238E27FC236}">
                <a16:creationId xmlns:a16="http://schemas.microsoft.com/office/drawing/2014/main" id="{9E576603-B88C-9F7F-98A5-E94BD2C23E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530777" y="1164252"/>
            <a:ext cx="818801" cy="845501"/>
          </a:xfrm>
          <a:prstGeom prst="rect">
            <a:avLst/>
          </a:prstGeom>
        </p:spPr>
      </p:pic>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2749296" y="2660904"/>
            <a:ext cx="6693408" cy="1088136"/>
          </a:xfrm>
        </p:spPr>
        <p:txBody>
          <a:bodyPr anchor="b">
            <a:noAutofit/>
          </a:bodyPr>
          <a:lstStyle>
            <a:lvl1pPr algn="ctr">
              <a:defRPr sz="4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4596384" y="2267712"/>
            <a:ext cx="2999232" cy="43891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916498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chemeClr val="tx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EB05881-FB11-43E8-CCDD-8C12CDB4FE47}"/>
              </a:ext>
            </a:extLst>
          </p:cNvPr>
          <p:cNvSpPr/>
          <p:nvPr userDrawn="1"/>
        </p:nvSpPr>
        <p:spPr>
          <a:xfrm>
            <a:off x="838199" y="196052"/>
            <a:ext cx="10515601" cy="16867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picture containing fabric&#10;&#10;Description automatically generated">
            <a:extLst>
              <a:ext uri="{FF2B5EF4-FFF2-40B4-BE49-F238E27FC236}">
                <a16:creationId xmlns:a16="http://schemas.microsoft.com/office/drawing/2014/main" id="{A4941BBB-13FC-2ACE-1A50-C0F465531B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5314950" y="-64113"/>
            <a:ext cx="1562100" cy="4394200"/>
          </a:xfrm>
          <a:prstGeom prst="rect">
            <a:avLst/>
          </a:prstGeom>
        </p:spPr>
      </p:pic>
      <p:sp>
        <p:nvSpPr>
          <p:cNvPr id="11" name="Rectangle 10">
            <a:extLst>
              <a:ext uri="{FF2B5EF4-FFF2-40B4-BE49-F238E27FC236}">
                <a16:creationId xmlns:a16="http://schemas.microsoft.com/office/drawing/2014/main" id="{D8BE9E36-E9D5-3FA6-EE22-A6E5CE13C462}"/>
              </a:ext>
            </a:extLst>
          </p:cNvPr>
          <p:cNvSpPr/>
          <p:nvPr userDrawn="1"/>
        </p:nvSpPr>
        <p:spPr>
          <a:xfrm>
            <a:off x="995423"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picture containing flower, plant&#10;&#10;Description automatically generated">
            <a:extLst>
              <a:ext uri="{FF2B5EF4-FFF2-40B4-BE49-F238E27FC236}">
                <a16:creationId xmlns:a16="http://schemas.microsoft.com/office/drawing/2014/main" id="{479E4054-0885-457B-35B3-A9B26ED936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4869421" y="459092"/>
            <a:ext cx="749300" cy="2755900"/>
          </a:xfrm>
          <a:prstGeom prst="rect">
            <a:avLst/>
          </a:prstGeom>
        </p:spPr>
      </p:pic>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838200" y="484632"/>
            <a:ext cx="10515600" cy="1133856"/>
          </a:xfrm>
        </p:spPr>
        <p:txBody>
          <a:bodyPr/>
          <a:lstStyle>
            <a:lvl1pPr algn="ctr">
              <a:defRPr>
                <a:latin typeface="Baskerville" panose="02020502070401020303" pitchFamily="18" charset="0"/>
                <a:ea typeface="Baskerville" panose="02020502070401020303" pitchFamily="18"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838200" y="2990088"/>
            <a:ext cx="10515600" cy="3474720"/>
          </a:xfrm>
        </p:spPr>
        <p:txBody>
          <a:bodyPr/>
          <a:lstStyle>
            <a:lvl1pPr>
              <a:defRPr>
                <a:latin typeface="Gill Sans Nova Light" panose="020F0302020204030204" pitchFamily="34" charset="0"/>
                <a:cs typeface="Gill Sans Nova Light" panose="020F0302020204030204" pitchFamily="34" charset="0"/>
              </a:defRPr>
            </a:lvl1pPr>
            <a:lvl2pPr>
              <a:defRPr>
                <a:latin typeface="Gill Sans Nova Light" panose="020F0302020204030204" pitchFamily="34" charset="0"/>
                <a:cs typeface="Gill Sans Nova Light" panose="020F0302020204030204" pitchFamily="34" charset="0"/>
              </a:defRPr>
            </a:lvl2pPr>
            <a:lvl3pPr>
              <a:defRPr>
                <a:latin typeface="Gill Sans Nova Light" panose="020F0302020204030204" pitchFamily="34" charset="0"/>
                <a:cs typeface="Gill Sans Nova Light" panose="020F0302020204030204" pitchFamily="34" charset="0"/>
              </a:defRPr>
            </a:lvl3pPr>
            <a:lvl4pPr>
              <a:defRPr>
                <a:latin typeface="Gill Sans Nova Light" panose="020F0302020204030204" pitchFamily="34" charset="0"/>
                <a:cs typeface="Gill Sans Nova Light" panose="020F0302020204030204" pitchFamily="34" charset="0"/>
              </a:defRPr>
            </a:lvl4pPr>
            <a:lvl5pPr>
              <a:defRPr>
                <a:latin typeface="Gill Sans Nova Light" panose="020F0302020204030204" pitchFamily="34" charset="0"/>
                <a:cs typeface="Gill Sans Nova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Footer Placeholder 13">
            <a:extLst>
              <a:ext uri="{FF2B5EF4-FFF2-40B4-BE49-F238E27FC236}">
                <a16:creationId xmlns:a16="http://schemas.microsoft.com/office/drawing/2014/main" id="{C6C79F3B-6B68-BA3C-6CBE-C26E339E450E}"/>
              </a:ext>
            </a:extLst>
          </p:cNvPr>
          <p:cNvSpPr>
            <a:spLocks noGrp="1"/>
          </p:cNvSpPr>
          <p:nvPr>
            <p:ph type="ftr" sz="quarter" idx="10"/>
          </p:nvPr>
        </p:nvSpPr>
        <p:spPr/>
        <p:txBody>
          <a:bodyPr/>
          <a:lstStyle/>
          <a:p>
            <a:r>
              <a:rPr lang="en-US"/>
              <a:t>Presentation title</a:t>
            </a:r>
            <a:endParaRPr lang="en-US" dirty="0"/>
          </a:p>
        </p:txBody>
      </p:sp>
      <p:sp>
        <p:nvSpPr>
          <p:cNvPr id="15" name="Slide Number Placeholder 14">
            <a:extLst>
              <a:ext uri="{FF2B5EF4-FFF2-40B4-BE49-F238E27FC236}">
                <a16:creationId xmlns:a16="http://schemas.microsoft.com/office/drawing/2014/main" id="{9D503431-982D-5D35-88BF-09474F76D65D}"/>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7910447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068407D-A1C4-B842-0C34-B2DE8AD312D3}"/>
              </a:ext>
            </a:extLst>
          </p:cNvPr>
          <p:cNvSpPr/>
          <p:nvPr userDrawn="1"/>
        </p:nvSpPr>
        <p:spPr>
          <a:xfrm>
            <a:off x="4680" y="0"/>
            <a:ext cx="12191999" cy="23092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DA1AE7FB-DFC0-DCDA-47AD-6ED81A6427FA}"/>
              </a:ext>
            </a:extLst>
          </p:cNvPr>
          <p:cNvSpPr/>
          <p:nvPr userDrawn="1"/>
        </p:nvSpPr>
        <p:spPr>
          <a:xfrm>
            <a:off x="1007819"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mollusk, insect&#10;&#10;Description automatically generated">
            <a:extLst>
              <a:ext uri="{FF2B5EF4-FFF2-40B4-BE49-F238E27FC236}">
                <a16:creationId xmlns:a16="http://schemas.microsoft.com/office/drawing/2014/main" id="{7A4DFCBA-879E-D6C9-9F81-B4F9225423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6902" y="1631192"/>
            <a:ext cx="1207554" cy="354511"/>
          </a:xfrm>
          <a:prstGeom prst="rect">
            <a:avLst/>
          </a:prstGeom>
        </p:spPr>
      </p:pic>
      <p:sp>
        <p:nvSpPr>
          <p:cNvPr id="2" name="Title 1">
            <a:extLst>
              <a:ext uri="{FF2B5EF4-FFF2-40B4-BE49-F238E27FC236}">
                <a16:creationId xmlns:a16="http://schemas.microsoft.com/office/drawing/2014/main" id="{B8562BF3-1BFC-6948-02E0-8A1C121C387A}"/>
              </a:ext>
            </a:extLst>
          </p:cNvPr>
          <p:cNvSpPr>
            <a:spLocks noGrp="1"/>
          </p:cNvSpPr>
          <p:nvPr>
            <p:ph type="title"/>
          </p:nvPr>
        </p:nvSpPr>
        <p:spPr>
          <a:xfrm>
            <a:off x="381000" y="381000"/>
            <a:ext cx="11430000" cy="1325563"/>
          </a:xfrm>
        </p:spPr>
        <p:txBody>
          <a:bodyPr/>
          <a:lstStyle>
            <a:lvl1pPr algn="ctr">
              <a:defRPr/>
            </a:lvl1p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E158D7F8-0920-52BA-580D-07249122876C}"/>
              </a:ext>
            </a:extLst>
          </p:cNvPr>
          <p:cNvSpPr>
            <a:spLocks noGrp="1"/>
          </p:cNvSpPr>
          <p:nvPr>
            <p:ph type="ftr" sz="quarter" idx="10"/>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9E6611EB-89A4-4C55-4032-4D0C418398DB}"/>
              </a:ext>
            </a:extLst>
          </p:cNvPr>
          <p:cNvSpPr>
            <a:spLocks noGrp="1"/>
          </p:cNvSpPr>
          <p:nvPr>
            <p:ph type="sldNum" sz="quarter" idx="11"/>
          </p:nvPr>
        </p:nvSpPr>
        <p:spPr/>
        <p:txBody>
          <a:bodyPr/>
          <a:lstStyle/>
          <a:p>
            <a:fld id="{294A09A9-5501-47C1-A89A-A340965A2BE2}" type="slidenum">
              <a:rPr lang="en-US" smtClean="0"/>
              <a:pPr/>
              <a:t>‹#›</a:t>
            </a:fld>
            <a:endParaRPr lang="en-US" dirty="0"/>
          </a:p>
        </p:txBody>
      </p:sp>
      <p:sp>
        <p:nvSpPr>
          <p:cNvPr id="12" name="Content Placeholder 11">
            <a:extLst>
              <a:ext uri="{FF2B5EF4-FFF2-40B4-BE49-F238E27FC236}">
                <a16:creationId xmlns:a16="http://schemas.microsoft.com/office/drawing/2014/main" id="{C6963F99-41C3-5ED4-AAD8-B904145CC7EA}"/>
              </a:ext>
            </a:extLst>
          </p:cNvPr>
          <p:cNvSpPr>
            <a:spLocks noGrp="1"/>
          </p:cNvSpPr>
          <p:nvPr>
            <p:ph sz="quarter" idx="12"/>
          </p:nvPr>
        </p:nvSpPr>
        <p:spPr>
          <a:xfrm>
            <a:off x="975360" y="2615184"/>
            <a:ext cx="10241280" cy="33192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80349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2F7EB7A-F5B6-E308-68EE-3065E2B039A6}"/>
              </a:ext>
            </a:extLst>
          </p:cNvPr>
          <p:cNvSpPr/>
          <p:nvPr userDrawn="1"/>
        </p:nvSpPr>
        <p:spPr>
          <a:xfrm>
            <a:off x="0" y="0"/>
            <a:ext cx="4873752" cy="6869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descr="A close-up of a tree&#10;&#10;Description automatically generated with medium confidence">
            <a:extLst>
              <a:ext uri="{FF2B5EF4-FFF2-40B4-BE49-F238E27FC236}">
                <a16:creationId xmlns:a16="http://schemas.microsoft.com/office/drawing/2014/main" id="{FED57607-56F6-9FD5-F0A8-DE0BCFE896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866459" flipH="1">
            <a:off x="2282032" y="1589693"/>
            <a:ext cx="970220" cy="2236127"/>
          </a:xfrm>
          <a:prstGeom prst="rect">
            <a:avLst/>
          </a:prstGeom>
        </p:spPr>
      </p:pic>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6291072" y="978408"/>
            <a:ext cx="4974336" cy="1325880"/>
          </a:xfrm>
        </p:spPr>
        <p:txBody>
          <a:body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a:lstStyle/>
          <a:p>
            <a:r>
              <a:rPr lang="en-US"/>
              <a:t>Presentation title</a:t>
            </a:r>
            <a:endParaRPr lang="en-US" dirty="0"/>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a:lstStyle/>
          <a:p>
            <a:fld id="{294A09A9-5501-47C1-A89A-A340965A2BE2}" type="slidenum">
              <a:rPr lang="en-US" smtClean="0"/>
              <a:t>‹#›</a:t>
            </a:fld>
            <a:endParaRPr lang="en-US" dirty="0"/>
          </a:p>
        </p:txBody>
      </p:sp>
      <p:sp>
        <p:nvSpPr>
          <p:cNvPr id="29" name="Text Placeholder 2">
            <a:extLst>
              <a:ext uri="{FF2B5EF4-FFF2-40B4-BE49-F238E27FC236}">
                <a16:creationId xmlns:a16="http://schemas.microsoft.com/office/drawing/2014/main" id="{DEF26CDF-94D4-BA22-7D14-8D3289040C90}"/>
              </a:ext>
            </a:extLst>
          </p:cNvPr>
          <p:cNvSpPr>
            <a:spLocks noGrp="1"/>
          </p:cNvSpPr>
          <p:nvPr>
            <p:ph type="body" idx="1"/>
          </p:nvPr>
        </p:nvSpPr>
        <p:spPr>
          <a:xfrm>
            <a:off x="6291072" y="2322576"/>
            <a:ext cx="5065776" cy="448056"/>
          </a:xfrm>
        </p:spPr>
        <p:txBody>
          <a:bodyPr anchor="b">
            <a:normAutofit/>
          </a:bodyPr>
          <a:lstStyle>
            <a:lvl1pPr marL="0" indent="0">
              <a:buFont typeface="Arial" panose="020B0604020202020204" pitchFamily="34" charse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Content Placeholder 3">
            <a:extLst>
              <a:ext uri="{FF2B5EF4-FFF2-40B4-BE49-F238E27FC236}">
                <a16:creationId xmlns:a16="http://schemas.microsoft.com/office/drawing/2014/main" id="{0017BF0C-B2B7-932F-A9AE-5BFAE4AB5C4D}"/>
              </a:ext>
            </a:extLst>
          </p:cNvPr>
          <p:cNvSpPr>
            <a:spLocks noGrp="1"/>
          </p:cNvSpPr>
          <p:nvPr>
            <p:ph sz="half" idx="2"/>
          </p:nvPr>
        </p:nvSpPr>
        <p:spPr>
          <a:xfrm>
            <a:off x="6289612" y="2770632"/>
            <a:ext cx="5065776" cy="1554480"/>
          </a:xfrm>
        </p:spPr>
        <p:txBody>
          <a:bodyPr>
            <a:normAutofit/>
          </a:bodyPr>
          <a:lstStyle>
            <a:lvl1pPr marL="228600" indent="-228600">
              <a:buClr>
                <a:srgbClr val="73292A"/>
              </a:buClr>
              <a:buFont typeface="Arial" panose="020B0604020202020204" pitchFamily="34" charset="0"/>
              <a:buChar char="•"/>
              <a:defRPr sz="1600"/>
            </a:lvl1pPr>
            <a:lvl2pPr marL="685800" indent="-228600">
              <a:buClr>
                <a:srgbClr val="73292A"/>
              </a:buClr>
              <a:buFont typeface="Arial" panose="020B0604020202020204" pitchFamily="34" charset="0"/>
              <a:buChar char="•"/>
              <a:defRPr sz="1400"/>
            </a:lvl2pPr>
            <a:lvl3pPr marL="1143000" indent="-228600">
              <a:buClr>
                <a:srgbClr val="73292A"/>
              </a:buClr>
              <a:buFont typeface="Arial" panose="020B0604020202020204" pitchFamily="34" charset="0"/>
              <a:buChar char="•"/>
              <a:defRPr sz="1200"/>
            </a:lvl3pPr>
            <a:lvl4pPr marL="1600200" indent="-228600">
              <a:buClr>
                <a:srgbClr val="73292A"/>
              </a:buClr>
              <a:buFont typeface="Arial" panose="020B0604020202020204" pitchFamily="34" charset="0"/>
              <a:buChar char="•"/>
              <a:defRPr sz="1100"/>
            </a:lvl4pPr>
            <a:lvl5pPr marL="2057400" indent="-228600">
              <a:buClr>
                <a:srgbClr val="73292A"/>
              </a:buClr>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1" name="Text Placeholder 4">
            <a:extLst>
              <a:ext uri="{FF2B5EF4-FFF2-40B4-BE49-F238E27FC236}">
                <a16:creationId xmlns:a16="http://schemas.microsoft.com/office/drawing/2014/main" id="{DEAB8B47-DF86-7C9F-F027-2D4D22B2EA50}"/>
              </a:ext>
            </a:extLst>
          </p:cNvPr>
          <p:cNvSpPr>
            <a:spLocks noGrp="1"/>
          </p:cNvSpPr>
          <p:nvPr>
            <p:ph type="body" sz="quarter" idx="3"/>
          </p:nvPr>
        </p:nvSpPr>
        <p:spPr>
          <a:xfrm>
            <a:off x="6289612" y="4361688"/>
            <a:ext cx="5065776" cy="448056"/>
          </a:xfrm>
        </p:spPr>
        <p:txBody>
          <a:bodyPr anchor="b">
            <a:normAutofit/>
          </a:bodyPr>
          <a:lstStyle>
            <a:lvl1pPr marL="0" indent="0">
              <a:buFont typeface="Arial" panose="020B0604020202020204" pitchFamily="34" charse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2" name="Content Placeholder 5">
            <a:extLst>
              <a:ext uri="{FF2B5EF4-FFF2-40B4-BE49-F238E27FC236}">
                <a16:creationId xmlns:a16="http://schemas.microsoft.com/office/drawing/2014/main" id="{9BEB2D80-6263-5794-6A1A-CFF345F7A92E}"/>
              </a:ext>
            </a:extLst>
          </p:cNvPr>
          <p:cNvSpPr>
            <a:spLocks noGrp="1"/>
          </p:cNvSpPr>
          <p:nvPr>
            <p:ph sz="quarter" idx="4"/>
          </p:nvPr>
        </p:nvSpPr>
        <p:spPr>
          <a:xfrm>
            <a:off x="6289612" y="4791456"/>
            <a:ext cx="5065776" cy="1408176"/>
          </a:xfrm>
        </p:spPr>
        <p:txBody>
          <a:bodyPr>
            <a:normAutofit/>
          </a:bodyPr>
          <a:lstStyle>
            <a:lvl1pPr>
              <a:buClr>
                <a:srgbClr val="73292A"/>
              </a:buClr>
              <a:defRPr sz="1600"/>
            </a:lvl1pPr>
            <a:lvl2pPr>
              <a:buClr>
                <a:srgbClr val="73292A"/>
              </a:buClr>
              <a:defRPr sz="1400"/>
            </a:lvl2pPr>
            <a:lvl3pPr>
              <a:buClr>
                <a:srgbClr val="73292A"/>
              </a:buClr>
              <a:defRPr sz="1200"/>
            </a:lvl3pPr>
            <a:lvl4pPr>
              <a:buClr>
                <a:srgbClr val="73292A"/>
              </a:buClr>
              <a:defRPr sz="1100"/>
            </a:lvl4pPr>
            <a:lvl5pPr>
              <a:buClr>
                <a:srgbClr val="73292A"/>
              </a:buCl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8" name="Picture 37" descr="A group of flowers&#10;&#10;Description automatically generated with low confidence">
            <a:extLst>
              <a:ext uri="{FF2B5EF4-FFF2-40B4-BE49-F238E27FC236}">
                <a16:creationId xmlns:a16="http://schemas.microsoft.com/office/drawing/2014/main" id="{5B08C513-7071-2499-7E9D-CFD5A027C09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1019083" y="2260473"/>
            <a:ext cx="1245309" cy="2314810"/>
          </a:xfrm>
          <a:prstGeom prst="rect">
            <a:avLst/>
          </a:prstGeom>
        </p:spPr>
      </p:pic>
      <p:sp>
        <p:nvSpPr>
          <p:cNvPr id="34" name="Text Placeholder 33">
            <a:extLst>
              <a:ext uri="{FF2B5EF4-FFF2-40B4-BE49-F238E27FC236}">
                <a16:creationId xmlns:a16="http://schemas.microsoft.com/office/drawing/2014/main" id="{BD46E6E9-39FE-B605-0786-F7F7E656F9B0}"/>
              </a:ext>
            </a:extLst>
          </p:cNvPr>
          <p:cNvSpPr>
            <a:spLocks noGrp="1"/>
          </p:cNvSpPr>
          <p:nvPr>
            <p:ph type="body" sz="quarter" idx="13" hasCustomPrompt="1"/>
          </p:nvPr>
        </p:nvSpPr>
        <p:spPr>
          <a:xfrm>
            <a:off x="466344" y="1426464"/>
            <a:ext cx="3922776" cy="4242816"/>
          </a:xfrm>
        </p:spPr>
        <p:txBody>
          <a:bodyPr anchor="ctr">
            <a:normAutofit/>
          </a:bodyPr>
          <a:lstStyle>
            <a:lvl1pPr marL="0" indent="0" algn="ctr">
              <a:spcBef>
                <a:spcPts val="0"/>
              </a:spcBef>
              <a:buNone/>
              <a:defRPr sz="30000">
                <a:solidFill>
                  <a:schemeClr val="bg1"/>
                </a:solidFill>
                <a:latin typeface="+mj-lt"/>
              </a:defRPr>
            </a:lvl1pPr>
          </a:lstStyle>
          <a:p>
            <a:pPr lvl="0"/>
            <a:r>
              <a:rPr lang="en-US" dirty="0"/>
              <a:t>X</a:t>
            </a:r>
          </a:p>
        </p:txBody>
      </p:sp>
    </p:spTree>
    <p:extLst>
      <p:ext uri="{BB962C8B-B14F-4D97-AF65-F5344CB8AC3E}">
        <p14:creationId xmlns:p14="http://schemas.microsoft.com/office/powerpoint/2010/main" val="40624600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1_Comparison">
    <p:bg>
      <p:bgPr>
        <a:solidFill>
          <a:schemeClr val="tx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8546F5-5752-9595-980A-9978EC65B179}"/>
              </a:ext>
            </a:extLst>
          </p:cNvPr>
          <p:cNvSpPr/>
          <p:nvPr userDrawn="1"/>
        </p:nvSpPr>
        <p:spPr>
          <a:xfrm>
            <a:off x="491679" y="319214"/>
            <a:ext cx="11208641" cy="5857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788B1DFD-B7E9-D65B-0A47-8D442617B0D0}"/>
              </a:ext>
            </a:extLst>
          </p:cNvPr>
          <p:cNvCxnSpPr>
            <a:cxnSpLocks/>
          </p:cNvCxnSpPr>
          <p:nvPr userDrawn="1"/>
        </p:nvCxnSpPr>
        <p:spPr>
          <a:xfrm>
            <a:off x="837235" y="1767119"/>
            <a:ext cx="1051656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4" name="Picture 13" descr="A picture containing mollusk, insect&#10;&#10;Description automatically generated">
            <a:extLst>
              <a:ext uri="{FF2B5EF4-FFF2-40B4-BE49-F238E27FC236}">
                <a16:creationId xmlns:a16="http://schemas.microsoft.com/office/drawing/2014/main" id="{4190CCC3-E5E8-9E96-318B-F3F62E2328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5658" y="1631192"/>
            <a:ext cx="1207554" cy="354511"/>
          </a:xfrm>
          <a:prstGeom prst="rect">
            <a:avLst/>
          </a:prstGeom>
        </p:spPr>
      </p:pic>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839788" y="365125"/>
            <a:ext cx="10515600" cy="1325563"/>
          </a:xfrm>
        </p:spPr>
        <p:txBody>
          <a:bodyPr/>
          <a:lstStyle>
            <a:lvl1pPr algn="ctr">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73DC3A9-D4E6-42CF-91A8-F267C7C66CCB}"/>
              </a:ext>
            </a:extLst>
          </p:cNvPr>
          <p:cNvSpPr>
            <a:spLocks noGrp="1"/>
          </p:cNvSpPr>
          <p:nvPr>
            <p:ph type="body" idx="1"/>
          </p:nvPr>
        </p:nvSpPr>
        <p:spPr>
          <a:xfrm>
            <a:off x="1124712" y="2161563"/>
            <a:ext cx="3200400" cy="427797"/>
          </a:xfrm>
        </p:spPr>
        <p:txBody>
          <a:bodyPr anchor="b">
            <a:normAutofit/>
          </a:bodyPr>
          <a:lstStyle>
            <a:lvl1pPr marL="0" inden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1124712" y="2629116"/>
            <a:ext cx="3200400" cy="3320861"/>
          </a:xfrm>
        </p:spPr>
        <p:txBody>
          <a:bodyPr>
            <a:normAutofit/>
          </a:bodyPr>
          <a:lstStyle>
            <a:lvl1pPr marL="228600" indent="-228600">
              <a:buClr>
                <a:srgbClr val="73292A"/>
              </a:buClr>
              <a:buFont typeface="Arial" panose="020B0604020202020204" pitchFamily="34" charset="0"/>
              <a:buChar char="•"/>
              <a:defRPr sz="1600"/>
            </a:lvl1pPr>
            <a:lvl2pPr marL="685800" indent="-228600">
              <a:buClr>
                <a:srgbClr val="73292A"/>
              </a:buClr>
              <a:buFont typeface="Arial" panose="020B0604020202020204" pitchFamily="34" charset="0"/>
              <a:buChar char="•"/>
              <a:defRPr sz="1400"/>
            </a:lvl2pPr>
            <a:lvl3pPr marL="1143000" indent="-228600">
              <a:buClr>
                <a:srgbClr val="73292A"/>
              </a:buClr>
              <a:buFont typeface="Arial" panose="020B0604020202020204" pitchFamily="34" charset="0"/>
              <a:buChar char="•"/>
              <a:defRPr sz="1200"/>
            </a:lvl3pPr>
            <a:lvl4pPr marL="1600200" indent="-228600">
              <a:buClr>
                <a:srgbClr val="73292A"/>
              </a:buClr>
              <a:buFont typeface="Arial" panose="020B0604020202020204" pitchFamily="34" charset="0"/>
              <a:buChar char="•"/>
              <a:defRPr sz="1100"/>
            </a:lvl4pPr>
            <a:lvl5pPr marL="2057400" indent="-228600">
              <a:buClr>
                <a:srgbClr val="73292A"/>
              </a:buClr>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p:nvPr>
        </p:nvSpPr>
        <p:spPr>
          <a:xfrm>
            <a:off x="4498848" y="2161563"/>
            <a:ext cx="3200400" cy="427797"/>
          </a:xfrm>
        </p:spPr>
        <p:txBody>
          <a:bodyPr anchor="b">
            <a:normAutofit/>
          </a:bodyPr>
          <a:lstStyle>
            <a:lvl1pPr marL="0" inden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4498848" y="2629116"/>
            <a:ext cx="3200400" cy="3320861"/>
          </a:xfrm>
        </p:spPr>
        <p:txBody>
          <a:bodyPr>
            <a:normAutofit/>
          </a:bodyPr>
          <a:lstStyle>
            <a:lvl1pPr>
              <a:buClr>
                <a:srgbClr val="73292A"/>
              </a:buClr>
              <a:defRPr sz="1600"/>
            </a:lvl1pPr>
            <a:lvl2pPr>
              <a:buClr>
                <a:srgbClr val="73292A"/>
              </a:buClr>
              <a:defRPr sz="1400"/>
            </a:lvl2pPr>
            <a:lvl3pPr>
              <a:buClr>
                <a:srgbClr val="73292A"/>
              </a:buClr>
              <a:defRPr sz="1200"/>
            </a:lvl3pPr>
            <a:lvl4pPr>
              <a:buClr>
                <a:srgbClr val="73292A"/>
              </a:buClr>
              <a:defRPr sz="1100"/>
            </a:lvl4pPr>
            <a:lvl5pPr>
              <a:buClr>
                <a:srgbClr val="73292A"/>
              </a:buCl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a:lstStyle/>
          <a:p>
            <a:r>
              <a:rPr lang="en-US"/>
              <a:t>Presentation title</a:t>
            </a:r>
            <a:endParaRPr lang="en-US" dirty="0"/>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a:lstStyle/>
          <a:p>
            <a:fld id="{294A09A9-5501-47C1-A89A-A340965A2BE2}" type="slidenum">
              <a:rPr lang="en-US" smtClean="0"/>
              <a:t>‹#›</a:t>
            </a:fld>
            <a:endParaRPr lang="en-US" dirty="0"/>
          </a:p>
        </p:txBody>
      </p:sp>
      <p:sp>
        <p:nvSpPr>
          <p:cNvPr id="15" name="Text Placeholder 4">
            <a:extLst>
              <a:ext uri="{FF2B5EF4-FFF2-40B4-BE49-F238E27FC236}">
                <a16:creationId xmlns:a16="http://schemas.microsoft.com/office/drawing/2014/main" id="{F270D939-D128-D431-82CE-9C15D5A7AA9A}"/>
              </a:ext>
            </a:extLst>
          </p:cNvPr>
          <p:cNvSpPr>
            <a:spLocks noGrp="1"/>
          </p:cNvSpPr>
          <p:nvPr>
            <p:ph type="body" sz="quarter" idx="13"/>
          </p:nvPr>
        </p:nvSpPr>
        <p:spPr>
          <a:xfrm>
            <a:off x="7909560" y="2161563"/>
            <a:ext cx="3200400" cy="427797"/>
          </a:xfrm>
        </p:spPr>
        <p:txBody>
          <a:bodyPr anchor="b">
            <a:normAutofit/>
          </a:bodyPr>
          <a:lstStyle>
            <a:lvl1pPr marL="0" inden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Content Placeholder 5">
            <a:extLst>
              <a:ext uri="{FF2B5EF4-FFF2-40B4-BE49-F238E27FC236}">
                <a16:creationId xmlns:a16="http://schemas.microsoft.com/office/drawing/2014/main" id="{4AAE69C6-BB37-BC70-8424-BC928D19C91A}"/>
              </a:ext>
            </a:extLst>
          </p:cNvPr>
          <p:cNvSpPr>
            <a:spLocks noGrp="1"/>
          </p:cNvSpPr>
          <p:nvPr>
            <p:ph sz="quarter" idx="14"/>
          </p:nvPr>
        </p:nvSpPr>
        <p:spPr>
          <a:xfrm>
            <a:off x="7909560" y="2629116"/>
            <a:ext cx="3200400" cy="3320861"/>
          </a:xfrm>
        </p:spPr>
        <p:txBody>
          <a:bodyPr>
            <a:normAutofit/>
          </a:bodyPr>
          <a:lstStyle>
            <a:lvl1pPr>
              <a:buClr>
                <a:srgbClr val="73292A"/>
              </a:buClr>
              <a:defRPr sz="1600"/>
            </a:lvl1pPr>
            <a:lvl2pPr>
              <a:buClr>
                <a:srgbClr val="73292A"/>
              </a:buClr>
              <a:defRPr sz="1400"/>
            </a:lvl2pPr>
            <a:lvl3pPr>
              <a:buClr>
                <a:srgbClr val="73292A"/>
              </a:buClr>
              <a:defRPr sz="1200"/>
            </a:lvl3pPr>
            <a:lvl4pPr>
              <a:buClr>
                <a:srgbClr val="73292A"/>
              </a:buClr>
              <a:defRPr sz="1100"/>
            </a:lvl4pPr>
            <a:lvl5pPr>
              <a:buClr>
                <a:srgbClr val="73292A"/>
              </a:buCl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699083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descr="A picture containing fabric&#10;&#10;Description automatically generated">
            <a:extLst>
              <a:ext uri="{FF2B5EF4-FFF2-40B4-BE49-F238E27FC236}">
                <a16:creationId xmlns:a16="http://schemas.microsoft.com/office/drawing/2014/main" id="{E0606CB6-3E28-F128-51B5-3786D74048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67013" y="1162701"/>
            <a:ext cx="1562100" cy="4394200"/>
          </a:xfrm>
          <a:prstGeom prst="rect">
            <a:avLst/>
          </a:prstGeom>
        </p:spPr>
      </p:pic>
      <p:sp>
        <p:nvSpPr>
          <p:cNvPr id="18" name="Rectangle 17">
            <a:extLst>
              <a:ext uri="{FF2B5EF4-FFF2-40B4-BE49-F238E27FC236}">
                <a16:creationId xmlns:a16="http://schemas.microsoft.com/office/drawing/2014/main" id="{E64BBC1B-7DD9-DA00-15CC-B446DA472005}"/>
              </a:ext>
            </a:extLst>
          </p:cNvPr>
          <p:cNvSpPr/>
          <p:nvPr userDrawn="1"/>
        </p:nvSpPr>
        <p:spPr>
          <a:xfrm>
            <a:off x="0" y="0"/>
            <a:ext cx="6096000" cy="6869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flower, plant&#10;&#10;Description automatically generated">
            <a:extLst>
              <a:ext uri="{FF2B5EF4-FFF2-40B4-BE49-F238E27FC236}">
                <a16:creationId xmlns:a16="http://schemas.microsoft.com/office/drawing/2014/main" id="{C88A03B2-8C41-A023-CB90-5F79A1F01A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77235" y="2476883"/>
            <a:ext cx="749300" cy="2755900"/>
          </a:xfrm>
          <a:prstGeom prst="rect">
            <a:avLst/>
          </a:prstGeom>
        </p:spPr>
      </p:pic>
      <p:pic>
        <p:nvPicPr>
          <p:cNvPr id="10" name="Picture 9" descr="A close-up of a flower&#10;&#10;Description automatically generated with low confidence">
            <a:extLst>
              <a:ext uri="{FF2B5EF4-FFF2-40B4-BE49-F238E27FC236}">
                <a16:creationId xmlns:a16="http://schemas.microsoft.com/office/drawing/2014/main" id="{9EA6110C-517A-C447-DB03-9A264F112FB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19809" y="1695833"/>
            <a:ext cx="1155700" cy="4318000"/>
          </a:xfrm>
          <a:prstGeom prst="rect">
            <a:avLst/>
          </a:prstGeom>
        </p:spPr>
      </p:pic>
      <p:pic>
        <p:nvPicPr>
          <p:cNvPr id="12" name="Picture 11" descr="A close-up of a flower&#10;&#10;Description automatically generated with low confidence">
            <a:extLst>
              <a:ext uri="{FF2B5EF4-FFF2-40B4-BE49-F238E27FC236}">
                <a16:creationId xmlns:a16="http://schemas.microsoft.com/office/drawing/2014/main" id="{DC4249CD-2B45-A435-5B21-CFA70421386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66749" y="381916"/>
            <a:ext cx="1155700" cy="4318000"/>
          </a:xfrm>
          <a:prstGeom prst="rect">
            <a:avLst/>
          </a:prstGeom>
        </p:spPr>
      </p:pic>
      <p:sp>
        <p:nvSpPr>
          <p:cNvPr id="14" name="Rectangle 13">
            <a:extLst>
              <a:ext uri="{FF2B5EF4-FFF2-40B4-BE49-F238E27FC236}">
                <a16:creationId xmlns:a16="http://schemas.microsoft.com/office/drawing/2014/main" id="{7A7568A0-F819-551E-4780-20A651246990}"/>
              </a:ext>
            </a:extLst>
          </p:cNvPr>
          <p:cNvSpPr/>
          <p:nvPr userDrawn="1"/>
        </p:nvSpPr>
        <p:spPr>
          <a:xfrm>
            <a:off x="1024128" y="2162946"/>
            <a:ext cx="3794760" cy="2536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711D903-56F9-B09B-0443-A76786804823}"/>
              </a:ext>
            </a:extLst>
          </p:cNvPr>
          <p:cNvSpPr/>
          <p:nvPr userDrawn="1"/>
        </p:nvSpPr>
        <p:spPr>
          <a:xfrm>
            <a:off x="1131655" y="2264499"/>
            <a:ext cx="3585549" cy="2335427"/>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9D91551-9B41-0ACF-0BE6-9D174E6957FD}"/>
              </a:ext>
            </a:extLst>
          </p:cNvPr>
          <p:cNvSpPr>
            <a:spLocks noGrp="1"/>
          </p:cNvSpPr>
          <p:nvPr>
            <p:ph type="title"/>
          </p:nvPr>
        </p:nvSpPr>
        <p:spPr>
          <a:xfrm>
            <a:off x="1472184" y="2889504"/>
            <a:ext cx="2852928" cy="1088136"/>
          </a:xfrm>
        </p:spPr>
        <p:txBody>
          <a:bodyPr/>
          <a:lstStyle>
            <a:lvl1pPr algn="ctr">
              <a:defRPr/>
            </a:lvl1pPr>
          </a:lstStyle>
          <a:p>
            <a:r>
              <a:rPr lang="en-US"/>
              <a:t>Click to edit Master title style</a:t>
            </a:r>
          </a:p>
        </p:txBody>
      </p:sp>
      <p:sp>
        <p:nvSpPr>
          <p:cNvPr id="19" name="Content Placeholder 2">
            <a:extLst>
              <a:ext uri="{FF2B5EF4-FFF2-40B4-BE49-F238E27FC236}">
                <a16:creationId xmlns:a16="http://schemas.microsoft.com/office/drawing/2014/main" id="{545D3FB1-678F-0A9A-CCB6-435CE57DA0F6}"/>
              </a:ext>
            </a:extLst>
          </p:cNvPr>
          <p:cNvSpPr>
            <a:spLocks noGrp="1"/>
          </p:cNvSpPr>
          <p:nvPr>
            <p:ph idx="1"/>
          </p:nvPr>
        </p:nvSpPr>
        <p:spPr>
          <a:xfrm>
            <a:off x="8211312" y="2011680"/>
            <a:ext cx="2999232" cy="2843784"/>
          </a:xfrm>
        </p:spPr>
        <p:txBody>
          <a:bodyPr anchor="ctr">
            <a:normAutofit/>
          </a:bodyPr>
          <a:lstStyle>
            <a:lvl1pPr marL="0" indent="0" algn="l">
              <a:lnSpc>
                <a:spcPct val="150000"/>
              </a:lnSpc>
              <a:buNone/>
              <a:defRPr sz="2400">
                <a:latin typeface="Gill Sans Nova Light" panose="020F0302020204030204" pitchFamily="34" charset="0"/>
                <a:cs typeface="Gill Sans Nova Light" panose="020F0302020204030204" pitchFamily="34" charset="0"/>
              </a:defRPr>
            </a:lvl1pPr>
            <a:lvl2pPr algn="l">
              <a:lnSpc>
                <a:spcPct val="150000"/>
              </a:lnSpc>
              <a:defRPr sz="2000">
                <a:latin typeface="Gill Sans Nova Light" panose="020F0302020204030204" pitchFamily="34" charset="0"/>
                <a:cs typeface="Gill Sans Nova Light" panose="020F0302020204030204" pitchFamily="34" charset="0"/>
              </a:defRPr>
            </a:lvl2pPr>
            <a:lvl3pPr algn="ctr">
              <a:defRPr sz="1600">
                <a:latin typeface="Gill Sans Nova Light" panose="020F0302020204030204" pitchFamily="34" charset="0"/>
                <a:cs typeface="Gill Sans Nova Light" panose="020F0302020204030204" pitchFamily="34" charset="0"/>
              </a:defRPr>
            </a:lvl3pPr>
            <a:lvl4pPr algn="ctr">
              <a:defRPr sz="1400">
                <a:latin typeface="Gill Sans Nova Light" panose="020F0302020204030204" pitchFamily="34" charset="0"/>
                <a:cs typeface="Gill Sans Nova Light" panose="020F0302020204030204" pitchFamily="34" charset="0"/>
              </a:defRPr>
            </a:lvl4pPr>
            <a:lvl5pPr algn="ctr">
              <a:defRPr sz="1400">
                <a:latin typeface="Gill Sans Nova Light" panose="020F0302020204030204" pitchFamily="34" charset="0"/>
                <a:cs typeface="Gill Sans Nova Light" panose="020F0302020204030204" pitchFamily="34" charset="0"/>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4824669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D362110-9E75-C1E6-F3D3-769A27CB658B}"/>
              </a:ext>
            </a:extLst>
          </p:cNvPr>
          <p:cNvSpPr/>
          <p:nvPr userDrawn="1"/>
        </p:nvSpPr>
        <p:spPr>
          <a:xfrm>
            <a:off x="4680" y="0"/>
            <a:ext cx="12191999" cy="23092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0E61109-4A99-6337-9E7D-6AE0370E2A33}"/>
              </a:ext>
            </a:extLst>
          </p:cNvPr>
          <p:cNvSpPr/>
          <p:nvPr userDrawn="1"/>
        </p:nvSpPr>
        <p:spPr>
          <a:xfrm>
            <a:off x="1007819"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picture containing mollusk, insect&#10;&#10;Description automatically generated">
            <a:extLst>
              <a:ext uri="{FF2B5EF4-FFF2-40B4-BE49-F238E27FC236}">
                <a16:creationId xmlns:a16="http://schemas.microsoft.com/office/drawing/2014/main" id="{13B4663F-72DF-CD37-DE9D-C35DFB37E8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6902" y="1631192"/>
            <a:ext cx="1207554" cy="354511"/>
          </a:xfrm>
          <a:prstGeom prst="rect">
            <a:avLst/>
          </a:prstGeom>
        </p:spPr>
      </p:pic>
      <p:sp>
        <p:nvSpPr>
          <p:cNvPr id="12" name="Title 1">
            <a:extLst>
              <a:ext uri="{FF2B5EF4-FFF2-40B4-BE49-F238E27FC236}">
                <a16:creationId xmlns:a16="http://schemas.microsoft.com/office/drawing/2014/main" id="{C48BE494-2D3C-A618-4422-6EA9496986DA}"/>
              </a:ext>
            </a:extLst>
          </p:cNvPr>
          <p:cNvSpPr>
            <a:spLocks noGrp="1"/>
          </p:cNvSpPr>
          <p:nvPr>
            <p:ph type="title"/>
          </p:nvPr>
        </p:nvSpPr>
        <p:spPr>
          <a:xfrm>
            <a:off x="381000" y="381000"/>
            <a:ext cx="11430000" cy="1325563"/>
          </a:xfrm>
        </p:spPr>
        <p:txBody>
          <a:bodyPr/>
          <a:lstStyle>
            <a:lvl1pPr algn="ctr">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6069ADF-8CD9-4E77-BB8D-70D8824C5AE3}"/>
              </a:ext>
            </a:extLst>
          </p:cNvPr>
          <p:cNvSpPr>
            <a:spLocks noGrp="1"/>
          </p:cNvSpPr>
          <p:nvPr>
            <p:ph sz="half" idx="1"/>
          </p:nvPr>
        </p:nvSpPr>
        <p:spPr>
          <a:xfrm>
            <a:off x="838200" y="2628461"/>
            <a:ext cx="5181600" cy="35485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5F077D-E901-4AA9-B062-1C37FF407BFD}"/>
              </a:ext>
            </a:extLst>
          </p:cNvPr>
          <p:cNvSpPr>
            <a:spLocks noGrp="1"/>
          </p:cNvSpPr>
          <p:nvPr>
            <p:ph sz="half" idx="2"/>
          </p:nvPr>
        </p:nvSpPr>
        <p:spPr>
          <a:xfrm>
            <a:off x="6172200" y="2628461"/>
            <a:ext cx="5181600" cy="35485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119B248-9F11-0A11-E6AF-776D371E14A3}"/>
              </a:ext>
            </a:extLst>
          </p:cNvPr>
          <p:cNvSpPr>
            <a:spLocks noGrp="1"/>
          </p:cNvSpPr>
          <p:nvPr>
            <p:ph type="ftr" sz="quarter" idx="10"/>
          </p:nvPr>
        </p:nvSpPr>
        <p:spPr/>
        <p:txBody>
          <a:bodyPr/>
          <a:lstStyle/>
          <a:p>
            <a:r>
              <a:rPr lang="en-US"/>
              <a:t>Presentation title</a:t>
            </a:r>
            <a:endParaRPr lang="en-US" dirty="0"/>
          </a:p>
        </p:txBody>
      </p:sp>
      <p:sp>
        <p:nvSpPr>
          <p:cNvPr id="8" name="Slide Number Placeholder 7">
            <a:extLst>
              <a:ext uri="{FF2B5EF4-FFF2-40B4-BE49-F238E27FC236}">
                <a16:creationId xmlns:a16="http://schemas.microsoft.com/office/drawing/2014/main" id="{85EFD48A-F270-E4EE-7C35-F4304F3DDF35}"/>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0106943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A7DEB86-4C56-EB31-FEEE-EC8AA99FB456}"/>
              </a:ext>
            </a:extLst>
          </p:cNvPr>
          <p:cNvSpPr/>
          <p:nvPr userDrawn="1"/>
        </p:nvSpPr>
        <p:spPr>
          <a:xfrm>
            <a:off x="4680" y="0"/>
            <a:ext cx="12191999" cy="23092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F3C19EDA-96E7-C255-DFF9-F36A187EBACD}"/>
              </a:ext>
            </a:extLst>
          </p:cNvPr>
          <p:cNvSpPr/>
          <p:nvPr userDrawn="1"/>
        </p:nvSpPr>
        <p:spPr>
          <a:xfrm>
            <a:off x="1007819"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icture containing mollusk, insect&#10;&#10;Description automatically generated">
            <a:extLst>
              <a:ext uri="{FF2B5EF4-FFF2-40B4-BE49-F238E27FC236}">
                <a16:creationId xmlns:a16="http://schemas.microsoft.com/office/drawing/2014/main" id="{FAD938FE-3B63-4832-B610-64346C069F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6902" y="1631192"/>
            <a:ext cx="1207554" cy="354511"/>
          </a:xfrm>
          <a:prstGeom prst="rect">
            <a:avLst/>
          </a:prstGeom>
        </p:spPr>
      </p:pic>
      <p:sp>
        <p:nvSpPr>
          <p:cNvPr id="8" name="Title 1">
            <a:extLst>
              <a:ext uri="{FF2B5EF4-FFF2-40B4-BE49-F238E27FC236}">
                <a16:creationId xmlns:a16="http://schemas.microsoft.com/office/drawing/2014/main" id="{5B38128B-385C-B928-A4A8-BD98929D3DD4}"/>
              </a:ext>
            </a:extLst>
          </p:cNvPr>
          <p:cNvSpPr>
            <a:spLocks noGrp="1"/>
          </p:cNvSpPr>
          <p:nvPr>
            <p:ph type="title"/>
          </p:nvPr>
        </p:nvSpPr>
        <p:spPr>
          <a:xfrm>
            <a:off x="381000" y="381000"/>
            <a:ext cx="11430000" cy="1325563"/>
          </a:xfrm>
        </p:spPr>
        <p:txBody>
          <a:bodyPr/>
          <a:lstStyle>
            <a:lvl1pPr algn="ctr">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1476947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AC6CA6E-C1AB-4B24-80C7-A4B12640BE6F}"/>
              </a:ext>
            </a:extLst>
          </p:cNvPr>
          <p:cNvSpPr>
            <a:spLocks noGrp="1"/>
          </p:cNvSpPr>
          <p:nvPr>
            <p:ph type="ftr" sz="quarter" idx="11"/>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4F5EFB41-7AD3-4519-95E7-416BFA1AECAB}"/>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28751072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BD6A3-F987-4FCC-A6EF-2EF0D33C08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3F06A0-63CE-4272-B90E-4F20296BFB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467220-06E3-427A-B4D3-9B0030E09D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F5AEF53B-C85C-47DB-ADE4-C1D9FA682945}"/>
              </a:ext>
            </a:extLst>
          </p:cNvPr>
          <p:cNvSpPr>
            <a:spLocks noGrp="1"/>
          </p:cNvSpPr>
          <p:nvPr>
            <p:ph type="ftr" sz="quarter" idx="11"/>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DFD4FD38-14E5-4C36-B948-8BF3F794ED8C}"/>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799200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08F2A-1C19-4116-80DF-E24EDDF283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A489A7-7CA6-4CC9-B634-FCB2E102C6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7DF5F80D-1DB9-4E0A-8F68-924FC1C9C3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8DA4DA3-10C7-48A6-9B15-38222B8CAD42}"/>
              </a:ext>
            </a:extLst>
          </p:cNvPr>
          <p:cNvSpPr>
            <a:spLocks noGrp="1"/>
          </p:cNvSpPr>
          <p:nvPr>
            <p:ph type="ftr" sz="quarter" idx="11"/>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E584E7EE-5B3B-427E-9807-020AEF8C7662}"/>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435165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pic>
        <p:nvPicPr>
          <p:cNvPr id="4" name="Picture 3" descr="A picture containing fabric&#10;&#10;Description automatically generated">
            <a:extLst>
              <a:ext uri="{FF2B5EF4-FFF2-40B4-BE49-F238E27FC236}">
                <a16:creationId xmlns:a16="http://schemas.microsoft.com/office/drawing/2014/main" id="{ABAD6905-AD97-1EAF-A4A3-D0BB13B128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67013" y="1162701"/>
            <a:ext cx="1562100" cy="4394200"/>
          </a:xfrm>
          <a:prstGeom prst="rect">
            <a:avLst/>
          </a:prstGeom>
        </p:spPr>
      </p:pic>
      <p:sp>
        <p:nvSpPr>
          <p:cNvPr id="10" name="Rectangle 9">
            <a:extLst>
              <a:ext uri="{FF2B5EF4-FFF2-40B4-BE49-F238E27FC236}">
                <a16:creationId xmlns:a16="http://schemas.microsoft.com/office/drawing/2014/main" id="{63BCB4CA-03FB-81F4-F8A2-FA9C0DBDEB11}"/>
              </a:ext>
            </a:extLst>
          </p:cNvPr>
          <p:cNvSpPr/>
          <p:nvPr userDrawn="1"/>
        </p:nvSpPr>
        <p:spPr>
          <a:xfrm>
            <a:off x="0" y="0"/>
            <a:ext cx="6096000" cy="6869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group of flowers&#10;&#10;Description automatically generated with low confidence">
            <a:extLst>
              <a:ext uri="{FF2B5EF4-FFF2-40B4-BE49-F238E27FC236}">
                <a16:creationId xmlns:a16="http://schemas.microsoft.com/office/drawing/2014/main" id="{138EDBF7-FA56-2BF9-ECFA-6C39FEE8F88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959852" flipH="1">
            <a:off x="1760954" y="2048834"/>
            <a:ext cx="1230524" cy="2287327"/>
          </a:xfrm>
          <a:prstGeom prst="rect">
            <a:avLst/>
          </a:prstGeom>
        </p:spPr>
      </p:pic>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8183880" y="978408"/>
            <a:ext cx="3749040" cy="1325880"/>
          </a:xfrm>
        </p:spPr>
        <p:txBody>
          <a:body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a:lstStyle/>
          <a:p>
            <a:r>
              <a:rPr lang="en-US"/>
              <a:t>Presentation title</a:t>
            </a:r>
            <a:endParaRPr lang="en-US" dirty="0"/>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a:lstStyle/>
          <a:p>
            <a:fld id="{294A09A9-5501-47C1-A89A-A340965A2BE2}" type="slidenum">
              <a:rPr lang="en-US" smtClean="0"/>
              <a:t>‹#›</a:t>
            </a:fld>
            <a:endParaRPr lang="en-US" dirty="0"/>
          </a:p>
        </p:txBody>
      </p:sp>
      <p:sp>
        <p:nvSpPr>
          <p:cNvPr id="32" name="Content Placeholder 5">
            <a:extLst>
              <a:ext uri="{FF2B5EF4-FFF2-40B4-BE49-F238E27FC236}">
                <a16:creationId xmlns:a16="http://schemas.microsoft.com/office/drawing/2014/main" id="{9BEB2D80-6263-5794-6A1A-CFF345F7A92E}"/>
              </a:ext>
            </a:extLst>
          </p:cNvPr>
          <p:cNvSpPr>
            <a:spLocks noGrp="1"/>
          </p:cNvSpPr>
          <p:nvPr>
            <p:ph sz="quarter" idx="4"/>
          </p:nvPr>
        </p:nvSpPr>
        <p:spPr>
          <a:xfrm>
            <a:off x="8183880" y="2194560"/>
            <a:ext cx="3749040" cy="4306824"/>
          </a:xfrm>
        </p:spPr>
        <p:txBody>
          <a:bodyPr>
            <a:normAutofit/>
          </a:bodyPr>
          <a:lstStyle>
            <a:lvl1pPr marL="0" indent="0">
              <a:lnSpc>
                <a:spcPct val="150000"/>
              </a:lnSpc>
              <a:buClr>
                <a:srgbClr val="73292A"/>
              </a:buClr>
              <a:buNone/>
              <a:defRPr sz="2400"/>
            </a:lvl1pPr>
            <a:lvl2pPr marL="228600">
              <a:buClr>
                <a:srgbClr val="73292A"/>
              </a:buClr>
              <a:defRPr sz="2000"/>
            </a:lvl2pPr>
            <a:lvl3pPr marL="685800">
              <a:buClr>
                <a:srgbClr val="73292A"/>
              </a:buClr>
              <a:defRPr sz="1800"/>
            </a:lvl3pPr>
            <a:lvl4pPr marL="1143000">
              <a:buClr>
                <a:srgbClr val="73292A"/>
              </a:buClr>
              <a:defRPr sz="1600"/>
            </a:lvl4pPr>
            <a:lvl5pPr marL="1600200">
              <a:buClr>
                <a:srgbClr val="73292A"/>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descr="A picture containing flower, plant&#10;&#10;Description automatically generated">
            <a:extLst>
              <a:ext uri="{FF2B5EF4-FFF2-40B4-BE49-F238E27FC236}">
                <a16:creationId xmlns:a16="http://schemas.microsoft.com/office/drawing/2014/main" id="{0FE36A83-31CF-DF76-5708-55ED9FB707E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777235" y="2476883"/>
            <a:ext cx="749300" cy="2755900"/>
          </a:xfrm>
          <a:prstGeom prst="rect">
            <a:avLst/>
          </a:prstGeom>
        </p:spPr>
      </p:pic>
      <p:sp>
        <p:nvSpPr>
          <p:cNvPr id="11" name="Text Placeholder 33">
            <a:extLst>
              <a:ext uri="{FF2B5EF4-FFF2-40B4-BE49-F238E27FC236}">
                <a16:creationId xmlns:a16="http://schemas.microsoft.com/office/drawing/2014/main" id="{5BF6365E-74A9-6D7B-5F20-7C29F29017E5}"/>
              </a:ext>
            </a:extLst>
          </p:cNvPr>
          <p:cNvSpPr>
            <a:spLocks noGrp="1"/>
          </p:cNvSpPr>
          <p:nvPr>
            <p:ph type="body" sz="quarter" idx="13" hasCustomPrompt="1"/>
          </p:nvPr>
        </p:nvSpPr>
        <p:spPr>
          <a:xfrm>
            <a:off x="1225296" y="1426464"/>
            <a:ext cx="3922776" cy="4242816"/>
          </a:xfrm>
        </p:spPr>
        <p:txBody>
          <a:bodyPr anchor="ctr">
            <a:normAutofit/>
          </a:bodyPr>
          <a:lstStyle>
            <a:lvl1pPr marL="0" indent="0" algn="ctr">
              <a:spcBef>
                <a:spcPts val="0"/>
              </a:spcBef>
              <a:buNone/>
              <a:defRPr sz="30000">
                <a:solidFill>
                  <a:schemeClr val="bg1"/>
                </a:solidFill>
                <a:latin typeface="+mj-lt"/>
              </a:defRPr>
            </a:lvl1pPr>
          </a:lstStyle>
          <a:p>
            <a:pPr lvl="0"/>
            <a:r>
              <a:rPr lang="en-US" dirty="0"/>
              <a:t>X</a:t>
            </a:r>
          </a:p>
        </p:txBody>
      </p:sp>
    </p:spTree>
    <p:extLst>
      <p:ext uri="{BB962C8B-B14F-4D97-AF65-F5344CB8AC3E}">
        <p14:creationId xmlns:p14="http://schemas.microsoft.com/office/powerpoint/2010/main" val="9539805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Quote">
    <p:bg>
      <p:bgPr>
        <a:solidFill>
          <a:schemeClr val="accent1"/>
        </a:solidFill>
        <a:effectLst/>
      </p:bgPr>
    </p:bg>
    <p:spTree>
      <p:nvGrpSpPr>
        <p:cNvPr id="1" name=""/>
        <p:cNvGrpSpPr/>
        <p:nvPr/>
      </p:nvGrpSpPr>
      <p:grpSpPr>
        <a:xfrm>
          <a:off x="0" y="0"/>
          <a:ext cx="0" cy="0"/>
          <a:chOff x="0" y="0"/>
          <a:chExt cx="0" cy="0"/>
        </a:xfrm>
      </p:grpSpPr>
      <p:sp>
        <p:nvSpPr>
          <p:cNvPr id="14" name="Date Placeholder 3">
            <a:extLst>
              <a:ext uri="{FF2B5EF4-FFF2-40B4-BE49-F238E27FC236}">
                <a16:creationId xmlns:a16="http://schemas.microsoft.com/office/drawing/2014/main" id="{6E394D08-059F-42CF-AB8C-ED21F3BFB18A}"/>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0EA6C54-2562-43EA-9A1B-F808D04718E7}" type="datetime1">
              <a:rPr lang="en-US" smtClean="0"/>
              <a:t>10/2/2023</a:t>
            </a:fld>
            <a:endParaRPr lang="en-US" dirty="0"/>
          </a:p>
        </p:txBody>
      </p:sp>
      <p:sp>
        <p:nvSpPr>
          <p:cNvPr id="15" name="Slide Number Placeholder 5">
            <a:extLst>
              <a:ext uri="{FF2B5EF4-FFF2-40B4-BE49-F238E27FC236}">
                <a16:creationId xmlns:a16="http://schemas.microsoft.com/office/drawing/2014/main" id="{BDF7B388-741A-4181-9A9E-D8FA8EC49D29}"/>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7" name="Picture Placeholder 6">
            <a:extLst>
              <a:ext uri="{FF2B5EF4-FFF2-40B4-BE49-F238E27FC236}">
                <a16:creationId xmlns:a16="http://schemas.microsoft.com/office/drawing/2014/main" id="{2364FFEF-B933-46C6-A918-A80C987DB70F}"/>
              </a:ext>
            </a:extLst>
          </p:cNvPr>
          <p:cNvSpPr>
            <a:spLocks noGrp="1"/>
          </p:cNvSpPr>
          <p:nvPr>
            <p:ph type="pic" sz="quarter" idx="10"/>
          </p:nvPr>
        </p:nvSpPr>
        <p:spPr>
          <a:xfrm>
            <a:off x="1022147" y="0"/>
            <a:ext cx="3938588" cy="6400800"/>
          </a:xfrm>
        </p:spPr>
        <p:txBody>
          <a:bodyPr/>
          <a:lstStyle/>
          <a:p>
            <a:r>
              <a:rPr lang="en-US"/>
              <a:t>Click icon to add picture</a:t>
            </a:r>
          </a:p>
        </p:txBody>
      </p:sp>
      <p:pic>
        <p:nvPicPr>
          <p:cNvPr id="4" name="Picture 3" hidden="1">
            <a:extLst>
              <a:ext uri="{FF2B5EF4-FFF2-40B4-BE49-F238E27FC236}">
                <a16:creationId xmlns:a16="http://schemas.microsoft.com/office/drawing/2014/main" id="{59E5EAF8-68C2-4910-8F66-D9320B9574C2}"/>
              </a:ext>
            </a:extLst>
          </p:cNvPr>
          <p:cNvPicPr>
            <a:picLocks noChangeAspect="1"/>
          </p:cNvPicPr>
          <p:nvPr userDrawn="1"/>
        </p:nvPicPr>
        <p:blipFill>
          <a:blip r:embed="rId2"/>
          <a:stretch>
            <a:fillRect/>
          </a:stretch>
        </p:blipFill>
        <p:spPr>
          <a:xfrm>
            <a:off x="5947967" y="2105933"/>
            <a:ext cx="5297883" cy="1024217"/>
          </a:xfrm>
          <a:prstGeom prst="rect">
            <a:avLst/>
          </a:prstGeom>
        </p:spPr>
      </p:pic>
      <p:sp>
        <p:nvSpPr>
          <p:cNvPr id="5" name="Title 4">
            <a:extLst>
              <a:ext uri="{FF2B5EF4-FFF2-40B4-BE49-F238E27FC236}">
                <a16:creationId xmlns:a16="http://schemas.microsoft.com/office/drawing/2014/main" id="{E3BE48E1-D3BE-4B52-B2EC-13A514CB0530}"/>
              </a:ext>
            </a:extLst>
          </p:cNvPr>
          <p:cNvSpPr>
            <a:spLocks noGrp="1"/>
          </p:cNvSpPr>
          <p:nvPr>
            <p:ph type="title"/>
          </p:nvPr>
        </p:nvSpPr>
        <p:spPr>
          <a:xfrm>
            <a:off x="5947966" y="2105933"/>
            <a:ext cx="5297883" cy="2237467"/>
          </a:xfrm>
        </p:spPr>
        <p:txBody>
          <a:bodyPr anchor="t">
            <a:normAutofit/>
          </a:bodyPr>
          <a:lstStyle>
            <a:lvl1pPr>
              <a:lnSpc>
                <a:spcPct val="150000"/>
              </a:lnSpc>
              <a:spcBef>
                <a:spcPts val="1000"/>
              </a:spcBef>
              <a:defRPr sz="2000">
                <a:solidFill>
                  <a:schemeClr val="accent2">
                    <a:lumMod val="50000"/>
                  </a:schemeClr>
                </a:solidFill>
              </a:defRPr>
            </a:lvl1pPr>
          </a:lstStyle>
          <a:p>
            <a:r>
              <a:rPr lang="en-US"/>
              <a:t>Click to edit Master title style</a:t>
            </a:r>
          </a:p>
        </p:txBody>
      </p:sp>
    </p:spTree>
    <p:extLst>
      <p:ext uri="{BB962C8B-B14F-4D97-AF65-F5344CB8AC3E}">
        <p14:creationId xmlns:p14="http://schemas.microsoft.com/office/powerpoint/2010/main" val="2419115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tx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BB4DE27-1913-8274-9943-46641EA0DAB7}"/>
              </a:ext>
            </a:extLst>
          </p:cNvPr>
          <p:cNvSpPr/>
          <p:nvPr userDrawn="1"/>
        </p:nvSpPr>
        <p:spPr>
          <a:xfrm>
            <a:off x="1174276" y="-756"/>
            <a:ext cx="9843449" cy="5690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 name="Rectangle 8">
            <a:extLst>
              <a:ext uri="{FF2B5EF4-FFF2-40B4-BE49-F238E27FC236}">
                <a16:creationId xmlns:a16="http://schemas.microsoft.com/office/drawing/2014/main" id="{F901AB4A-AE17-BFA4-697C-75EC6407E147}"/>
              </a:ext>
            </a:extLst>
          </p:cNvPr>
          <p:cNvSpPr/>
          <p:nvPr userDrawn="1"/>
        </p:nvSpPr>
        <p:spPr>
          <a:xfrm>
            <a:off x="1604189" y="-13446"/>
            <a:ext cx="8983623" cy="525779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picture containing mollusk, insect&#10;&#10;Description automatically generated">
            <a:extLst>
              <a:ext uri="{FF2B5EF4-FFF2-40B4-BE49-F238E27FC236}">
                <a16:creationId xmlns:a16="http://schemas.microsoft.com/office/drawing/2014/main" id="{1C7F01FE-99A8-35BD-05A1-6D93A2578E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52833" y="5110810"/>
            <a:ext cx="1207554" cy="354511"/>
          </a:xfrm>
          <a:prstGeom prst="rect">
            <a:avLst/>
          </a:prstGeom>
        </p:spPr>
      </p:pic>
      <p:pic>
        <p:nvPicPr>
          <p:cNvPr id="13" name="Picture 12">
            <a:extLst>
              <a:ext uri="{FF2B5EF4-FFF2-40B4-BE49-F238E27FC236}">
                <a16:creationId xmlns:a16="http://schemas.microsoft.com/office/drawing/2014/main" id="{E66660DF-FD7A-4340-E854-B4680A6B88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5202474" y="-1953000"/>
            <a:ext cx="1485900" cy="5372100"/>
          </a:xfrm>
          <a:prstGeom prst="rect">
            <a:avLst/>
          </a:prstGeom>
        </p:spPr>
      </p:pic>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748028" y="1389888"/>
            <a:ext cx="8695944" cy="1325880"/>
          </a:xfrm>
        </p:spPr>
        <p:txBody>
          <a:bodyPr/>
          <a:lstStyle>
            <a:lvl1pPr algn="ctr">
              <a:defRPr>
                <a:latin typeface="Baskerville" panose="02020502070401020303" pitchFamily="18" charset="0"/>
                <a:ea typeface="Baskerville" panose="02020502070401020303" pitchFamily="18"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2223516" y="2651760"/>
            <a:ext cx="7744968" cy="2697480"/>
          </a:xfrm>
        </p:spPr>
        <p:txBody>
          <a:bodyPr>
            <a:normAutofit/>
          </a:bodyPr>
          <a:lstStyle>
            <a:lvl1pPr marL="0" indent="0" algn="ctr">
              <a:lnSpc>
                <a:spcPct val="100000"/>
              </a:lnSpc>
              <a:buNone/>
              <a:defRPr sz="2000">
                <a:latin typeface="Gill Sans Nova Light" panose="020F0302020204030204" pitchFamily="34" charset="0"/>
                <a:cs typeface="Gill Sans Nova Light" panose="020F0302020204030204" pitchFamily="34" charset="0"/>
              </a:defRPr>
            </a:lvl1pPr>
            <a:lvl2pPr algn="ctr">
              <a:lnSpc>
                <a:spcPct val="100000"/>
              </a:lnSpc>
              <a:defRPr sz="1800">
                <a:latin typeface="Gill Sans Nova Light" panose="020F0302020204030204" pitchFamily="34" charset="0"/>
                <a:cs typeface="Gill Sans Nova Light" panose="020F0302020204030204" pitchFamily="34" charset="0"/>
              </a:defRPr>
            </a:lvl2pPr>
            <a:lvl3pPr algn="ctr">
              <a:defRPr sz="1600">
                <a:latin typeface="Gill Sans Nova Light" panose="020F0302020204030204" pitchFamily="34" charset="0"/>
                <a:cs typeface="Gill Sans Nova Light" panose="020F0302020204030204" pitchFamily="34" charset="0"/>
              </a:defRPr>
            </a:lvl3pPr>
            <a:lvl4pPr algn="ctr">
              <a:defRPr sz="1400">
                <a:latin typeface="Gill Sans Nova Light" panose="020F0302020204030204" pitchFamily="34" charset="0"/>
                <a:cs typeface="Gill Sans Nova Light" panose="020F0302020204030204" pitchFamily="34" charset="0"/>
              </a:defRPr>
            </a:lvl4pPr>
            <a:lvl5pPr algn="ctr">
              <a:defRPr sz="1400">
                <a:latin typeface="Gill Sans Nova Light" panose="020F0302020204030204" pitchFamily="34" charset="0"/>
                <a:cs typeface="Gill Sans Nova Light" panose="020F0302020204030204" pitchFamily="34" charset="0"/>
              </a:defRPr>
            </a:lvl5pPr>
          </a:lstStyle>
          <a:p>
            <a:pPr lvl="0"/>
            <a:r>
              <a:rPr lang="en-US"/>
              <a:t>Click to edit Master text styles</a:t>
            </a:r>
          </a:p>
          <a:p>
            <a:pPr lvl="1"/>
            <a:r>
              <a:rPr lang="en-US"/>
              <a:t>Second level</a:t>
            </a:r>
          </a:p>
        </p:txBody>
      </p:sp>
      <p:sp>
        <p:nvSpPr>
          <p:cNvPr id="14" name="Footer Placeholder 13">
            <a:extLst>
              <a:ext uri="{FF2B5EF4-FFF2-40B4-BE49-F238E27FC236}">
                <a16:creationId xmlns:a16="http://schemas.microsoft.com/office/drawing/2014/main" id="{2F05D25C-B703-1868-603E-D468EF44D794}"/>
              </a:ext>
            </a:extLst>
          </p:cNvPr>
          <p:cNvSpPr>
            <a:spLocks noGrp="1"/>
          </p:cNvSpPr>
          <p:nvPr>
            <p:ph type="ftr" sz="quarter" idx="10"/>
          </p:nvPr>
        </p:nvSpPr>
        <p:spPr/>
        <p:txBody>
          <a:bodyPr/>
          <a:lstStyle/>
          <a:p>
            <a:r>
              <a:rPr lang="en-US"/>
              <a:t>Presentation title</a:t>
            </a:r>
            <a:endParaRPr lang="en-US" dirty="0"/>
          </a:p>
        </p:txBody>
      </p:sp>
      <p:sp>
        <p:nvSpPr>
          <p:cNvPr id="15" name="Slide Number Placeholder 14">
            <a:extLst>
              <a:ext uri="{FF2B5EF4-FFF2-40B4-BE49-F238E27FC236}">
                <a16:creationId xmlns:a16="http://schemas.microsoft.com/office/drawing/2014/main" id="{D8FDB2CC-A975-BC07-042A-228D387E5165}"/>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120268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8ADFA29-47E3-2E16-12B7-D8031DC04C0D}"/>
              </a:ext>
            </a:extLst>
          </p:cNvPr>
          <p:cNvSpPr/>
          <p:nvPr userDrawn="1"/>
        </p:nvSpPr>
        <p:spPr>
          <a:xfrm>
            <a:off x="0" y="3377183"/>
            <a:ext cx="12192000" cy="2326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close up of a plant&#10;&#10;Description automatically generated with low confidence">
            <a:extLst>
              <a:ext uri="{FF2B5EF4-FFF2-40B4-BE49-F238E27FC236}">
                <a16:creationId xmlns:a16="http://schemas.microsoft.com/office/drawing/2014/main" id="{D373DB44-C887-96AC-D32D-B7656F28FB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5387322" y="3187511"/>
            <a:ext cx="1422400" cy="5283200"/>
          </a:xfrm>
          <a:prstGeom prst="rect">
            <a:avLst/>
          </a:prstGeom>
        </p:spPr>
      </p:pic>
      <p:pic>
        <p:nvPicPr>
          <p:cNvPr id="9" name="Picture 8" descr="A picture containing bedclothes, fabric&#10;&#10;Description automatically generated">
            <a:extLst>
              <a:ext uri="{FF2B5EF4-FFF2-40B4-BE49-F238E27FC236}">
                <a16:creationId xmlns:a16="http://schemas.microsoft.com/office/drawing/2014/main" id="{6A080FF9-A96B-AA38-428D-5F2CF533D06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5400022" y="287485"/>
            <a:ext cx="1485900" cy="5372100"/>
          </a:xfrm>
          <a:prstGeom prst="rect">
            <a:avLst/>
          </a:prstGeom>
        </p:spPr>
      </p:pic>
      <p:sp>
        <p:nvSpPr>
          <p:cNvPr id="13" name="Rectangle 12">
            <a:extLst>
              <a:ext uri="{FF2B5EF4-FFF2-40B4-BE49-F238E27FC236}">
                <a16:creationId xmlns:a16="http://schemas.microsoft.com/office/drawing/2014/main" id="{25150280-02E2-686D-A130-65EBDA15EF13}"/>
              </a:ext>
            </a:extLst>
          </p:cNvPr>
          <p:cNvSpPr/>
          <p:nvPr userDrawn="1"/>
        </p:nvSpPr>
        <p:spPr>
          <a:xfrm>
            <a:off x="232651" y="3633264"/>
            <a:ext cx="11740896" cy="1789752"/>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l Sans Light" panose="020B0302020104020203" pitchFamily="34" charset="-79"/>
              <a:cs typeface="Gill Sans Light" panose="020B0302020104020203" pitchFamily="34" charset="-79"/>
            </a:endParaRPr>
          </a:p>
        </p:txBody>
      </p:sp>
      <p:pic>
        <p:nvPicPr>
          <p:cNvPr id="15" name="Picture 14" descr="A picture containing ceramic ware, porcelain&#10;&#10;Description automatically generated">
            <a:extLst>
              <a:ext uri="{FF2B5EF4-FFF2-40B4-BE49-F238E27FC236}">
                <a16:creationId xmlns:a16="http://schemas.microsoft.com/office/drawing/2014/main" id="{3DD4D68C-6665-333E-98E8-785116A05A7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2590193">
            <a:off x="6957396" y="5090392"/>
            <a:ext cx="856832" cy="832525"/>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27E0939A-D971-0D79-9B6D-834913C959B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62979" y="3252854"/>
            <a:ext cx="1206427" cy="621355"/>
          </a:xfrm>
          <a:prstGeom prst="rect">
            <a:avLst/>
          </a:prstGeom>
        </p:spPr>
      </p:pic>
      <p:sp>
        <p:nvSpPr>
          <p:cNvPr id="2" name="Title 1">
            <a:extLst>
              <a:ext uri="{FF2B5EF4-FFF2-40B4-BE49-F238E27FC236}">
                <a16:creationId xmlns:a16="http://schemas.microsoft.com/office/drawing/2014/main" id="{A2DFA2E8-50A1-4465-AC33-6FAC0E7736E9}"/>
              </a:ext>
            </a:extLst>
          </p:cNvPr>
          <p:cNvSpPr>
            <a:spLocks noGrp="1"/>
          </p:cNvSpPr>
          <p:nvPr userDrawn="1">
            <p:ph type="title"/>
          </p:nvPr>
        </p:nvSpPr>
        <p:spPr>
          <a:xfrm>
            <a:off x="1153668" y="3977640"/>
            <a:ext cx="9884664" cy="731520"/>
          </a:xfrm>
        </p:spPr>
        <p:txBody>
          <a:bodyPr anchor="b">
            <a:normAutofit/>
          </a:bodyPr>
          <a:lstStyle>
            <a:lvl1pPr algn="ct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65DE34-CDB7-41F7-A95A-592B99558C69}"/>
              </a:ext>
            </a:extLst>
          </p:cNvPr>
          <p:cNvSpPr>
            <a:spLocks noGrp="1"/>
          </p:cNvSpPr>
          <p:nvPr userDrawn="1">
            <p:ph type="body" idx="1"/>
          </p:nvPr>
        </p:nvSpPr>
        <p:spPr>
          <a:xfrm>
            <a:off x="1153668" y="4700016"/>
            <a:ext cx="9884664" cy="457200"/>
          </a:xfrm>
        </p:spPr>
        <p:txBody>
          <a:bodyPr anchor="ct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802635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838200" y="380999"/>
            <a:ext cx="10515600" cy="1325880"/>
          </a:xfrm>
        </p:spPr>
        <p:txBody>
          <a:bodyPr/>
          <a:lstStyle>
            <a:lvl1pPr algn="ctr">
              <a:defRPr>
                <a:latin typeface="Baskerville" panose="02020502070401020303" pitchFamily="18" charset="0"/>
                <a:ea typeface="Baskerville" panose="02020502070401020303" pitchFamily="18"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838200" y="1825625"/>
            <a:ext cx="10515600" cy="4370832"/>
          </a:xfrm>
        </p:spPr>
        <p:txBody>
          <a:bodyPr/>
          <a:lstStyle>
            <a:lvl1pPr>
              <a:defRPr>
                <a:latin typeface="Gill Sans Nova Light" panose="020F0302020204030204" pitchFamily="34" charset="0"/>
                <a:cs typeface="Gill Sans Nova Light" panose="020F0302020204030204" pitchFamily="34" charset="0"/>
              </a:defRPr>
            </a:lvl1pPr>
            <a:lvl2pPr>
              <a:defRPr>
                <a:latin typeface="Gill Sans Nova Light" panose="020F0302020204030204" pitchFamily="34" charset="0"/>
                <a:cs typeface="Gill Sans Nova Light" panose="020F0302020204030204" pitchFamily="34" charset="0"/>
              </a:defRPr>
            </a:lvl2pPr>
            <a:lvl3pPr>
              <a:defRPr>
                <a:latin typeface="Gill Sans Nova Light" panose="020F0302020204030204" pitchFamily="34" charset="0"/>
                <a:cs typeface="Gill Sans Nova Light" panose="020F0302020204030204" pitchFamily="34" charset="0"/>
              </a:defRPr>
            </a:lvl3pPr>
            <a:lvl4pPr>
              <a:defRPr>
                <a:latin typeface="Gill Sans Nova Light" panose="020F0302020204030204" pitchFamily="34" charset="0"/>
                <a:cs typeface="Gill Sans Nova Light" panose="020F0302020204030204" pitchFamily="34" charset="0"/>
              </a:defRPr>
            </a:lvl4pPr>
            <a:lvl5pPr>
              <a:defRPr>
                <a:latin typeface="Gill Sans Nova Light" panose="020F0302020204030204" pitchFamily="34" charset="0"/>
                <a:cs typeface="Gill Sans Nova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74170EA9-DC14-D6B7-054C-51C9E1FE932C}"/>
              </a:ext>
            </a:extLst>
          </p:cNvPr>
          <p:cNvSpPr>
            <a:spLocks noGrp="1"/>
          </p:cNvSpPr>
          <p:nvPr>
            <p:ph type="ftr" sz="quarter" idx="10"/>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3F65A817-7911-6CCE-C2C4-2C8568F7F358}"/>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782271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green">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838200" y="380999"/>
            <a:ext cx="10515600" cy="1325880"/>
          </a:xfrm>
        </p:spPr>
        <p:txBody>
          <a:bodyPr/>
          <a:lstStyle>
            <a:lvl1pPr algn="ctr">
              <a:defRPr>
                <a:latin typeface="Baskerville" panose="02020502070401020303" pitchFamily="18" charset="0"/>
                <a:ea typeface="Baskerville" panose="02020502070401020303" pitchFamily="18"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609600" y="1600200"/>
            <a:ext cx="10972800" cy="4572000"/>
          </a:xfrm>
        </p:spPr>
        <p:txBody>
          <a:bodyPr/>
          <a:lstStyle>
            <a:lvl1pPr>
              <a:defRPr>
                <a:latin typeface="Gill Sans Nova Light" panose="020F0302020204030204" pitchFamily="34" charset="0"/>
                <a:cs typeface="Gill Sans Nova Light" panose="020F0302020204030204" pitchFamily="34" charset="0"/>
              </a:defRPr>
            </a:lvl1pPr>
            <a:lvl2pPr>
              <a:defRPr>
                <a:latin typeface="Gill Sans Nova Light" panose="020F0302020204030204" pitchFamily="34" charset="0"/>
                <a:cs typeface="Gill Sans Nova Light" panose="020F0302020204030204" pitchFamily="34" charset="0"/>
              </a:defRPr>
            </a:lvl2pPr>
            <a:lvl3pPr>
              <a:defRPr>
                <a:latin typeface="Gill Sans Nova Light" panose="020F0302020204030204" pitchFamily="34" charset="0"/>
                <a:cs typeface="Gill Sans Nova Light" panose="020F0302020204030204" pitchFamily="34" charset="0"/>
              </a:defRPr>
            </a:lvl3pPr>
            <a:lvl4pPr>
              <a:defRPr>
                <a:latin typeface="Gill Sans Nova Light" panose="020F0302020204030204" pitchFamily="34" charset="0"/>
                <a:cs typeface="Gill Sans Nova Light" panose="020F0302020204030204" pitchFamily="34" charset="0"/>
              </a:defRPr>
            </a:lvl4pPr>
            <a:lvl5pPr>
              <a:defRPr>
                <a:latin typeface="Gill Sans Nova Light" panose="020F0302020204030204" pitchFamily="34" charset="0"/>
                <a:cs typeface="Gill Sans Nova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74170EA9-DC14-D6B7-054C-51C9E1FE932C}"/>
              </a:ext>
            </a:extLst>
          </p:cNvPr>
          <p:cNvSpPr>
            <a:spLocks noGrp="1"/>
          </p:cNvSpPr>
          <p:nvPr>
            <p:ph type="ftr" sz="quarter" idx="10"/>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3F65A817-7911-6CCE-C2C4-2C8568F7F358}"/>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925109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2F45E1C-47F6-0AF9-7468-BA613D681E1D}"/>
              </a:ext>
            </a:extLst>
          </p:cNvPr>
          <p:cNvSpPr/>
          <p:nvPr userDrawn="1"/>
        </p:nvSpPr>
        <p:spPr>
          <a:xfrm>
            <a:off x="0" y="1533950"/>
            <a:ext cx="12192000" cy="3790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fabric&#10;&#10;Description automatically generated">
            <a:extLst>
              <a:ext uri="{FF2B5EF4-FFF2-40B4-BE49-F238E27FC236}">
                <a16:creationId xmlns:a16="http://schemas.microsoft.com/office/drawing/2014/main" id="{AB9E0D8B-7031-366D-884B-EB3FABD78C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5056236" y="-1772981"/>
            <a:ext cx="2147050" cy="6039669"/>
          </a:xfrm>
          <a:prstGeom prst="rect">
            <a:avLst/>
          </a:prstGeom>
        </p:spPr>
      </p:pic>
      <p:sp>
        <p:nvSpPr>
          <p:cNvPr id="12" name="Rectangle 11">
            <a:extLst>
              <a:ext uri="{FF2B5EF4-FFF2-40B4-BE49-F238E27FC236}">
                <a16:creationId xmlns:a16="http://schemas.microsoft.com/office/drawing/2014/main" id="{1859314F-DCEF-A5A7-C5D9-F0D39AAC9FFA}"/>
              </a:ext>
            </a:extLst>
          </p:cNvPr>
          <p:cNvSpPr/>
          <p:nvPr userDrawn="1"/>
        </p:nvSpPr>
        <p:spPr>
          <a:xfrm>
            <a:off x="225552" y="1796143"/>
            <a:ext cx="11740896" cy="3265714"/>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picture containing flower, plant&#10;&#10;Description automatically generated">
            <a:extLst>
              <a:ext uri="{FF2B5EF4-FFF2-40B4-BE49-F238E27FC236}">
                <a16:creationId xmlns:a16="http://schemas.microsoft.com/office/drawing/2014/main" id="{DAAE5EB8-5B6B-6FA6-E6E7-D2F58FDFB4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6307543" y="-287017"/>
            <a:ext cx="1051334" cy="3866771"/>
          </a:xfrm>
          <a:prstGeom prst="rect">
            <a:avLst/>
          </a:prstGeom>
        </p:spPr>
      </p:pic>
      <p:pic>
        <p:nvPicPr>
          <p:cNvPr id="19" name="Picture 18" descr="A picture containing mollusk, insect&#10;&#10;Description automatically generated">
            <a:extLst>
              <a:ext uri="{FF2B5EF4-FFF2-40B4-BE49-F238E27FC236}">
                <a16:creationId xmlns:a16="http://schemas.microsoft.com/office/drawing/2014/main" id="{BB1368FF-AA1B-4423-30B1-BE082E6F191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492222" y="4923380"/>
            <a:ext cx="1207554" cy="354511"/>
          </a:xfrm>
          <a:prstGeom prst="rect">
            <a:avLst/>
          </a:prstGeom>
        </p:spPr>
      </p:pic>
      <p:sp>
        <p:nvSpPr>
          <p:cNvPr id="2" name="Title 1">
            <a:extLst>
              <a:ext uri="{FF2B5EF4-FFF2-40B4-BE49-F238E27FC236}">
                <a16:creationId xmlns:a16="http://schemas.microsoft.com/office/drawing/2014/main" id="{A2DFA2E8-50A1-4465-AC33-6FAC0E7736E9}"/>
              </a:ext>
            </a:extLst>
          </p:cNvPr>
          <p:cNvSpPr>
            <a:spLocks noGrp="1"/>
          </p:cNvSpPr>
          <p:nvPr>
            <p:ph type="title"/>
          </p:nvPr>
        </p:nvSpPr>
        <p:spPr>
          <a:xfrm>
            <a:off x="1743456" y="2404872"/>
            <a:ext cx="8705088" cy="2002536"/>
          </a:xfrm>
        </p:spPr>
        <p:txBody>
          <a:bodyPr anchor="t">
            <a:normAutofit/>
          </a:bodyPr>
          <a:lstStyle>
            <a:lvl1pPr algn="ct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1743454" y="3964517"/>
            <a:ext cx="8705089" cy="457200"/>
          </a:xfrm>
        </p:spPr>
        <p:txBody>
          <a:bodyPr anchor="ctr"/>
          <a:lstStyle>
            <a:lvl1pPr marL="0" indent="0" algn="ctr">
              <a:buNone/>
              <a:defRPr sz="2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7" name="Text Placeholder 24">
            <a:extLst>
              <a:ext uri="{FF2B5EF4-FFF2-40B4-BE49-F238E27FC236}">
                <a16:creationId xmlns:a16="http://schemas.microsoft.com/office/drawing/2014/main" id="{F5E2B84E-B4F2-ED93-8084-ECFC3B9C380F}"/>
              </a:ext>
            </a:extLst>
          </p:cNvPr>
          <p:cNvSpPr>
            <a:spLocks noGrp="1"/>
          </p:cNvSpPr>
          <p:nvPr>
            <p:ph type="body" sz="quarter" idx="11" hasCustomPrompt="1"/>
          </p:nvPr>
        </p:nvSpPr>
        <p:spPr>
          <a:xfrm>
            <a:off x="10149667" y="3189069"/>
            <a:ext cx="945473" cy="1936750"/>
          </a:xfrm>
        </p:spPr>
        <p:txBody>
          <a:bodyPr>
            <a:noAutofit/>
          </a:bodyPr>
          <a:lstStyle>
            <a:lvl1pPr marL="0" indent="0">
              <a:buNone/>
              <a:defRPr sz="14000" b="1">
                <a:solidFill>
                  <a:schemeClr val="tx2"/>
                </a:solidFill>
                <a:latin typeface="+mj-lt"/>
              </a:defRPr>
            </a:lvl1pPr>
          </a:lstStyle>
          <a:p>
            <a:pPr lvl="0"/>
            <a:r>
              <a:rPr lang="en-US" dirty="0"/>
              <a:t>”</a:t>
            </a:r>
          </a:p>
        </p:txBody>
      </p:sp>
      <p:sp>
        <p:nvSpPr>
          <p:cNvPr id="28" name="Text Placeholder 24">
            <a:extLst>
              <a:ext uri="{FF2B5EF4-FFF2-40B4-BE49-F238E27FC236}">
                <a16:creationId xmlns:a16="http://schemas.microsoft.com/office/drawing/2014/main" id="{FDD82133-EB75-7E07-A9CE-730CB7F6CD34}"/>
              </a:ext>
            </a:extLst>
          </p:cNvPr>
          <p:cNvSpPr>
            <a:spLocks noGrp="1"/>
          </p:cNvSpPr>
          <p:nvPr>
            <p:ph type="body" sz="quarter" idx="10" hasCustomPrompt="1"/>
          </p:nvPr>
        </p:nvSpPr>
        <p:spPr>
          <a:xfrm>
            <a:off x="1033184" y="2136567"/>
            <a:ext cx="941832" cy="1936750"/>
          </a:xfrm>
        </p:spPr>
        <p:txBody>
          <a:bodyPr>
            <a:noAutofit/>
          </a:bodyPr>
          <a:lstStyle>
            <a:lvl1pPr marL="0" indent="0">
              <a:buNone/>
              <a:defRPr sz="14000" b="1">
                <a:solidFill>
                  <a:schemeClr val="tx2"/>
                </a:solidFill>
                <a:latin typeface="+mj-lt"/>
              </a:defRPr>
            </a:lvl1pPr>
          </a:lstStyle>
          <a:p>
            <a:pPr lvl="0"/>
            <a:r>
              <a:rPr lang="en-US" dirty="0"/>
              <a:t>“</a:t>
            </a:r>
          </a:p>
        </p:txBody>
      </p:sp>
    </p:spTree>
    <p:extLst>
      <p:ext uri="{BB962C8B-B14F-4D97-AF65-F5344CB8AC3E}">
        <p14:creationId xmlns:p14="http://schemas.microsoft.com/office/powerpoint/2010/main" val="3178703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41740FC-E682-E87B-87BB-213396FD2DF6}"/>
              </a:ext>
            </a:extLst>
          </p:cNvPr>
          <p:cNvSpPr/>
          <p:nvPr userDrawn="1"/>
        </p:nvSpPr>
        <p:spPr>
          <a:xfrm>
            <a:off x="553443" y="0"/>
            <a:ext cx="11105522" cy="6244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AC6E25B-7977-E725-B84F-07CA54BB4973}"/>
              </a:ext>
            </a:extLst>
          </p:cNvPr>
          <p:cNvSpPr/>
          <p:nvPr userDrawn="1"/>
        </p:nvSpPr>
        <p:spPr>
          <a:xfrm>
            <a:off x="877579" y="0"/>
            <a:ext cx="10460969" cy="58727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mollusk, insect&#10;&#10;Description automatically generated">
            <a:extLst>
              <a:ext uri="{FF2B5EF4-FFF2-40B4-BE49-F238E27FC236}">
                <a16:creationId xmlns:a16="http://schemas.microsoft.com/office/drawing/2014/main" id="{0EE757CA-B891-A6E4-F7DB-FFB1DBFDA0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1275" y="5738220"/>
            <a:ext cx="1207554" cy="354511"/>
          </a:xfrm>
          <a:prstGeom prst="rect">
            <a:avLst/>
          </a:prstGeom>
        </p:spPr>
      </p:pic>
      <p:sp>
        <p:nvSpPr>
          <p:cNvPr id="2" name="Title 1">
            <a:extLst>
              <a:ext uri="{FF2B5EF4-FFF2-40B4-BE49-F238E27FC236}">
                <a16:creationId xmlns:a16="http://schemas.microsoft.com/office/drawing/2014/main" id="{115CA519-6BA6-FAC8-3545-2E7E3CBDE2A9}"/>
              </a:ext>
            </a:extLst>
          </p:cNvPr>
          <p:cNvSpPr>
            <a:spLocks noGrp="1"/>
          </p:cNvSpPr>
          <p:nvPr>
            <p:ph type="title"/>
          </p:nvPr>
        </p:nvSpPr>
        <p:spPr/>
        <p:txBody>
          <a:bodyPr/>
          <a:lstStyle>
            <a:lvl1pPr algn="ctr">
              <a:defRPr/>
            </a:lvl1pPr>
          </a:lstStyle>
          <a:p>
            <a:r>
              <a:rPr lang="en-US"/>
              <a:t>Click to edit Master title style</a:t>
            </a:r>
            <a:endParaRPr lang="en-US" dirty="0"/>
          </a:p>
        </p:txBody>
      </p:sp>
      <p:sp>
        <p:nvSpPr>
          <p:cNvPr id="22" name="Picture Placeholder 17">
            <a:extLst>
              <a:ext uri="{FF2B5EF4-FFF2-40B4-BE49-F238E27FC236}">
                <a16:creationId xmlns:a16="http://schemas.microsoft.com/office/drawing/2014/main" id="{6A1AC1B6-9CB9-19D8-8BDC-EDC0B6C19DBE}"/>
              </a:ext>
            </a:extLst>
          </p:cNvPr>
          <p:cNvSpPr>
            <a:spLocks noGrp="1" noChangeAspect="1"/>
          </p:cNvSpPr>
          <p:nvPr>
            <p:ph type="pic" sz="quarter" idx="12"/>
          </p:nvPr>
        </p:nvSpPr>
        <p:spPr>
          <a:xfrm>
            <a:off x="1375868" y="1797050"/>
            <a:ext cx="2057400" cy="2058988"/>
          </a:xfrm>
        </p:spPr>
        <p:txBody>
          <a:bodyPr anchor="ctr">
            <a:normAutofit/>
          </a:bodyPr>
          <a:lstStyle>
            <a:lvl1pPr marL="0" indent="0" algn="ctr">
              <a:buNone/>
              <a:defRPr sz="1800"/>
            </a:lvl1pPr>
          </a:lstStyle>
          <a:p>
            <a:r>
              <a:rPr lang="en-US"/>
              <a:t>Click icon to add picture</a:t>
            </a:r>
            <a:endParaRPr lang="en-US" dirty="0"/>
          </a:p>
        </p:txBody>
      </p:sp>
      <p:sp>
        <p:nvSpPr>
          <p:cNvPr id="20" name="Text Placeholder 19">
            <a:extLst>
              <a:ext uri="{FF2B5EF4-FFF2-40B4-BE49-F238E27FC236}">
                <a16:creationId xmlns:a16="http://schemas.microsoft.com/office/drawing/2014/main" id="{DAB2A93C-DB99-8217-D74F-D08E610FA758}"/>
              </a:ext>
            </a:extLst>
          </p:cNvPr>
          <p:cNvSpPr>
            <a:spLocks noGrp="1"/>
          </p:cNvSpPr>
          <p:nvPr>
            <p:ph type="body" sz="quarter" idx="13"/>
          </p:nvPr>
        </p:nvSpPr>
        <p:spPr>
          <a:xfrm>
            <a:off x="1326173" y="3946525"/>
            <a:ext cx="2194560" cy="355600"/>
          </a:xfrm>
        </p:spPr>
        <p:txBody>
          <a:bodyPr lIns="0" tIns="0" rIns="0" bIns="0" anchor="ctr">
            <a:noAutofit/>
          </a:bodyPr>
          <a:lstStyle>
            <a:lvl1pPr marL="0" indent="0" algn="ctr">
              <a:lnSpc>
                <a:spcPct val="100000"/>
              </a:lnSpc>
              <a:spcBef>
                <a:spcPts val="0"/>
              </a:spcBef>
              <a:buNone/>
              <a:defRPr sz="2000">
                <a:latin typeface="Gill Sans Nova" panose="020B0602020104020203" pitchFamily="34" charset="0"/>
              </a:defRPr>
            </a:lvl1pPr>
          </a:lstStyle>
          <a:p>
            <a:pPr lvl="0"/>
            <a:r>
              <a:rPr lang="en-US"/>
              <a:t>Click to edit Master text styles</a:t>
            </a:r>
          </a:p>
        </p:txBody>
      </p:sp>
      <p:sp>
        <p:nvSpPr>
          <p:cNvPr id="21" name="Text Placeholder 19">
            <a:extLst>
              <a:ext uri="{FF2B5EF4-FFF2-40B4-BE49-F238E27FC236}">
                <a16:creationId xmlns:a16="http://schemas.microsoft.com/office/drawing/2014/main" id="{61950EAA-EB4E-8768-AFC9-A0356AECFE12}"/>
              </a:ext>
            </a:extLst>
          </p:cNvPr>
          <p:cNvSpPr>
            <a:spLocks noGrp="1"/>
          </p:cNvSpPr>
          <p:nvPr>
            <p:ph type="body" sz="quarter" idx="14"/>
          </p:nvPr>
        </p:nvSpPr>
        <p:spPr>
          <a:xfrm>
            <a:off x="1328309" y="4306415"/>
            <a:ext cx="2194560" cy="274320"/>
          </a:xfrm>
        </p:spPr>
        <p:txBody>
          <a:bodyPr lIns="0" tIns="0" rIns="0" bIns="0" anchor="ctr">
            <a:noAutofit/>
          </a:bodyPr>
          <a:lstStyle>
            <a:lvl1pPr marL="0" indent="0" algn="ctr">
              <a:lnSpc>
                <a:spcPct val="100000"/>
              </a:lnSpc>
              <a:spcBef>
                <a:spcPts val="0"/>
              </a:spcBef>
              <a:buNone/>
              <a:defRPr sz="1600">
                <a:latin typeface="+mn-lt"/>
              </a:defRPr>
            </a:lvl1pPr>
          </a:lstStyle>
          <a:p>
            <a:pPr lvl="0"/>
            <a:r>
              <a:rPr lang="en-US"/>
              <a:t>Click to edit Master text styles</a:t>
            </a:r>
          </a:p>
        </p:txBody>
      </p:sp>
      <p:sp>
        <p:nvSpPr>
          <p:cNvPr id="31" name="Picture Placeholder 17">
            <a:extLst>
              <a:ext uri="{FF2B5EF4-FFF2-40B4-BE49-F238E27FC236}">
                <a16:creationId xmlns:a16="http://schemas.microsoft.com/office/drawing/2014/main" id="{E3B18CDB-3FF1-EC8E-EA8A-31E9BF81747A}"/>
              </a:ext>
            </a:extLst>
          </p:cNvPr>
          <p:cNvSpPr>
            <a:spLocks noGrp="1" noChangeAspect="1"/>
          </p:cNvSpPr>
          <p:nvPr>
            <p:ph type="pic" sz="quarter" idx="17"/>
          </p:nvPr>
        </p:nvSpPr>
        <p:spPr>
          <a:xfrm>
            <a:off x="3828270" y="1797050"/>
            <a:ext cx="2057400" cy="2058988"/>
          </a:xfrm>
        </p:spPr>
        <p:txBody>
          <a:bodyPr anchor="ctr">
            <a:normAutofit/>
          </a:bodyPr>
          <a:lstStyle>
            <a:lvl1pPr marL="0" indent="0" algn="ctr">
              <a:buNone/>
              <a:defRPr sz="1800"/>
            </a:lvl1pPr>
          </a:lstStyle>
          <a:p>
            <a:r>
              <a:rPr lang="en-US"/>
              <a:t>Click icon to add picture</a:t>
            </a:r>
            <a:endParaRPr lang="en-US" dirty="0"/>
          </a:p>
        </p:txBody>
      </p:sp>
      <p:sp>
        <p:nvSpPr>
          <p:cNvPr id="33" name="Text Placeholder 19">
            <a:extLst>
              <a:ext uri="{FF2B5EF4-FFF2-40B4-BE49-F238E27FC236}">
                <a16:creationId xmlns:a16="http://schemas.microsoft.com/office/drawing/2014/main" id="{EAB1EC17-F1C7-0781-4F52-DEE9122BBC9D}"/>
              </a:ext>
            </a:extLst>
          </p:cNvPr>
          <p:cNvSpPr>
            <a:spLocks noGrp="1"/>
          </p:cNvSpPr>
          <p:nvPr>
            <p:ph type="body" sz="quarter" idx="19"/>
          </p:nvPr>
        </p:nvSpPr>
        <p:spPr>
          <a:xfrm>
            <a:off x="3763663" y="3926721"/>
            <a:ext cx="2194560" cy="355600"/>
          </a:xfrm>
        </p:spPr>
        <p:txBody>
          <a:bodyPr lIns="0" tIns="0" rIns="0" bIns="0" anchor="ctr">
            <a:noAutofit/>
          </a:bodyPr>
          <a:lstStyle>
            <a:lvl1pPr marL="0" indent="0" algn="ctr">
              <a:lnSpc>
                <a:spcPct val="100000"/>
              </a:lnSpc>
              <a:spcBef>
                <a:spcPts val="0"/>
              </a:spcBef>
              <a:buNone/>
              <a:defRPr sz="2000">
                <a:latin typeface="Gill Sans Nova" panose="020B0602020104020203" pitchFamily="34" charset="0"/>
              </a:defRPr>
            </a:lvl1pPr>
          </a:lstStyle>
          <a:p>
            <a:pPr lvl="0"/>
            <a:r>
              <a:rPr lang="en-US"/>
              <a:t>Click to edit Master text styles</a:t>
            </a:r>
          </a:p>
        </p:txBody>
      </p:sp>
      <p:sp>
        <p:nvSpPr>
          <p:cNvPr id="32" name="Text Placeholder 19">
            <a:extLst>
              <a:ext uri="{FF2B5EF4-FFF2-40B4-BE49-F238E27FC236}">
                <a16:creationId xmlns:a16="http://schemas.microsoft.com/office/drawing/2014/main" id="{9E2E4E06-43E3-5309-A921-59117EDFEA1A}"/>
              </a:ext>
            </a:extLst>
          </p:cNvPr>
          <p:cNvSpPr>
            <a:spLocks noGrp="1"/>
          </p:cNvSpPr>
          <p:nvPr>
            <p:ph type="body" sz="quarter" idx="18"/>
          </p:nvPr>
        </p:nvSpPr>
        <p:spPr>
          <a:xfrm>
            <a:off x="3765799" y="4286611"/>
            <a:ext cx="2194560" cy="274320"/>
          </a:xfrm>
        </p:spPr>
        <p:txBody>
          <a:bodyPr lIns="0" tIns="0" rIns="0" bIns="0" anchor="ctr">
            <a:noAutofit/>
          </a:bodyPr>
          <a:lstStyle>
            <a:lvl1pPr marL="0" indent="0" algn="ctr">
              <a:lnSpc>
                <a:spcPct val="100000"/>
              </a:lnSpc>
              <a:spcBef>
                <a:spcPts val="0"/>
              </a:spcBef>
              <a:buNone/>
              <a:defRPr sz="1600">
                <a:latin typeface="+mn-lt"/>
              </a:defRPr>
            </a:lvl1pPr>
          </a:lstStyle>
          <a:p>
            <a:pPr lvl="0"/>
            <a:r>
              <a:rPr lang="en-US"/>
              <a:t>Click to edit Master text styles</a:t>
            </a:r>
          </a:p>
        </p:txBody>
      </p:sp>
      <p:sp>
        <p:nvSpPr>
          <p:cNvPr id="30" name="Picture Placeholder 17">
            <a:extLst>
              <a:ext uri="{FF2B5EF4-FFF2-40B4-BE49-F238E27FC236}">
                <a16:creationId xmlns:a16="http://schemas.microsoft.com/office/drawing/2014/main" id="{2EB018F6-8206-135F-BF16-29E6E63FD099}"/>
              </a:ext>
            </a:extLst>
          </p:cNvPr>
          <p:cNvSpPr>
            <a:spLocks noGrp="1" noChangeAspect="1"/>
          </p:cNvSpPr>
          <p:nvPr>
            <p:ph type="pic" sz="quarter" idx="16"/>
          </p:nvPr>
        </p:nvSpPr>
        <p:spPr>
          <a:xfrm>
            <a:off x="6280672" y="1797050"/>
            <a:ext cx="2057400" cy="2058988"/>
          </a:xfrm>
        </p:spPr>
        <p:txBody>
          <a:bodyPr anchor="ctr">
            <a:normAutofit/>
          </a:bodyPr>
          <a:lstStyle>
            <a:lvl1pPr marL="0" indent="0" algn="ctr">
              <a:buNone/>
              <a:defRPr sz="1800"/>
            </a:lvl1pPr>
          </a:lstStyle>
          <a:p>
            <a:r>
              <a:rPr lang="en-US"/>
              <a:t>Click icon to add picture</a:t>
            </a:r>
            <a:endParaRPr lang="en-US" dirty="0"/>
          </a:p>
        </p:txBody>
      </p:sp>
      <p:sp>
        <p:nvSpPr>
          <p:cNvPr id="35" name="Text Placeholder 19">
            <a:extLst>
              <a:ext uri="{FF2B5EF4-FFF2-40B4-BE49-F238E27FC236}">
                <a16:creationId xmlns:a16="http://schemas.microsoft.com/office/drawing/2014/main" id="{13D50A41-E904-8A4E-6F0A-F980F8D64711}"/>
              </a:ext>
            </a:extLst>
          </p:cNvPr>
          <p:cNvSpPr>
            <a:spLocks noGrp="1"/>
          </p:cNvSpPr>
          <p:nvPr>
            <p:ph type="body" sz="quarter" idx="21"/>
          </p:nvPr>
        </p:nvSpPr>
        <p:spPr>
          <a:xfrm>
            <a:off x="6216065" y="3946525"/>
            <a:ext cx="2194560" cy="355600"/>
          </a:xfrm>
        </p:spPr>
        <p:txBody>
          <a:bodyPr lIns="0" tIns="0" rIns="0" bIns="0" anchor="ctr">
            <a:noAutofit/>
          </a:bodyPr>
          <a:lstStyle>
            <a:lvl1pPr marL="0" indent="0" algn="ctr">
              <a:lnSpc>
                <a:spcPct val="100000"/>
              </a:lnSpc>
              <a:spcBef>
                <a:spcPts val="0"/>
              </a:spcBef>
              <a:buNone/>
              <a:defRPr sz="2000">
                <a:latin typeface="Gill Sans Nova" panose="020B0602020104020203" pitchFamily="34" charset="0"/>
              </a:defRPr>
            </a:lvl1pPr>
          </a:lstStyle>
          <a:p>
            <a:pPr lvl="0"/>
            <a:r>
              <a:rPr lang="en-US"/>
              <a:t>Click to edit Master text styles</a:t>
            </a:r>
          </a:p>
        </p:txBody>
      </p:sp>
      <p:sp>
        <p:nvSpPr>
          <p:cNvPr id="34" name="Text Placeholder 19">
            <a:extLst>
              <a:ext uri="{FF2B5EF4-FFF2-40B4-BE49-F238E27FC236}">
                <a16:creationId xmlns:a16="http://schemas.microsoft.com/office/drawing/2014/main" id="{D6CE30A5-8B65-384B-A8B9-6F711A521946}"/>
              </a:ext>
            </a:extLst>
          </p:cNvPr>
          <p:cNvSpPr>
            <a:spLocks noGrp="1"/>
          </p:cNvSpPr>
          <p:nvPr>
            <p:ph type="body" sz="quarter" idx="20"/>
          </p:nvPr>
        </p:nvSpPr>
        <p:spPr>
          <a:xfrm>
            <a:off x="6218201" y="4306415"/>
            <a:ext cx="2194560" cy="274320"/>
          </a:xfrm>
        </p:spPr>
        <p:txBody>
          <a:bodyPr lIns="0" tIns="0" rIns="0" bIns="0" anchor="ctr">
            <a:noAutofit/>
          </a:bodyPr>
          <a:lstStyle>
            <a:lvl1pPr marL="0" indent="0" algn="ctr">
              <a:lnSpc>
                <a:spcPct val="100000"/>
              </a:lnSpc>
              <a:spcBef>
                <a:spcPts val="0"/>
              </a:spcBef>
              <a:buNone/>
              <a:defRPr sz="1600">
                <a:latin typeface="+mn-lt"/>
              </a:defRPr>
            </a:lvl1pPr>
          </a:lstStyle>
          <a:p>
            <a:pPr lvl="0"/>
            <a:r>
              <a:rPr lang="en-US"/>
              <a:t>Click to edit Master text styles</a:t>
            </a:r>
          </a:p>
        </p:txBody>
      </p:sp>
      <p:sp>
        <p:nvSpPr>
          <p:cNvPr id="29" name="Picture Placeholder 17">
            <a:extLst>
              <a:ext uri="{FF2B5EF4-FFF2-40B4-BE49-F238E27FC236}">
                <a16:creationId xmlns:a16="http://schemas.microsoft.com/office/drawing/2014/main" id="{D1C71745-769D-8F16-2B61-EF5D4012F1E3}"/>
              </a:ext>
            </a:extLst>
          </p:cNvPr>
          <p:cNvSpPr>
            <a:spLocks noGrp="1" noChangeAspect="1"/>
          </p:cNvSpPr>
          <p:nvPr>
            <p:ph type="pic" sz="quarter" idx="15"/>
          </p:nvPr>
        </p:nvSpPr>
        <p:spPr>
          <a:xfrm>
            <a:off x="8733074" y="1797050"/>
            <a:ext cx="2057400" cy="2058988"/>
          </a:xfrm>
        </p:spPr>
        <p:txBody>
          <a:bodyPr anchor="ctr">
            <a:normAutofit/>
          </a:bodyPr>
          <a:lstStyle>
            <a:lvl1pPr marL="0" indent="0" algn="ctr">
              <a:buNone/>
              <a:defRPr sz="1800"/>
            </a:lvl1pPr>
          </a:lstStyle>
          <a:p>
            <a:r>
              <a:rPr lang="en-US"/>
              <a:t>Click icon to add picture</a:t>
            </a:r>
            <a:endParaRPr lang="en-US" dirty="0"/>
          </a:p>
        </p:txBody>
      </p:sp>
      <p:sp>
        <p:nvSpPr>
          <p:cNvPr id="37" name="Text Placeholder 19">
            <a:extLst>
              <a:ext uri="{FF2B5EF4-FFF2-40B4-BE49-F238E27FC236}">
                <a16:creationId xmlns:a16="http://schemas.microsoft.com/office/drawing/2014/main" id="{D6D40AAC-2768-6F48-97AE-FD958D89FD8E}"/>
              </a:ext>
            </a:extLst>
          </p:cNvPr>
          <p:cNvSpPr>
            <a:spLocks noGrp="1"/>
          </p:cNvSpPr>
          <p:nvPr>
            <p:ph type="body" sz="quarter" idx="23"/>
          </p:nvPr>
        </p:nvSpPr>
        <p:spPr>
          <a:xfrm>
            <a:off x="8666331" y="3946525"/>
            <a:ext cx="2194560" cy="355600"/>
          </a:xfrm>
        </p:spPr>
        <p:txBody>
          <a:bodyPr lIns="0" tIns="0" rIns="0" bIns="0" anchor="ctr">
            <a:noAutofit/>
          </a:bodyPr>
          <a:lstStyle>
            <a:lvl1pPr marL="0" indent="0" algn="ctr">
              <a:lnSpc>
                <a:spcPct val="100000"/>
              </a:lnSpc>
              <a:spcBef>
                <a:spcPts val="0"/>
              </a:spcBef>
              <a:buNone/>
              <a:defRPr sz="2000">
                <a:latin typeface="Gill Sans Nova" panose="020B0602020104020203" pitchFamily="34" charset="0"/>
              </a:defRPr>
            </a:lvl1pPr>
          </a:lstStyle>
          <a:p>
            <a:pPr lvl="0"/>
            <a:r>
              <a:rPr lang="en-US"/>
              <a:t>Click to edit Master text styles</a:t>
            </a:r>
          </a:p>
        </p:txBody>
      </p:sp>
      <p:sp>
        <p:nvSpPr>
          <p:cNvPr id="36" name="Text Placeholder 19">
            <a:extLst>
              <a:ext uri="{FF2B5EF4-FFF2-40B4-BE49-F238E27FC236}">
                <a16:creationId xmlns:a16="http://schemas.microsoft.com/office/drawing/2014/main" id="{85652007-C32E-173C-2A5F-B1C08D6140DD}"/>
              </a:ext>
            </a:extLst>
          </p:cNvPr>
          <p:cNvSpPr>
            <a:spLocks noGrp="1"/>
          </p:cNvSpPr>
          <p:nvPr>
            <p:ph type="body" sz="quarter" idx="22"/>
          </p:nvPr>
        </p:nvSpPr>
        <p:spPr>
          <a:xfrm>
            <a:off x="8668467" y="4306415"/>
            <a:ext cx="2194560" cy="274320"/>
          </a:xfrm>
        </p:spPr>
        <p:txBody>
          <a:bodyPr lIns="0" tIns="0" rIns="0" bIns="0" anchor="ctr">
            <a:noAutofit/>
          </a:bodyPr>
          <a:lstStyle>
            <a:lvl1pPr marL="0" indent="0" algn="ctr">
              <a:lnSpc>
                <a:spcPct val="100000"/>
              </a:lnSpc>
              <a:spcBef>
                <a:spcPts val="0"/>
              </a:spcBef>
              <a:buNone/>
              <a:defRPr sz="1600">
                <a:latin typeface="+mn-lt"/>
              </a:defRPr>
            </a:lvl1pPr>
          </a:lstStyle>
          <a:p>
            <a:pPr lvl="0"/>
            <a:r>
              <a:rPr lang="en-US"/>
              <a:t>Click to edit Master text styles</a:t>
            </a:r>
          </a:p>
        </p:txBody>
      </p:sp>
      <p:sp>
        <p:nvSpPr>
          <p:cNvPr id="3" name="Footer Placeholder 2">
            <a:extLst>
              <a:ext uri="{FF2B5EF4-FFF2-40B4-BE49-F238E27FC236}">
                <a16:creationId xmlns:a16="http://schemas.microsoft.com/office/drawing/2014/main" id="{08AD4DF5-3AA4-926D-00B1-1C24F968F4AD}"/>
              </a:ext>
            </a:extLst>
          </p:cNvPr>
          <p:cNvSpPr>
            <a:spLocks noGrp="1"/>
          </p:cNvSpPr>
          <p:nvPr>
            <p:ph type="ftr" sz="quarter" idx="10"/>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CE3EC206-AFEC-E74D-0522-B0D47B2E7A6E}"/>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519687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41740FC-E682-E87B-87BB-213396FD2DF6}"/>
              </a:ext>
            </a:extLst>
          </p:cNvPr>
          <p:cNvSpPr/>
          <p:nvPr userDrawn="1"/>
        </p:nvSpPr>
        <p:spPr>
          <a:xfrm>
            <a:off x="553443" y="0"/>
            <a:ext cx="11105522" cy="6244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AC6E25B-7977-E725-B84F-07CA54BB4973}"/>
              </a:ext>
            </a:extLst>
          </p:cNvPr>
          <p:cNvSpPr/>
          <p:nvPr userDrawn="1"/>
        </p:nvSpPr>
        <p:spPr>
          <a:xfrm>
            <a:off x="877579" y="0"/>
            <a:ext cx="10460969" cy="58727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mollusk, insect&#10;&#10;Description automatically generated">
            <a:extLst>
              <a:ext uri="{FF2B5EF4-FFF2-40B4-BE49-F238E27FC236}">
                <a16:creationId xmlns:a16="http://schemas.microsoft.com/office/drawing/2014/main" id="{0EE757CA-B891-A6E4-F7DB-FFB1DBFDA0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1275" y="5738220"/>
            <a:ext cx="1207554" cy="354511"/>
          </a:xfrm>
          <a:prstGeom prst="rect">
            <a:avLst/>
          </a:prstGeom>
        </p:spPr>
      </p:pic>
      <p:sp>
        <p:nvSpPr>
          <p:cNvPr id="2" name="Title 1">
            <a:extLst>
              <a:ext uri="{FF2B5EF4-FFF2-40B4-BE49-F238E27FC236}">
                <a16:creationId xmlns:a16="http://schemas.microsoft.com/office/drawing/2014/main" id="{115CA519-6BA6-FAC8-3545-2E7E3CBDE2A9}"/>
              </a:ext>
            </a:extLst>
          </p:cNvPr>
          <p:cNvSpPr>
            <a:spLocks noGrp="1"/>
          </p:cNvSpPr>
          <p:nvPr>
            <p:ph type="title"/>
          </p:nvPr>
        </p:nvSpPr>
        <p:spPr/>
        <p:txBody>
          <a:bodyPr/>
          <a:lstStyle>
            <a:lvl1pPr algn="ctr">
              <a:defRPr/>
            </a:lvl1pPr>
          </a:lstStyle>
          <a:p>
            <a:r>
              <a:rPr lang="en-US"/>
              <a:t>Click to edit Master title style</a:t>
            </a:r>
            <a:endParaRPr lang="en-US" dirty="0"/>
          </a:p>
        </p:txBody>
      </p:sp>
      <p:sp>
        <p:nvSpPr>
          <p:cNvPr id="22" name="Picture Placeholder 17">
            <a:extLst>
              <a:ext uri="{FF2B5EF4-FFF2-40B4-BE49-F238E27FC236}">
                <a16:creationId xmlns:a16="http://schemas.microsoft.com/office/drawing/2014/main" id="{6A1AC1B6-9CB9-19D8-8BDC-EDC0B6C19DBE}"/>
              </a:ext>
            </a:extLst>
          </p:cNvPr>
          <p:cNvSpPr>
            <a:spLocks noGrp="1" noChangeAspect="1"/>
          </p:cNvSpPr>
          <p:nvPr>
            <p:ph type="pic" sz="quarter" idx="12"/>
          </p:nvPr>
        </p:nvSpPr>
        <p:spPr>
          <a:xfrm>
            <a:off x="1681364" y="1658061"/>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20" name="Text Placeholder 19">
            <a:extLst>
              <a:ext uri="{FF2B5EF4-FFF2-40B4-BE49-F238E27FC236}">
                <a16:creationId xmlns:a16="http://schemas.microsoft.com/office/drawing/2014/main" id="{DAB2A93C-DB99-8217-D74F-D08E610FA758}"/>
              </a:ext>
            </a:extLst>
          </p:cNvPr>
          <p:cNvSpPr>
            <a:spLocks noGrp="1"/>
          </p:cNvSpPr>
          <p:nvPr>
            <p:ph type="body" sz="quarter" idx="13"/>
          </p:nvPr>
        </p:nvSpPr>
        <p:spPr>
          <a:xfrm>
            <a:off x="1106424" y="2926080"/>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21" name="Text Placeholder 19">
            <a:extLst>
              <a:ext uri="{FF2B5EF4-FFF2-40B4-BE49-F238E27FC236}">
                <a16:creationId xmlns:a16="http://schemas.microsoft.com/office/drawing/2014/main" id="{61950EAA-EB4E-8768-AFC9-A0356AECFE12}"/>
              </a:ext>
            </a:extLst>
          </p:cNvPr>
          <p:cNvSpPr>
            <a:spLocks noGrp="1"/>
          </p:cNvSpPr>
          <p:nvPr>
            <p:ph type="body" sz="quarter" idx="14"/>
          </p:nvPr>
        </p:nvSpPr>
        <p:spPr>
          <a:xfrm>
            <a:off x="1106424" y="3145536"/>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46" name="Picture Placeholder 17">
            <a:extLst>
              <a:ext uri="{FF2B5EF4-FFF2-40B4-BE49-F238E27FC236}">
                <a16:creationId xmlns:a16="http://schemas.microsoft.com/office/drawing/2014/main" id="{B23EF08B-7D0C-7D96-413D-71C22E3F74D0}"/>
              </a:ext>
            </a:extLst>
          </p:cNvPr>
          <p:cNvSpPr>
            <a:spLocks noGrp="1" noChangeAspect="1"/>
          </p:cNvSpPr>
          <p:nvPr>
            <p:ph type="pic" sz="quarter" idx="26"/>
          </p:nvPr>
        </p:nvSpPr>
        <p:spPr>
          <a:xfrm>
            <a:off x="1681364" y="3818492"/>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45" name="Text Placeholder 19">
            <a:extLst>
              <a:ext uri="{FF2B5EF4-FFF2-40B4-BE49-F238E27FC236}">
                <a16:creationId xmlns:a16="http://schemas.microsoft.com/office/drawing/2014/main" id="{A6866782-6675-4F37-E5D2-68CB0191C1A7}"/>
              </a:ext>
            </a:extLst>
          </p:cNvPr>
          <p:cNvSpPr>
            <a:spLocks noGrp="1"/>
          </p:cNvSpPr>
          <p:nvPr>
            <p:ph type="body" sz="quarter" idx="25"/>
          </p:nvPr>
        </p:nvSpPr>
        <p:spPr>
          <a:xfrm>
            <a:off x="1106424" y="5086511"/>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44" name="Text Placeholder 19">
            <a:extLst>
              <a:ext uri="{FF2B5EF4-FFF2-40B4-BE49-F238E27FC236}">
                <a16:creationId xmlns:a16="http://schemas.microsoft.com/office/drawing/2014/main" id="{9F53AB27-DDFA-AA5D-8253-546C9BBA9CE7}"/>
              </a:ext>
            </a:extLst>
          </p:cNvPr>
          <p:cNvSpPr>
            <a:spLocks noGrp="1"/>
          </p:cNvSpPr>
          <p:nvPr>
            <p:ph type="body" sz="quarter" idx="24"/>
          </p:nvPr>
        </p:nvSpPr>
        <p:spPr>
          <a:xfrm>
            <a:off x="1106424" y="5305967"/>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31" name="Picture Placeholder 17">
            <a:extLst>
              <a:ext uri="{FF2B5EF4-FFF2-40B4-BE49-F238E27FC236}">
                <a16:creationId xmlns:a16="http://schemas.microsoft.com/office/drawing/2014/main" id="{E3B18CDB-3FF1-EC8E-EA8A-31E9BF81747A}"/>
              </a:ext>
            </a:extLst>
          </p:cNvPr>
          <p:cNvSpPr>
            <a:spLocks noGrp="1" noChangeAspect="1"/>
          </p:cNvSpPr>
          <p:nvPr>
            <p:ph type="pic" sz="quarter" idx="17"/>
          </p:nvPr>
        </p:nvSpPr>
        <p:spPr>
          <a:xfrm>
            <a:off x="4226754" y="1658061"/>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33" name="Text Placeholder 19">
            <a:extLst>
              <a:ext uri="{FF2B5EF4-FFF2-40B4-BE49-F238E27FC236}">
                <a16:creationId xmlns:a16="http://schemas.microsoft.com/office/drawing/2014/main" id="{EAB1EC17-F1C7-0781-4F52-DEE9122BBC9D}"/>
              </a:ext>
            </a:extLst>
          </p:cNvPr>
          <p:cNvSpPr>
            <a:spLocks noGrp="1"/>
          </p:cNvSpPr>
          <p:nvPr>
            <p:ph type="body" sz="quarter" idx="19"/>
          </p:nvPr>
        </p:nvSpPr>
        <p:spPr>
          <a:xfrm>
            <a:off x="3639312" y="2926080"/>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32" name="Text Placeholder 19">
            <a:extLst>
              <a:ext uri="{FF2B5EF4-FFF2-40B4-BE49-F238E27FC236}">
                <a16:creationId xmlns:a16="http://schemas.microsoft.com/office/drawing/2014/main" id="{9E2E4E06-43E3-5309-A921-59117EDFEA1A}"/>
              </a:ext>
            </a:extLst>
          </p:cNvPr>
          <p:cNvSpPr>
            <a:spLocks noGrp="1"/>
          </p:cNvSpPr>
          <p:nvPr>
            <p:ph type="body" sz="quarter" idx="18"/>
          </p:nvPr>
        </p:nvSpPr>
        <p:spPr>
          <a:xfrm>
            <a:off x="3639312" y="3145536"/>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16" name="Picture Placeholder 17">
            <a:extLst>
              <a:ext uri="{FF2B5EF4-FFF2-40B4-BE49-F238E27FC236}">
                <a16:creationId xmlns:a16="http://schemas.microsoft.com/office/drawing/2014/main" id="{DD9CE7E9-3BC2-0321-457B-61D363708B38}"/>
              </a:ext>
            </a:extLst>
          </p:cNvPr>
          <p:cNvSpPr>
            <a:spLocks noGrp="1" noChangeAspect="1"/>
          </p:cNvSpPr>
          <p:nvPr>
            <p:ph type="pic" sz="quarter" idx="29"/>
          </p:nvPr>
        </p:nvSpPr>
        <p:spPr>
          <a:xfrm>
            <a:off x="4226754" y="3818492"/>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23" name="Text Placeholder 19">
            <a:extLst>
              <a:ext uri="{FF2B5EF4-FFF2-40B4-BE49-F238E27FC236}">
                <a16:creationId xmlns:a16="http://schemas.microsoft.com/office/drawing/2014/main" id="{70DD1941-A469-A457-B987-E0E2C300A8AE}"/>
              </a:ext>
            </a:extLst>
          </p:cNvPr>
          <p:cNvSpPr>
            <a:spLocks noGrp="1"/>
          </p:cNvSpPr>
          <p:nvPr>
            <p:ph type="body" sz="quarter" idx="31"/>
          </p:nvPr>
        </p:nvSpPr>
        <p:spPr>
          <a:xfrm>
            <a:off x="3639312" y="5086511"/>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18" name="Text Placeholder 19">
            <a:extLst>
              <a:ext uri="{FF2B5EF4-FFF2-40B4-BE49-F238E27FC236}">
                <a16:creationId xmlns:a16="http://schemas.microsoft.com/office/drawing/2014/main" id="{D6B84B7D-A7EC-6FE1-9925-F78AF0DE230F}"/>
              </a:ext>
            </a:extLst>
          </p:cNvPr>
          <p:cNvSpPr>
            <a:spLocks noGrp="1"/>
          </p:cNvSpPr>
          <p:nvPr>
            <p:ph type="body" sz="quarter" idx="30"/>
          </p:nvPr>
        </p:nvSpPr>
        <p:spPr>
          <a:xfrm>
            <a:off x="3639312" y="5305967"/>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30" name="Picture Placeholder 17">
            <a:extLst>
              <a:ext uri="{FF2B5EF4-FFF2-40B4-BE49-F238E27FC236}">
                <a16:creationId xmlns:a16="http://schemas.microsoft.com/office/drawing/2014/main" id="{2EB018F6-8206-135F-BF16-29E6E63FD099}"/>
              </a:ext>
            </a:extLst>
          </p:cNvPr>
          <p:cNvSpPr>
            <a:spLocks noGrp="1" noChangeAspect="1"/>
          </p:cNvSpPr>
          <p:nvPr>
            <p:ph type="pic" sz="quarter" idx="16"/>
          </p:nvPr>
        </p:nvSpPr>
        <p:spPr>
          <a:xfrm>
            <a:off x="6772144" y="1658061"/>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35" name="Text Placeholder 19">
            <a:extLst>
              <a:ext uri="{FF2B5EF4-FFF2-40B4-BE49-F238E27FC236}">
                <a16:creationId xmlns:a16="http://schemas.microsoft.com/office/drawing/2014/main" id="{13D50A41-E904-8A4E-6F0A-F980F8D64711}"/>
              </a:ext>
            </a:extLst>
          </p:cNvPr>
          <p:cNvSpPr>
            <a:spLocks noGrp="1"/>
          </p:cNvSpPr>
          <p:nvPr>
            <p:ph type="body" sz="quarter" idx="21"/>
          </p:nvPr>
        </p:nvSpPr>
        <p:spPr>
          <a:xfrm>
            <a:off x="6172200" y="2926080"/>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34" name="Text Placeholder 19">
            <a:extLst>
              <a:ext uri="{FF2B5EF4-FFF2-40B4-BE49-F238E27FC236}">
                <a16:creationId xmlns:a16="http://schemas.microsoft.com/office/drawing/2014/main" id="{D6CE30A5-8B65-384B-A8B9-6F711A521946}"/>
              </a:ext>
            </a:extLst>
          </p:cNvPr>
          <p:cNvSpPr>
            <a:spLocks noGrp="1"/>
          </p:cNvSpPr>
          <p:nvPr>
            <p:ph type="body" sz="quarter" idx="20"/>
          </p:nvPr>
        </p:nvSpPr>
        <p:spPr>
          <a:xfrm>
            <a:off x="6172200" y="3145536"/>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14" name="Picture Placeholder 17">
            <a:extLst>
              <a:ext uri="{FF2B5EF4-FFF2-40B4-BE49-F238E27FC236}">
                <a16:creationId xmlns:a16="http://schemas.microsoft.com/office/drawing/2014/main" id="{AA1AC2FE-336D-4E7F-2C86-6A8C29BA8F90}"/>
              </a:ext>
            </a:extLst>
          </p:cNvPr>
          <p:cNvSpPr>
            <a:spLocks noGrp="1" noChangeAspect="1"/>
          </p:cNvSpPr>
          <p:nvPr>
            <p:ph type="pic" sz="quarter" idx="28"/>
          </p:nvPr>
        </p:nvSpPr>
        <p:spPr>
          <a:xfrm>
            <a:off x="6772144" y="3818492"/>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27" name="Text Placeholder 19">
            <a:extLst>
              <a:ext uri="{FF2B5EF4-FFF2-40B4-BE49-F238E27FC236}">
                <a16:creationId xmlns:a16="http://schemas.microsoft.com/office/drawing/2014/main" id="{FA370BF1-09EC-DBE1-5118-8A92A0F90BC4}"/>
              </a:ext>
            </a:extLst>
          </p:cNvPr>
          <p:cNvSpPr>
            <a:spLocks noGrp="1"/>
          </p:cNvSpPr>
          <p:nvPr>
            <p:ph type="body" sz="quarter" idx="33"/>
          </p:nvPr>
        </p:nvSpPr>
        <p:spPr>
          <a:xfrm>
            <a:off x="6172200" y="5086511"/>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25" name="Text Placeholder 19">
            <a:extLst>
              <a:ext uri="{FF2B5EF4-FFF2-40B4-BE49-F238E27FC236}">
                <a16:creationId xmlns:a16="http://schemas.microsoft.com/office/drawing/2014/main" id="{5089D72C-E865-F5D3-CB1E-050AEF684453}"/>
              </a:ext>
            </a:extLst>
          </p:cNvPr>
          <p:cNvSpPr>
            <a:spLocks noGrp="1"/>
          </p:cNvSpPr>
          <p:nvPr>
            <p:ph type="body" sz="quarter" idx="32"/>
          </p:nvPr>
        </p:nvSpPr>
        <p:spPr>
          <a:xfrm>
            <a:off x="6172200" y="5305967"/>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29" name="Picture Placeholder 17">
            <a:extLst>
              <a:ext uri="{FF2B5EF4-FFF2-40B4-BE49-F238E27FC236}">
                <a16:creationId xmlns:a16="http://schemas.microsoft.com/office/drawing/2014/main" id="{D1C71745-769D-8F16-2B61-EF5D4012F1E3}"/>
              </a:ext>
            </a:extLst>
          </p:cNvPr>
          <p:cNvSpPr>
            <a:spLocks noGrp="1" noChangeAspect="1"/>
          </p:cNvSpPr>
          <p:nvPr>
            <p:ph type="pic" sz="quarter" idx="15"/>
          </p:nvPr>
        </p:nvSpPr>
        <p:spPr>
          <a:xfrm>
            <a:off x="9317533" y="1658061"/>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37" name="Text Placeholder 19">
            <a:extLst>
              <a:ext uri="{FF2B5EF4-FFF2-40B4-BE49-F238E27FC236}">
                <a16:creationId xmlns:a16="http://schemas.microsoft.com/office/drawing/2014/main" id="{D6D40AAC-2768-6F48-97AE-FD958D89FD8E}"/>
              </a:ext>
            </a:extLst>
          </p:cNvPr>
          <p:cNvSpPr>
            <a:spLocks noGrp="1"/>
          </p:cNvSpPr>
          <p:nvPr>
            <p:ph type="body" sz="quarter" idx="23"/>
          </p:nvPr>
        </p:nvSpPr>
        <p:spPr>
          <a:xfrm>
            <a:off x="8705088" y="2926080"/>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36" name="Text Placeholder 19">
            <a:extLst>
              <a:ext uri="{FF2B5EF4-FFF2-40B4-BE49-F238E27FC236}">
                <a16:creationId xmlns:a16="http://schemas.microsoft.com/office/drawing/2014/main" id="{85652007-C32E-173C-2A5F-B1C08D6140DD}"/>
              </a:ext>
            </a:extLst>
          </p:cNvPr>
          <p:cNvSpPr>
            <a:spLocks noGrp="1"/>
          </p:cNvSpPr>
          <p:nvPr>
            <p:ph type="body" sz="quarter" idx="22"/>
          </p:nvPr>
        </p:nvSpPr>
        <p:spPr>
          <a:xfrm>
            <a:off x="8705088" y="3145536"/>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47" name="Picture Placeholder 17">
            <a:extLst>
              <a:ext uri="{FF2B5EF4-FFF2-40B4-BE49-F238E27FC236}">
                <a16:creationId xmlns:a16="http://schemas.microsoft.com/office/drawing/2014/main" id="{4F7ECA98-24CD-8CC5-A3EC-BFF5E9B11748}"/>
              </a:ext>
            </a:extLst>
          </p:cNvPr>
          <p:cNvSpPr>
            <a:spLocks noGrp="1" noChangeAspect="1"/>
          </p:cNvSpPr>
          <p:nvPr>
            <p:ph type="pic" sz="quarter" idx="27"/>
          </p:nvPr>
        </p:nvSpPr>
        <p:spPr>
          <a:xfrm>
            <a:off x="9317533" y="3818492"/>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42" name="Text Placeholder 19">
            <a:extLst>
              <a:ext uri="{FF2B5EF4-FFF2-40B4-BE49-F238E27FC236}">
                <a16:creationId xmlns:a16="http://schemas.microsoft.com/office/drawing/2014/main" id="{46CBECF2-D93E-3DF9-064C-CB4A3262B691}"/>
              </a:ext>
            </a:extLst>
          </p:cNvPr>
          <p:cNvSpPr>
            <a:spLocks noGrp="1"/>
          </p:cNvSpPr>
          <p:nvPr>
            <p:ph type="body" sz="quarter" idx="35"/>
          </p:nvPr>
        </p:nvSpPr>
        <p:spPr>
          <a:xfrm>
            <a:off x="8705088" y="5086511"/>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41" name="Text Placeholder 19">
            <a:extLst>
              <a:ext uri="{FF2B5EF4-FFF2-40B4-BE49-F238E27FC236}">
                <a16:creationId xmlns:a16="http://schemas.microsoft.com/office/drawing/2014/main" id="{71E06E16-A083-B853-8155-7FF97AD1DE8F}"/>
              </a:ext>
            </a:extLst>
          </p:cNvPr>
          <p:cNvSpPr>
            <a:spLocks noGrp="1"/>
          </p:cNvSpPr>
          <p:nvPr>
            <p:ph type="body" sz="quarter" idx="34"/>
          </p:nvPr>
        </p:nvSpPr>
        <p:spPr>
          <a:xfrm>
            <a:off x="8705088" y="5305967"/>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3" name="Footer Placeholder 2">
            <a:extLst>
              <a:ext uri="{FF2B5EF4-FFF2-40B4-BE49-F238E27FC236}">
                <a16:creationId xmlns:a16="http://schemas.microsoft.com/office/drawing/2014/main" id="{08AD4DF5-3AA4-926D-00B1-1C24F968F4AD}"/>
              </a:ext>
            </a:extLst>
          </p:cNvPr>
          <p:cNvSpPr>
            <a:spLocks noGrp="1"/>
          </p:cNvSpPr>
          <p:nvPr>
            <p:ph type="ftr" sz="quarter" idx="10"/>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CE3EC206-AFEC-E74D-0522-B0D47B2E7A6E}"/>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62232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381000" y="381000"/>
            <a:ext cx="114300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381000" y="1825625"/>
            <a:ext cx="114300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228600" y="6356350"/>
            <a:ext cx="4114800" cy="365125"/>
          </a:xfrm>
          <a:prstGeom prst="rect">
            <a:avLst/>
          </a:prstGeom>
        </p:spPr>
        <p:txBody>
          <a:bodyPr vert="horz" lIns="91440" tIns="45720" rIns="91440" bIns="45720" rtlCol="0" anchor="ctr"/>
          <a:lstStyle>
            <a:lvl1pPr algn="l">
              <a:defRPr sz="1200">
                <a:solidFill>
                  <a:schemeClr val="tx1"/>
                </a:solidFill>
                <a:latin typeface="Gill Sans Nova Light" panose="020F0302020204030204" pitchFamily="34" charset="0"/>
                <a:cs typeface="Gill Sans Nova Light" panose="020F0302020204030204" pitchFamily="34" charset="0"/>
              </a:defRPr>
            </a:lvl1pPr>
          </a:lstStyle>
          <a:p>
            <a:r>
              <a:rPr lang="en-US"/>
              <a:t>Presentation title</a:t>
            </a:r>
            <a:endParaRPr lang="en-US" dirty="0"/>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9208008" y="6356350"/>
            <a:ext cx="2743200" cy="365125"/>
          </a:xfrm>
          <a:prstGeom prst="rect">
            <a:avLst/>
          </a:prstGeom>
        </p:spPr>
        <p:txBody>
          <a:bodyPr vert="horz" lIns="91440" tIns="45720" rIns="91440" bIns="45720" rtlCol="0" anchor="ctr"/>
          <a:lstStyle>
            <a:lvl1pPr algn="r">
              <a:defRPr sz="1200">
                <a:solidFill>
                  <a:schemeClr val="tx1"/>
                </a:solidFill>
                <a:latin typeface="Gill Sans Nova Light" panose="020F0302020204030204" pitchFamily="34" charset="0"/>
                <a:cs typeface="Gill Sans Nova Light" panose="020F0302020204030204" pitchFamily="34" charset="0"/>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659" r:id="rId3"/>
    <p:sldLayoutId id="2147483651" r:id="rId4"/>
    <p:sldLayoutId id="2147483650" r:id="rId5"/>
    <p:sldLayoutId id="2147483663" r:id="rId6"/>
    <p:sldLayoutId id="2147483665" r:id="rId7"/>
    <p:sldLayoutId id="2147483660" r:id="rId8"/>
    <p:sldLayoutId id="2147483661" r:id="rId9"/>
    <p:sldLayoutId id="2147483662" r:id="rId10"/>
    <p:sldLayoutId id="2147483666" r:id="rId11"/>
    <p:sldLayoutId id="2147483653" r:id="rId12"/>
    <p:sldLayoutId id="2147483664" r:id="rId13"/>
    <p:sldLayoutId id="2147483667" r:id="rId14"/>
    <p:sldLayoutId id="2147483652" r:id="rId15"/>
    <p:sldLayoutId id="2147483654" r:id="rId16"/>
    <p:sldLayoutId id="2147483655" r:id="rId17"/>
    <p:sldLayoutId id="2147483656" r:id="rId18"/>
    <p:sldLayoutId id="2147483657" r:id="rId19"/>
    <p:sldLayoutId id="2147483669" r:id="rId20"/>
  </p:sldLayoutIdLst>
  <p:hf hdr="0" dt="0"/>
  <p:txStyles>
    <p:titleStyle>
      <a:lvl1pPr algn="l" defTabSz="914400" rtl="0" eaLnBrk="1" latinLnBrk="0" hangingPunct="1">
        <a:lnSpc>
          <a:spcPct val="90000"/>
        </a:lnSpc>
        <a:spcBef>
          <a:spcPct val="0"/>
        </a:spcBef>
        <a:buNone/>
        <a:defRPr sz="4400" kern="1200">
          <a:solidFill>
            <a:schemeClr val="accent3"/>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73292A"/>
        </a:buClr>
        <a:buFont typeface="Arial" panose="020B0604020202020204" pitchFamily="34" charset="0"/>
        <a:buChar char="•"/>
        <a:defRPr sz="2800" kern="1200">
          <a:solidFill>
            <a:schemeClr val="accent3"/>
          </a:solidFill>
          <a:latin typeface="+mn-lt"/>
          <a:ea typeface="+mn-ea"/>
          <a:cs typeface="+mn-cs"/>
        </a:defRPr>
      </a:lvl1pPr>
      <a:lvl2pPr marL="685800" indent="-228600" algn="l" defTabSz="914400" rtl="0" eaLnBrk="1" latinLnBrk="0" hangingPunct="1">
        <a:lnSpc>
          <a:spcPct val="90000"/>
        </a:lnSpc>
        <a:spcBef>
          <a:spcPts val="500"/>
        </a:spcBef>
        <a:buClr>
          <a:srgbClr val="73292A"/>
        </a:buClr>
        <a:buFont typeface="Arial" panose="020B0604020202020204" pitchFamily="34" charset="0"/>
        <a:buChar char="•"/>
        <a:defRPr sz="2400" kern="1200">
          <a:solidFill>
            <a:schemeClr val="accent3"/>
          </a:solidFill>
          <a:latin typeface="+mn-lt"/>
          <a:ea typeface="+mn-ea"/>
          <a:cs typeface="+mn-cs"/>
        </a:defRPr>
      </a:lvl2pPr>
      <a:lvl3pPr marL="1143000" indent="-228600" algn="l" defTabSz="914400" rtl="0" eaLnBrk="1" latinLnBrk="0" hangingPunct="1">
        <a:lnSpc>
          <a:spcPct val="90000"/>
        </a:lnSpc>
        <a:spcBef>
          <a:spcPts val="500"/>
        </a:spcBef>
        <a:buClr>
          <a:srgbClr val="73292A"/>
        </a:buClr>
        <a:buFont typeface="Arial" panose="020B0604020202020204" pitchFamily="34" charset="0"/>
        <a:buChar char="•"/>
        <a:defRPr sz="2000" kern="1200">
          <a:solidFill>
            <a:schemeClr val="accent3"/>
          </a:solidFill>
          <a:latin typeface="+mn-lt"/>
          <a:ea typeface="+mn-ea"/>
          <a:cs typeface="+mn-cs"/>
        </a:defRPr>
      </a:lvl3pPr>
      <a:lvl4pPr marL="1600200" indent="-228600" algn="l" defTabSz="914400" rtl="0" eaLnBrk="1" latinLnBrk="0" hangingPunct="1">
        <a:lnSpc>
          <a:spcPct val="90000"/>
        </a:lnSpc>
        <a:spcBef>
          <a:spcPts val="500"/>
        </a:spcBef>
        <a:buClr>
          <a:srgbClr val="73292A"/>
        </a:buClr>
        <a:buFont typeface="Arial" panose="020B0604020202020204" pitchFamily="34" charset="0"/>
        <a:buChar char="•"/>
        <a:defRPr sz="1800" kern="1200">
          <a:solidFill>
            <a:schemeClr val="accent3"/>
          </a:solidFill>
          <a:latin typeface="+mn-lt"/>
          <a:ea typeface="+mn-ea"/>
          <a:cs typeface="+mn-cs"/>
        </a:defRPr>
      </a:lvl4pPr>
      <a:lvl5pPr marL="2057400" indent="-228600" algn="l" defTabSz="914400" rtl="0" eaLnBrk="1" latinLnBrk="0" hangingPunct="1">
        <a:lnSpc>
          <a:spcPct val="90000"/>
        </a:lnSpc>
        <a:spcBef>
          <a:spcPts val="500"/>
        </a:spcBef>
        <a:buClr>
          <a:srgbClr val="73292A"/>
        </a:buClr>
        <a:buFont typeface="Arial" panose="020B0604020202020204" pitchFamily="34" charset="0"/>
        <a:buChar char="•"/>
        <a:defRPr sz="18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3960"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jpeg"/><Relationship Id="rId1" Type="http://schemas.openxmlformats.org/officeDocument/2006/relationships/slideLayout" Target="../slideLayouts/slideLayout11.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hyperlink" Target="https://youtu.be/SqGRnlXplx0?si=noAo5qaal76YwbZy" TargetMode="External"/><Relationship Id="rId7" Type="http://schemas.openxmlformats.org/officeDocument/2006/relationships/image" Target="../media/image48.png"/><Relationship Id="rId2" Type="http://schemas.openxmlformats.org/officeDocument/2006/relationships/image" Target="../media/image36.jpeg"/><Relationship Id="rId1" Type="http://schemas.openxmlformats.org/officeDocument/2006/relationships/slideLayout" Target="../slideLayouts/slideLayout1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11.xml"/><Relationship Id="rId4" Type="http://schemas.openxmlformats.org/officeDocument/2006/relationships/hyperlink" Target="https://healingmorning.blogspot.com/2011/10/as-plane-goes-down.html"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5.xml"/><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youtu.be/9x3tl81NW3w" TargetMode="External"/><Relationship Id="rId2" Type="http://schemas.openxmlformats.org/officeDocument/2006/relationships/hyperlink" Target="https://youtu.be/qTN_MtV5TFw" TargetMode="External"/><Relationship Id="rId1" Type="http://schemas.openxmlformats.org/officeDocument/2006/relationships/slideLayout" Target="../slideLayouts/slideLayout13.xml"/><Relationship Id="rId5" Type="http://schemas.openxmlformats.org/officeDocument/2006/relationships/image" Target="../media/image60.png"/><Relationship Id="rId4" Type="http://schemas.openxmlformats.org/officeDocument/2006/relationships/hyperlink" Target="https://youtu.be/cEOS2zoyQw4"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youtu.be/4SCrXqbhmCY?si=eb14gdVnyZhRPZOa" TargetMode="External"/><Relationship Id="rId1" Type="http://schemas.openxmlformats.org/officeDocument/2006/relationships/slideLayout" Target="../slideLayouts/slideLayout13.xml"/><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youtu.be/dYKdUFz2hw4?si=2wdcZ9s1xqgwqv-X" TargetMode="Externa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hyperlink" Target="mailto:Erick@Sandhillscenter.org" TargetMode="External"/><Relationship Id="rId2" Type="http://schemas.openxmlformats.org/officeDocument/2006/relationships/hyperlink" Target="mailto:AprilC@Sandhillscenter.org" TargetMode="External"/><Relationship Id="rId1" Type="http://schemas.openxmlformats.org/officeDocument/2006/relationships/slideLayout" Target="../slideLayouts/slideLayout10.xml"/><Relationship Id="rId5" Type="http://schemas.openxmlformats.org/officeDocument/2006/relationships/image" Target="../media/image70.png"/><Relationship Id="rId4" Type="http://schemas.openxmlformats.org/officeDocument/2006/relationships/hyperlink" Target="https://www.thelilyjoproject.com/2021/08/13/your-self-care-weekend-playlist-15-songs-for-self-care/"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8" Type="http://schemas.openxmlformats.org/officeDocument/2006/relationships/hyperlink" Target="https://youtu.be/SqGRnlXplx0" TargetMode="External"/><Relationship Id="rId13" Type="http://schemas.openxmlformats.org/officeDocument/2006/relationships/image" Target="../media/image71.png"/><Relationship Id="rId3" Type="http://schemas.openxmlformats.org/officeDocument/2006/relationships/hyperlink" Target="https://www.pacesconnection.com/blog/therapeutic-tremoring-shake-off-stress-and-trauma" TargetMode="External"/><Relationship Id="rId7" Type="http://schemas.openxmlformats.org/officeDocument/2006/relationships/hyperlink" Target="https://www.verywellhealth.com/stress-hormones-5224662" TargetMode="External"/><Relationship Id="rId12" Type="http://schemas.openxmlformats.org/officeDocument/2006/relationships/hyperlink" Target="https://health.maryland.gov/bha/Documents/SelfCare%20Workshop.pptx" TargetMode="External"/><Relationship Id="rId2" Type="http://schemas.openxmlformats.org/officeDocument/2006/relationships/hyperlink" Target="https://youtu.be/dYKdUFz2hw4?si=3iwTAhYlJejJaOfH" TargetMode="External"/><Relationship Id="rId1" Type="http://schemas.openxmlformats.org/officeDocument/2006/relationships/slideLayout" Target="../slideLayouts/slideLayout10.xml"/><Relationship Id="rId6" Type="http://schemas.openxmlformats.org/officeDocument/2006/relationships/hyperlink" Target="https://rackupmoments.com/barriers-to-self-care/" TargetMode="External"/><Relationship Id="rId11" Type="http://schemas.openxmlformats.org/officeDocument/2006/relationships/hyperlink" Target="https://www.goodtherapy.org/for-professionals/business-management/human-resources/article/cost-of-caring-10-ways-to-prevent-compassion-fatigue" TargetMode="External"/><Relationship Id="rId5" Type="http://schemas.openxmlformats.org/officeDocument/2006/relationships/hyperlink" Target="https://www.ucf.edu/online/healthcare/news/can-medical-professionals-avoid-compassion-fatigue/" TargetMode="External"/><Relationship Id="rId10" Type="http://schemas.openxmlformats.org/officeDocument/2006/relationships/hyperlink" Target="https://youtu.be/4SCrXqbhmCY?si=Rp4cH8G8j_hLny5w" TargetMode="External"/><Relationship Id="rId4" Type="http://schemas.openxmlformats.org/officeDocument/2006/relationships/hyperlink" Target="https://www.ncbi.nlm.nih.gov/pmc/articles/PMC4924075/" TargetMode="External"/><Relationship Id="rId9" Type="http://schemas.openxmlformats.org/officeDocument/2006/relationships/hyperlink" Target="https://positivepsychology.com/maladaptive-coping/#google_vignette"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0.jpg"/><Relationship Id="rId7" Type="http://schemas.openxmlformats.org/officeDocument/2006/relationships/hyperlink" Target="https://youtu.be/_DhwJoylC28?si=wOlru6VfA8XUEeLg" TargetMode="External"/><Relationship Id="rId2" Type="http://schemas.openxmlformats.org/officeDocument/2006/relationships/image" Target="../media/image19.jpeg"/><Relationship Id="rId1" Type="http://schemas.openxmlformats.org/officeDocument/2006/relationships/slideLayout" Target="../slideLayouts/slideLayout20.xml"/><Relationship Id="rId6" Type="http://schemas.openxmlformats.org/officeDocument/2006/relationships/hyperlink" Target="https://youtu.be/v5qts5Xu5_Q?si=bKGy84UXNYXBkh_b" TargetMode="External"/><Relationship Id="rId5" Type="http://schemas.openxmlformats.org/officeDocument/2006/relationships/image" Target="../media/image21.png"/><Relationship Id="rId4" Type="http://schemas.openxmlformats.org/officeDocument/2006/relationships/hyperlink" Target="https://www.youtube.com/watch?v=nfWlot6h_J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1.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4180B-35BA-C28E-820F-59C84FBDD99A}"/>
              </a:ext>
            </a:extLst>
          </p:cNvPr>
          <p:cNvSpPr>
            <a:spLocks noGrp="1"/>
          </p:cNvSpPr>
          <p:nvPr>
            <p:ph type="ctrTitle"/>
          </p:nvPr>
        </p:nvSpPr>
        <p:spPr>
          <a:xfrm>
            <a:off x="2749296" y="2361460"/>
            <a:ext cx="6693408" cy="1789917"/>
          </a:xfrm>
        </p:spPr>
        <p:txBody>
          <a:bodyPr/>
          <a:lstStyle/>
          <a:p>
            <a:r>
              <a:rPr lang="en-US" sz="4000" b="1" dirty="0">
                <a:solidFill>
                  <a:srgbClr val="C00000"/>
                </a:solidFill>
                <a:latin typeface="Arial" panose="020B0604020202020204" pitchFamily="34" charset="0"/>
                <a:cs typeface="Arial" panose="020B0604020202020204" pitchFamily="34" charset="0"/>
              </a:rPr>
              <a:t>Wellness &amp; Self-Care</a:t>
            </a:r>
            <a:br>
              <a:rPr lang="en-US" sz="4000" b="1" dirty="0">
                <a:solidFill>
                  <a:srgbClr val="C00000"/>
                </a:solidFill>
                <a:latin typeface="Arial" panose="020B0604020202020204" pitchFamily="34" charset="0"/>
                <a:cs typeface="Arial" panose="020B0604020202020204" pitchFamily="34" charset="0"/>
              </a:rPr>
            </a:br>
            <a:r>
              <a:rPr lang="en-US" sz="4000" b="1" dirty="0">
                <a:solidFill>
                  <a:srgbClr val="C00000"/>
                </a:solidFill>
                <a:latin typeface="Arial" panose="020B0604020202020204" pitchFamily="34" charset="0"/>
                <a:cs typeface="Arial" panose="020B0604020202020204" pitchFamily="34" charset="0"/>
              </a:rPr>
              <a:t>“Finding Your Oxygen Mask” </a:t>
            </a:r>
          </a:p>
        </p:txBody>
      </p:sp>
      <p:sp>
        <p:nvSpPr>
          <p:cNvPr id="3" name="Subtitle 2">
            <a:extLst>
              <a:ext uri="{FF2B5EF4-FFF2-40B4-BE49-F238E27FC236}">
                <a16:creationId xmlns:a16="http://schemas.microsoft.com/office/drawing/2014/main" id="{626260E8-21BF-1371-4767-5E86248A7A7B}"/>
              </a:ext>
            </a:extLst>
          </p:cNvPr>
          <p:cNvSpPr>
            <a:spLocks noGrp="1"/>
          </p:cNvSpPr>
          <p:nvPr>
            <p:ph type="subTitle" idx="1"/>
          </p:nvPr>
        </p:nvSpPr>
        <p:spPr/>
        <p:txBody>
          <a:bodyPr/>
          <a:lstStyle/>
          <a:p>
            <a:r>
              <a:rPr lang="en-US" dirty="0"/>
              <a:t>​</a:t>
            </a:r>
          </a:p>
        </p:txBody>
      </p:sp>
      <p:pic>
        <p:nvPicPr>
          <p:cNvPr id="5" name="Picture 4" descr="A picture containing font, graphics, text, logo&#10;&#10;Description automatically generated">
            <a:extLst>
              <a:ext uri="{FF2B5EF4-FFF2-40B4-BE49-F238E27FC236}">
                <a16:creationId xmlns:a16="http://schemas.microsoft.com/office/drawing/2014/main" id="{D6F593FB-7F89-FCF7-974C-0978F076F617}"/>
              </a:ext>
            </a:extLst>
          </p:cNvPr>
          <p:cNvPicPr>
            <a:picLocks noChangeAspect="1"/>
          </p:cNvPicPr>
          <p:nvPr/>
        </p:nvPicPr>
        <p:blipFill>
          <a:blip r:embed="rId2"/>
          <a:stretch>
            <a:fillRect/>
          </a:stretch>
        </p:blipFill>
        <p:spPr>
          <a:xfrm>
            <a:off x="4385569" y="4474716"/>
            <a:ext cx="3210048" cy="838200"/>
          </a:xfrm>
          <a:prstGeom prst="rect">
            <a:avLst/>
          </a:prstGeom>
        </p:spPr>
      </p:pic>
      <p:sp>
        <p:nvSpPr>
          <p:cNvPr id="6" name="TextBox 5">
            <a:extLst>
              <a:ext uri="{FF2B5EF4-FFF2-40B4-BE49-F238E27FC236}">
                <a16:creationId xmlns:a16="http://schemas.microsoft.com/office/drawing/2014/main" id="{E521F93C-EB32-EA9B-5715-B1A3258CD121}"/>
              </a:ext>
            </a:extLst>
          </p:cNvPr>
          <p:cNvSpPr txBox="1"/>
          <p:nvPr/>
        </p:nvSpPr>
        <p:spPr>
          <a:xfrm>
            <a:off x="8216105" y="6304910"/>
            <a:ext cx="2743200" cy="276999"/>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Created: August 2023;  Updated: </a:t>
            </a:r>
          </a:p>
        </p:txBody>
      </p:sp>
      <p:sp>
        <p:nvSpPr>
          <p:cNvPr id="8" name="Oval 7">
            <a:extLst>
              <a:ext uri="{FF2B5EF4-FFF2-40B4-BE49-F238E27FC236}">
                <a16:creationId xmlns:a16="http://schemas.microsoft.com/office/drawing/2014/main" id="{C3CB302E-FD24-57D4-C7CE-044A61A5E6AE}"/>
              </a:ext>
            </a:extLst>
          </p:cNvPr>
          <p:cNvSpPr/>
          <p:nvPr/>
        </p:nvSpPr>
        <p:spPr>
          <a:xfrm>
            <a:off x="443883" y="772357"/>
            <a:ext cx="2160411" cy="1198486"/>
          </a:xfrm>
          <a:prstGeom prst="ellipse">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C00000"/>
                </a:solidFill>
                <a:latin typeface="Arial" panose="020B0604020202020204" pitchFamily="34" charset="0"/>
                <a:cs typeface="Arial" panose="020B0604020202020204" pitchFamily="34" charset="0"/>
              </a:rPr>
              <a:t>April Cline, System of Care Director, Sandhills Center</a:t>
            </a:r>
          </a:p>
        </p:txBody>
      </p:sp>
      <p:sp>
        <p:nvSpPr>
          <p:cNvPr id="9" name="Oval 8">
            <a:extLst>
              <a:ext uri="{FF2B5EF4-FFF2-40B4-BE49-F238E27FC236}">
                <a16:creationId xmlns:a16="http://schemas.microsoft.com/office/drawing/2014/main" id="{48BEFF7F-0A33-68A3-A365-DD9BE71EDF20}"/>
              </a:ext>
            </a:extLst>
          </p:cNvPr>
          <p:cNvSpPr/>
          <p:nvPr/>
        </p:nvSpPr>
        <p:spPr>
          <a:xfrm>
            <a:off x="9587705" y="772357"/>
            <a:ext cx="2160412" cy="1198486"/>
          </a:xfrm>
          <a:prstGeom prst="ellipse">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C00000"/>
                </a:solidFill>
                <a:latin typeface="Arial" panose="020B0604020202020204" pitchFamily="34" charset="0"/>
                <a:cs typeface="Arial" panose="020B0604020202020204" pitchFamily="34" charset="0"/>
              </a:rPr>
              <a:t>Eric S. Kilmer, System of Care Coordinator, Sandhills Center</a:t>
            </a:r>
          </a:p>
        </p:txBody>
      </p:sp>
    </p:spTree>
    <p:extLst>
      <p:ext uri="{BB962C8B-B14F-4D97-AF65-F5344CB8AC3E}">
        <p14:creationId xmlns:p14="http://schemas.microsoft.com/office/powerpoint/2010/main" val="3177180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F085A-DCD0-93C8-E065-3D4610F721F8}"/>
              </a:ext>
            </a:extLst>
          </p:cNvPr>
          <p:cNvSpPr>
            <a:spLocks noGrp="1"/>
          </p:cNvSpPr>
          <p:nvPr>
            <p:ph type="title"/>
          </p:nvPr>
        </p:nvSpPr>
        <p:spPr>
          <a:xfrm>
            <a:off x="3417900" y="346230"/>
            <a:ext cx="5356201" cy="1360333"/>
          </a:xfrm>
          <a:solidFill>
            <a:srgbClr val="FFFFCC"/>
          </a:solidFill>
        </p:spPr>
        <p:txBody>
          <a:bodyPr>
            <a:normAutofit fontScale="90000"/>
          </a:bodyPr>
          <a:lstStyle/>
          <a:p>
            <a:r>
              <a:rPr lang="en-US" sz="3600" b="1" dirty="0">
                <a:solidFill>
                  <a:srgbClr val="FF0000"/>
                </a:solidFill>
                <a:latin typeface="Arial" panose="020B0604020202020204" pitchFamily="34" charset="0"/>
                <a:cs typeface="Arial" panose="020B0604020202020204" pitchFamily="34" charset="0"/>
              </a:rPr>
              <a:t>SKILL ONE- </a:t>
            </a:r>
            <a:r>
              <a:rPr lang="en-US" sz="3600" dirty="0">
                <a:latin typeface="Arial" panose="020B0604020202020204" pitchFamily="34" charset="0"/>
                <a:cs typeface="Arial" panose="020B0604020202020204" pitchFamily="34" charset="0"/>
              </a:rPr>
              <a:t>How Positive Emotions Can Improve Stress Resilience</a:t>
            </a:r>
          </a:p>
        </p:txBody>
      </p:sp>
      <p:sp>
        <p:nvSpPr>
          <p:cNvPr id="7" name="Content Placeholder 6">
            <a:extLst>
              <a:ext uri="{FF2B5EF4-FFF2-40B4-BE49-F238E27FC236}">
                <a16:creationId xmlns:a16="http://schemas.microsoft.com/office/drawing/2014/main" id="{F6C9B4FC-240C-B82A-EF3A-44A37C418F14}"/>
              </a:ext>
            </a:extLst>
          </p:cNvPr>
          <p:cNvSpPr>
            <a:spLocks noGrp="1"/>
          </p:cNvSpPr>
          <p:nvPr>
            <p:ph sz="half" idx="1"/>
          </p:nvPr>
        </p:nvSpPr>
        <p:spPr>
          <a:solidFill>
            <a:srgbClr val="FFFF99"/>
          </a:solidFill>
        </p:spPr>
        <p:txBody>
          <a:bodyPr/>
          <a:lstStyle/>
          <a:p>
            <a:pPr marL="0" indent="0">
              <a:buNone/>
            </a:pPr>
            <a:r>
              <a:rPr lang="en-US" b="1" dirty="0">
                <a:solidFill>
                  <a:srgbClr val="0070C0"/>
                </a:solidFill>
                <a:latin typeface="Arial" panose="020B0604020202020204" pitchFamily="34" charset="0"/>
                <a:cs typeface="Arial" panose="020B0604020202020204" pitchFamily="34" charset="0"/>
              </a:rPr>
              <a:t>Do this:</a:t>
            </a:r>
          </a:p>
          <a:p>
            <a:r>
              <a:rPr lang="en-US" sz="1800" dirty="0">
                <a:latin typeface="Arial" panose="020B0604020202020204" pitchFamily="34" charset="0"/>
                <a:cs typeface="Arial" panose="020B0604020202020204" pitchFamily="34" charset="0"/>
              </a:rPr>
              <a:t>Plan Positive events</a:t>
            </a:r>
          </a:p>
          <a:p>
            <a:r>
              <a:rPr lang="en-US" sz="1800" dirty="0">
                <a:latin typeface="Arial" panose="020B0604020202020204" pitchFamily="34" charset="0"/>
                <a:cs typeface="Arial" panose="020B0604020202020204" pitchFamily="34" charset="0"/>
              </a:rPr>
              <a:t>Deal with stress</a:t>
            </a:r>
          </a:p>
          <a:p>
            <a:r>
              <a:rPr lang="en-US" sz="1800" dirty="0">
                <a:latin typeface="Arial" panose="020B0604020202020204" pitchFamily="34" charset="0"/>
                <a:cs typeface="Arial" panose="020B0604020202020204" pitchFamily="34" charset="0"/>
              </a:rPr>
              <a:t>Find Meaning </a:t>
            </a:r>
          </a:p>
          <a:p>
            <a:r>
              <a:rPr lang="en-US" sz="1800" dirty="0">
                <a:latin typeface="Arial" panose="020B0604020202020204" pitchFamily="34" charset="0"/>
                <a:cs typeface="Arial" panose="020B0604020202020204" pitchFamily="34" charset="0"/>
              </a:rPr>
              <a:t>Be Social!</a:t>
            </a:r>
          </a:p>
          <a:p>
            <a:r>
              <a:rPr lang="en-US" sz="1800" dirty="0">
                <a:latin typeface="Arial" panose="020B0604020202020204" pitchFamily="34" charset="0"/>
                <a:cs typeface="Arial" panose="020B0604020202020204" pitchFamily="34" charset="0"/>
              </a:rPr>
              <a:t>Exercise, sleep</a:t>
            </a:r>
          </a:p>
          <a:p>
            <a:r>
              <a:rPr lang="en-US" sz="1800" dirty="0">
                <a:latin typeface="Arial" panose="020B0604020202020204" pitchFamily="34" charset="0"/>
                <a:cs typeface="Arial" panose="020B0604020202020204" pitchFamily="34" charset="0"/>
              </a:rPr>
              <a:t>Nature- “Forest Bathing”- Shinrin yoku</a:t>
            </a:r>
          </a:p>
          <a:p>
            <a:r>
              <a:rPr lang="en-US" sz="1800" dirty="0">
                <a:latin typeface="Arial" panose="020B0604020202020204" pitchFamily="34" charset="0"/>
                <a:cs typeface="Arial" panose="020B0604020202020204" pitchFamily="34" charset="0"/>
              </a:rPr>
              <a:t>Positive reappraisal, distraction, anticipation</a:t>
            </a:r>
          </a:p>
        </p:txBody>
      </p:sp>
      <p:sp>
        <p:nvSpPr>
          <p:cNvPr id="8" name="Content Placeholder 7">
            <a:extLst>
              <a:ext uri="{FF2B5EF4-FFF2-40B4-BE49-F238E27FC236}">
                <a16:creationId xmlns:a16="http://schemas.microsoft.com/office/drawing/2014/main" id="{F9FC224B-13E7-CCBA-ECAC-192476FD5A1B}"/>
              </a:ext>
            </a:extLst>
          </p:cNvPr>
          <p:cNvSpPr>
            <a:spLocks noGrp="1"/>
          </p:cNvSpPr>
          <p:nvPr>
            <p:ph sz="half" idx="2"/>
          </p:nvPr>
        </p:nvSpPr>
        <p:spPr>
          <a:solidFill>
            <a:schemeClr val="accent4">
              <a:lumMod val="20000"/>
              <a:lumOff val="80000"/>
            </a:schemeClr>
          </a:solidFill>
        </p:spPr>
        <p:txBody>
          <a:bodyPr/>
          <a:lstStyle/>
          <a:p>
            <a:pPr marL="0" indent="0">
              <a:buNone/>
            </a:pPr>
            <a:r>
              <a:rPr lang="en-US" b="1" dirty="0">
                <a:solidFill>
                  <a:srgbClr val="FF0000"/>
                </a:solidFill>
                <a:latin typeface="Arial" panose="020B0604020202020204" pitchFamily="34" charset="0"/>
                <a:cs typeface="Arial" panose="020B0604020202020204" pitchFamily="34" charset="0"/>
              </a:rPr>
              <a:t>Not that:</a:t>
            </a:r>
          </a:p>
          <a:p>
            <a:r>
              <a:rPr lang="en-US" sz="1800" dirty="0">
                <a:latin typeface="Arial" panose="020B0604020202020204" pitchFamily="34" charset="0"/>
                <a:cs typeface="Arial" panose="020B0604020202020204" pitchFamily="34" charset="0"/>
              </a:rPr>
              <a:t>Constantly obsess with whether you are happy or not</a:t>
            </a:r>
          </a:p>
          <a:p>
            <a:r>
              <a:rPr lang="en-US" sz="1800" dirty="0">
                <a:latin typeface="Arial" panose="020B0604020202020204" pitchFamily="34" charset="0"/>
                <a:cs typeface="Arial" panose="020B0604020202020204" pitchFamily="34" charset="0"/>
              </a:rPr>
              <a:t>Avoid important negative emotions/stress</a:t>
            </a:r>
          </a:p>
          <a:p>
            <a:r>
              <a:rPr lang="en-US" sz="1800" dirty="0">
                <a:latin typeface="Arial" panose="020B0604020202020204" pitchFamily="34" charset="0"/>
                <a:cs typeface="Arial" panose="020B0604020202020204" pitchFamily="34" charset="0"/>
              </a:rPr>
              <a:t>Search for Meaning</a:t>
            </a:r>
          </a:p>
          <a:p>
            <a:r>
              <a:rPr lang="en-US" sz="1800" dirty="0">
                <a:latin typeface="Arial" panose="020B0604020202020204" pitchFamily="34" charset="0"/>
                <a:cs typeface="Arial" panose="020B0604020202020204" pitchFamily="34" charset="0"/>
              </a:rPr>
              <a:t>Worry about bothering people</a:t>
            </a:r>
          </a:p>
          <a:p>
            <a:r>
              <a:rPr lang="en-US" sz="1800" dirty="0">
                <a:latin typeface="Arial" panose="020B0604020202020204" pitchFamily="34" charset="0"/>
                <a:cs typeface="Arial" panose="020B0604020202020204" pitchFamily="34" charset="0"/>
              </a:rPr>
              <a:t>Eat/drink to feel good</a:t>
            </a:r>
          </a:p>
          <a:p>
            <a:r>
              <a:rPr lang="en-US" sz="1800" dirty="0">
                <a:latin typeface="Arial" panose="020B0604020202020204" pitchFamily="34" charset="0"/>
                <a:cs typeface="Arial" panose="020B0604020202020204" pitchFamily="34" charset="0"/>
              </a:rPr>
              <a:t>Spend your life indoors</a:t>
            </a:r>
          </a:p>
          <a:p>
            <a:r>
              <a:rPr lang="en-US" sz="1800" dirty="0">
                <a:latin typeface="Arial" panose="020B0604020202020204" pitchFamily="34" charset="0"/>
                <a:cs typeface="Arial" panose="020B0604020202020204" pitchFamily="34" charset="0"/>
              </a:rPr>
              <a:t>Avoidance, rumination </a:t>
            </a:r>
          </a:p>
        </p:txBody>
      </p:sp>
      <p:sp>
        <p:nvSpPr>
          <p:cNvPr id="3" name="Footer Placeholder 2">
            <a:extLst>
              <a:ext uri="{FF2B5EF4-FFF2-40B4-BE49-F238E27FC236}">
                <a16:creationId xmlns:a16="http://schemas.microsoft.com/office/drawing/2014/main" id="{143839C2-7059-AF92-B44D-D42439733D30}"/>
              </a:ext>
            </a:extLst>
          </p:cNvPr>
          <p:cNvSpPr>
            <a:spLocks noGrp="1"/>
          </p:cNvSpPr>
          <p:nvPr>
            <p:ph type="ftr" sz="quarter" idx="10"/>
          </p:nvPr>
        </p:nvSpPr>
        <p:spPr/>
        <p:txBody>
          <a:bodyPr/>
          <a:lstStyle/>
          <a:p>
            <a:r>
              <a:rPr lang="en-US" dirty="0">
                <a:latin typeface="Arial" panose="020B0604020202020204" pitchFamily="34" charset="0"/>
                <a:cs typeface="Arial" panose="020B0604020202020204" pitchFamily="34" charset="0"/>
              </a:rPr>
              <a:t>Wellness &amp; Self-Care; Finding Your Oxygen Mask</a:t>
            </a:r>
          </a:p>
          <a:p>
            <a:endParaRPr lang="en-US" dirty="0"/>
          </a:p>
        </p:txBody>
      </p:sp>
      <p:sp>
        <p:nvSpPr>
          <p:cNvPr id="4" name="Slide Number Placeholder 3">
            <a:extLst>
              <a:ext uri="{FF2B5EF4-FFF2-40B4-BE49-F238E27FC236}">
                <a16:creationId xmlns:a16="http://schemas.microsoft.com/office/drawing/2014/main" id="{8B2D75E8-E3BD-CC76-AAD3-E219D7933BE5}"/>
              </a:ext>
            </a:extLst>
          </p:cNvPr>
          <p:cNvSpPr>
            <a:spLocks noGrp="1"/>
          </p:cNvSpPr>
          <p:nvPr>
            <p:ph type="sldNum" sz="quarter" idx="11"/>
          </p:nvPr>
        </p:nvSpPr>
        <p:spPr/>
        <p:txBody>
          <a:bodyPr/>
          <a:lstStyle/>
          <a:p>
            <a:fld id="{294A09A9-5501-47C1-A89A-A340965A2BE2}" type="slidenum">
              <a:rPr lang="en-US" smtClean="0"/>
              <a:pPr/>
              <a:t>10</a:t>
            </a:fld>
            <a:endParaRPr lang="en-US" dirty="0"/>
          </a:p>
        </p:txBody>
      </p:sp>
      <p:pic>
        <p:nvPicPr>
          <p:cNvPr id="6" name="Picture 5">
            <a:extLst>
              <a:ext uri="{FF2B5EF4-FFF2-40B4-BE49-F238E27FC236}">
                <a16:creationId xmlns:a16="http://schemas.microsoft.com/office/drawing/2014/main" id="{7D8C0BB5-7278-3429-9990-A7344FCCEEF0}"/>
              </a:ext>
            </a:extLst>
          </p:cNvPr>
          <p:cNvPicPr>
            <a:picLocks noChangeAspect="1"/>
          </p:cNvPicPr>
          <p:nvPr/>
        </p:nvPicPr>
        <p:blipFill>
          <a:blip r:embed="rId2"/>
          <a:stretch>
            <a:fillRect/>
          </a:stretch>
        </p:blipFill>
        <p:spPr>
          <a:xfrm>
            <a:off x="878888" y="346230"/>
            <a:ext cx="2539013" cy="1429304"/>
          </a:xfrm>
          <a:prstGeom prst="rect">
            <a:avLst/>
          </a:prstGeom>
        </p:spPr>
      </p:pic>
      <p:pic>
        <p:nvPicPr>
          <p:cNvPr id="5" name="Picture 4">
            <a:extLst>
              <a:ext uri="{FF2B5EF4-FFF2-40B4-BE49-F238E27FC236}">
                <a16:creationId xmlns:a16="http://schemas.microsoft.com/office/drawing/2014/main" id="{D5BEC2DC-8063-FE21-E8A6-FDB658B55FF9}"/>
              </a:ext>
            </a:extLst>
          </p:cNvPr>
          <p:cNvPicPr>
            <a:picLocks noChangeAspect="1"/>
          </p:cNvPicPr>
          <p:nvPr/>
        </p:nvPicPr>
        <p:blipFill>
          <a:blip r:embed="rId3"/>
          <a:stretch>
            <a:fillRect/>
          </a:stretch>
        </p:blipFill>
        <p:spPr>
          <a:xfrm>
            <a:off x="8762999" y="344180"/>
            <a:ext cx="2449497" cy="1429304"/>
          </a:xfrm>
          <a:prstGeom prst="rect">
            <a:avLst/>
          </a:prstGeom>
        </p:spPr>
      </p:pic>
    </p:spTree>
    <p:extLst>
      <p:ext uri="{BB962C8B-B14F-4D97-AF65-F5344CB8AC3E}">
        <p14:creationId xmlns:p14="http://schemas.microsoft.com/office/powerpoint/2010/main" val="15199862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3F5FC-5276-69D2-E864-5084C2032150}"/>
              </a:ext>
            </a:extLst>
          </p:cNvPr>
          <p:cNvSpPr>
            <a:spLocks noGrp="1"/>
          </p:cNvSpPr>
          <p:nvPr>
            <p:ph type="title"/>
          </p:nvPr>
        </p:nvSpPr>
        <p:spPr>
          <a:xfrm>
            <a:off x="2929631" y="319596"/>
            <a:ext cx="8282866" cy="1386967"/>
          </a:xfrm>
          <a:solidFill>
            <a:srgbClr val="FFFFCC"/>
          </a:solidFill>
        </p:spPr>
        <p:txBody>
          <a:bodyPr/>
          <a:lstStyle/>
          <a:p>
            <a:r>
              <a:rPr lang="en-US" b="1" dirty="0">
                <a:solidFill>
                  <a:srgbClr val="C00000"/>
                </a:solidFill>
                <a:latin typeface="Arial" panose="020B0604020202020204" pitchFamily="34" charset="0"/>
                <a:cs typeface="Arial" panose="020B0604020202020204" pitchFamily="34" charset="0"/>
              </a:rPr>
              <a:t>What’s On Your Plate? </a:t>
            </a:r>
          </a:p>
        </p:txBody>
      </p:sp>
      <p:sp>
        <p:nvSpPr>
          <p:cNvPr id="3" name="Footer Placeholder 2">
            <a:extLst>
              <a:ext uri="{FF2B5EF4-FFF2-40B4-BE49-F238E27FC236}">
                <a16:creationId xmlns:a16="http://schemas.microsoft.com/office/drawing/2014/main" id="{45F40432-572F-59DE-37FE-C1798E3074E4}"/>
              </a:ext>
            </a:extLst>
          </p:cNvPr>
          <p:cNvSpPr>
            <a:spLocks noGrp="1"/>
          </p:cNvSpPr>
          <p:nvPr>
            <p:ph type="ftr" sz="quarter" idx="10"/>
          </p:nvPr>
        </p:nvSpPr>
        <p:spPr/>
        <p:txBody>
          <a:bodyPr/>
          <a:lstStyle/>
          <a:p>
            <a:r>
              <a:rPr lang="en-US" dirty="0">
                <a:latin typeface="Arial" panose="020B0604020202020204" pitchFamily="34" charset="0"/>
                <a:cs typeface="Arial" panose="020B0604020202020204" pitchFamily="34" charset="0"/>
              </a:rPr>
              <a:t>Wellness &amp; Self-Care; Finding Your Oxygen Mask</a:t>
            </a:r>
          </a:p>
          <a:p>
            <a:endParaRPr lang="en-US" dirty="0"/>
          </a:p>
        </p:txBody>
      </p:sp>
      <p:sp>
        <p:nvSpPr>
          <p:cNvPr id="4" name="Slide Number Placeholder 3">
            <a:extLst>
              <a:ext uri="{FF2B5EF4-FFF2-40B4-BE49-F238E27FC236}">
                <a16:creationId xmlns:a16="http://schemas.microsoft.com/office/drawing/2014/main" id="{08343C06-B105-A2CF-F090-17550D5B1581}"/>
              </a:ext>
            </a:extLst>
          </p:cNvPr>
          <p:cNvSpPr>
            <a:spLocks noGrp="1"/>
          </p:cNvSpPr>
          <p:nvPr>
            <p:ph type="sldNum" sz="quarter" idx="11"/>
          </p:nvPr>
        </p:nvSpPr>
        <p:spPr/>
        <p:txBody>
          <a:bodyPr/>
          <a:lstStyle/>
          <a:p>
            <a:fld id="{294A09A9-5501-47C1-A89A-A340965A2BE2}" type="slidenum">
              <a:rPr lang="en-US" smtClean="0"/>
              <a:pPr/>
              <a:t>11</a:t>
            </a:fld>
            <a:endParaRPr lang="en-US" dirty="0"/>
          </a:p>
        </p:txBody>
      </p:sp>
      <p:pic>
        <p:nvPicPr>
          <p:cNvPr id="1026" name="Picture 2" descr="What's on Your Plate? Time and Stress Management Reflection Activity -  Experiential Tools">
            <a:extLst>
              <a:ext uri="{FF2B5EF4-FFF2-40B4-BE49-F238E27FC236}">
                <a16:creationId xmlns:a16="http://schemas.microsoft.com/office/drawing/2014/main" id="{3F47FD0D-C4A4-382C-4677-3141CF8DEE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783" y="313024"/>
            <a:ext cx="2405848" cy="1468151"/>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5DC73EF4-880C-62DB-F6C9-AEE12AC7B57D}"/>
              </a:ext>
            </a:extLst>
          </p:cNvPr>
          <p:cNvSpPr/>
          <p:nvPr/>
        </p:nvSpPr>
        <p:spPr>
          <a:xfrm>
            <a:off x="4438096" y="3429000"/>
            <a:ext cx="3568824" cy="1844336"/>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marL="0" indent="0" algn="ctr">
              <a:buNone/>
            </a:pPr>
            <a:r>
              <a:rPr lang="en-US" b="1" dirty="0">
                <a:latin typeface="Arial" panose="020B0604020202020204" pitchFamily="34" charset="0"/>
                <a:cs typeface="Arial" panose="020B0604020202020204" pitchFamily="34" charset="0"/>
              </a:rPr>
              <a:t>What kinds of Activities/Stressors do you encounter on a typical day?  </a:t>
            </a:r>
          </a:p>
        </p:txBody>
      </p:sp>
      <p:pic>
        <p:nvPicPr>
          <p:cNvPr id="14" name="Picture 13">
            <a:extLst>
              <a:ext uri="{FF2B5EF4-FFF2-40B4-BE49-F238E27FC236}">
                <a16:creationId xmlns:a16="http://schemas.microsoft.com/office/drawing/2014/main" id="{B21E0597-93FF-DB76-DD44-A84C5E858336}"/>
              </a:ext>
            </a:extLst>
          </p:cNvPr>
          <p:cNvPicPr>
            <a:picLocks noChangeAspect="1"/>
          </p:cNvPicPr>
          <p:nvPr/>
        </p:nvPicPr>
        <p:blipFill>
          <a:blip r:embed="rId3"/>
          <a:stretch>
            <a:fillRect/>
          </a:stretch>
        </p:blipFill>
        <p:spPr>
          <a:xfrm>
            <a:off x="2595238" y="2726046"/>
            <a:ext cx="1748162" cy="1251182"/>
          </a:xfrm>
          <a:prstGeom prst="rect">
            <a:avLst/>
          </a:prstGeom>
        </p:spPr>
      </p:pic>
      <p:pic>
        <p:nvPicPr>
          <p:cNvPr id="15" name="Picture 14">
            <a:extLst>
              <a:ext uri="{FF2B5EF4-FFF2-40B4-BE49-F238E27FC236}">
                <a16:creationId xmlns:a16="http://schemas.microsoft.com/office/drawing/2014/main" id="{A12D39DA-EEB0-B745-7687-29031D9A8FC1}"/>
              </a:ext>
            </a:extLst>
          </p:cNvPr>
          <p:cNvPicPr>
            <a:picLocks noChangeAspect="1"/>
          </p:cNvPicPr>
          <p:nvPr/>
        </p:nvPicPr>
        <p:blipFill>
          <a:blip r:embed="rId4"/>
          <a:stretch>
            <a:fillRect/>
          </a:stretch>
        </p:blipFill>
        <p:spPr>
          <a:xfrm>
            <a:off x="523783" y="2726045"/>
            <a:ext cx="1748162" cy="1251183"/>
          </a:xfrm>
          <a:prstGeom prst="rect">
            <a:avLst/>
          </a:prstGeom>
        </p:spPr>
      </p:pic>
      <p:pic>
        <p:nvPicPr>
          <p:cNvPr id="16" name="Picture 15">
            <a:extLst>
              <a:ext uri="{FF2B5EF4-FFF2-40B4-BE49-F238E27FC236}">
                <a16:creationId xmlns:a16="http://schemas.microsoft.com/office/drawing/2014/main" id="{75525354-90D7-685C-3D99-5616BDD772AC}"/>
              </a:ext>
            </a:extLst>
          </p:cNvPr>
          <p:cNvPicPr>
            <a:picLocks noChangeAspect="1"/>
          </p:cNvPicPr>
          <p:nvPr/>
        </p:nvPicPr>
        <p:blipFill>
          <a:blip r:embed="rId5"/>
          <a:stretch>
            <a:fillRect/>
          </a:stretch>
        </p:blipFill>
        <p:spPr>
          <a:xfrm>
            <a:off x="2595238" y="4647745"/>
            <a:ext cx="1748162" cy="1251182"/>
          </a:xfrm>
          <a:prstGeom prst="rect">
            <a:avLst/>
          </a:prstGeom>
        </p:spPr>
      </p:pic>
      <p:pic>
        <p:nvPicPr>
          <p:cNvPr id="17" name="Picture 16">
            <a:extLst>
              <a:ext uri="{FF2B5EF4-FFF2-40B4-BE49-F238E27FC236}">
                <a16:creationId xmlns:a16="http://schemas.microsoft.com/office/drawing/2014/main" id="{7C1C4483-7B4C-89C9-5620-8F26C0B67580}"/>
              </a:ext>
            </a:extLst>
          </p:cNvPr>
          <p:cNvPicPr>
            <a:picLocks noChangeAspect="1"/>
          </p:cNvPicPr>
          <p:nvPr/>
        </p:nvPicPr>
        <p:blipFill>
          <a:blip r:embed="rId6"/>
          <a:stretch>
            <a:fillRect/>
          </a:stretch>
        </p:blipFill>
        <p:spPr>
          <a:xfrm>
            <a:off x="516569" y="4647745"/>
            <a:ext cx="1755376" cy="1255998"/>
          </a:xfrm>
          <a:prstGeom prst="rect">
            <a:avLst/>
          </a:prstGeom>
        </p:spPr>
      </p:pic>
      <p:pic>
        <p:nvPicPr>
          <p:cNvPr id="18" name="Picture 17">
            <a:extLst>
              <a:ext uri="{FF2B5EF4-FFF2-40B4-BE49-F238E27FC236}">
                <a16:creationId xmlns:a16="http://schemas.microsoft.com/office/drawing/2014/main" id="{4E798096-1DCA-A6C1-2F9B-B893FE552E85}"/>
              </a:ext>
            </a:extLst>
          </p:cNvPr>
          <p:cNvPicPr>
            <a:picLocks noChangeAspect="1"/>
          </p:cNvPicPr>
          <p:nvPr/>
        </p:nvPicPr>
        <p:blipFill>
          <a:blip r:embed="rId7"/>
          <a:stretch>
            <a:fillRect/>
          </a:stretch>
        </p:blipFill>
        <p:spPr>
          <a:xfrm>
            <a:off x="8101616" y="2726045"/>
            <a:ext cx="1748162" cy="1251182"/>
          </a:xfrm>
          <a:prstGeom prst="rect">
            <a:avLst/>
          </a:prstGeom>
        </p:spPr>
      </p:pic>
      <p:pic>
        <p:nvPicPr>
          <p:cNvPr id="19" name="Picture 18">
            <a:extLst>
              <a:ext uri="{FF2B5EF4-FFF2-40B4-BE49-F238E27FC236}">
                <a16:creationId xmlns:a16="http://schemas.microsoft.com/office/drawing/2014/main" id="{CBCD217D-2185-EA20-907A-7C798C3C83B0}"/>
              </a:ext>
            </a:extLst>
          </p:cNvPr>
          <p:cNvPicPr>
            <a:picLocks noChangeAspect="1"/>
          </p:cNvPicPr>
          <p:nvPr/>
        </p:nvPicPr>
        <p:blipFill>
          <a:blip r:embed="rId8"/>
          <a:stretch>
            <a:fillRect/>
          </a:stretch>
        </p:blipFill>
        <p:spPr>
          <a:xfrm>
            <a:off x="8101616" y="4647745"/>
            <a:ext cx="1748162" cy="1251182"/>
          </a:xfrm>
          <a:prstGeom prst="rect">
            <a:avLst/>
          </a:prstGeom>
        </p:spPr>
      </p:pic>
      <p:pic>
        <p:nvPicPr>
          <p:cNvPr id="21" name="Picture 20">
            <a:extLst>
              <a:ext uri="{FF2B5EF4-FFF2-40B4-BE49-F238E27FC236}">
                <a16:creationId xmlns:a16="http://schemas.microsoft.com/office/drawing/2014/main" id="{861E725D-A3DA-14B9-9477-67C0E6FE7FAA}"/>
              </a:ext>
            </a:extLst>
          </p:cNvPr>
          <p:cNvPicPr>
            <a:picLocks noChangeAspect="1"/>
          </p:cNvPicPr>
          <p:nvPr/>
        </p:nvPicPr>
        <p:blipFill>
          <a:blip r:embed="rId9"/>
          <a:stretch>
            <a:fillRect/>
          </a:stretch>
        </p:blipFill>
        <p:spPr>
          <a:xfrm>
            <a:off x="10173071" y="2726045"/>
            <a:ext cx="1737145" cy="1251182"/>
          </a:xfrm>
          <a:prstGeom prst="rect">
            <a:avLst/>
          </a:prstGeom>
        </p:spPr>
      </p:pic>
      <p:pic>
        <p:nvPicPr>
          <p:cNvPr id="22" name="Picture 21">
            <a:extLst>
              <a:ext uri="{FF2B5EF4-FFF2-40B4-BE49-F238E27FC236}">
                <a16:creationId xmlns:a16="http://schemas.microsoft.com/office/drawing/2014/main" id="{E1C04AEE-BC95-ABAF-08B0-3CF885842885}"/>
              </a:ext>
            </a:extLst>
          </p:cNvPr>
          <p:cNvPicPr>
            <a:picLocks noChangeAspect="1"/>
          </p:cNvPicPr>
          <p:nvPr/>
        </p:nvPicPr>
        <p:blipFill>
          <a:blip r:embed="rId10"/>
          <a:stretch>
            <a:fillRect/>
          </a:stretch>
        </p:blipFill>
        <p:spPr>
          <a:xfrm>
            <a:off x="10148302" y="4647745"/>
            <a:ext cx="1748162" cy="1251182"/>
          </a:xfrm>
          <a:prstGeom prst="rect">
            <a:avLst/>
          </a:prstGeom>
        </p:spPr>
      </p:pic>
    </p:spTree>
    <p:extLst>
      <p:ext uri="{BB962C8B-B14F-4D97-AF65-F5344CB8AC3E}">
        <p14:creationId xmlns:p14="http://schemas.microsoft.com/office/powerpoint/2010/main" val="426826446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3F5FC-5276-69D2-E864-5084C2032150}"/>
              </a:ext>
            </a:extLst>
          </p:cNvPr>
          <p:cNvSpPr>
            <a:spLocks noGrp="1"/>
          </p:cNvSpPr>
          <p:nvPr>
            <p:ph type="title"/>
          </p:nvPr>
        </p:nvSpPr>
        <p:spPr>
          <a:xfrm>
            <a:off x="2734322" y="319596"/>
            <a:ext cx="6853561" cy="1386967"/>
          </a:xfrm>
          <a:solidFill>
            <a:srgbClr val="FFFFCC"/>
          </a:solidFill>
        </p:spPr>
        <p:txBody>
          <a:bodyPr/>
          <a:lstStyle/>
          <a:p>
            <a:r>
              <a:rPr lang="en-US" b="1" dirty="0">
                <a:solidFill>
                  <a:srgbClr val="C00000"/>
                </a:solidFill>
                <a:latin typeface="Arial" panose="020B0604020202020204" pitchFamily="34" charset="0"/>
                <a:cs typeface="Arial" panose="020B0604020202020204" pitchFamily="34" charset="0"/>
              </a:rPr>
              <a:t>What’s On Your Plate? </a:t>
            </a:r>
          </a:p>
        </p:txBody>
      </p:sp>
      <p:sp>
        <p:nvSpPr>
          <p:cNvPr id="3" name="Footer Placeholder 2">
            <a:extLst>
              <a:ext uri="{FF2B5EF4-FFF2-40B4-BE49-F238E27FC236}">
                <a16:creationId xmlns:a16="http://schemas.microsoft.com/office/drawing/2014/main" id="{45F40432-572F-59DE-37FE-C1798E3074E4}"/>
              </a:ext>
            </a:extLst>
          </p:cNvPr>
          <p:cNvSpPr>
            <a:spLocks noGrp="1"/>
          </p:cNvSpPr>
          <p:nvPr>
            <p:ph type="ftr" sz="quarter" idx="10"/>
          </p:nvPr>
        </p:nvSpPr>
        <p:spPr/>
        <p:txBody>
          <a:bodyPr/>
          <a:lstStyle/>
          <a:p>
            <a:r>
              <a:rPr lang="en-US" dirty="0">
                <a:latin typeface="Arial" panose="020B0604020202020204" pitchFamily="34" charset="0"/>
                <a:cs typeface="Arial" panose="020B0604020202020204" pitchFamily="34" charset="0"/>
              </a:rPr>
              <a:t>Wellness &amp; Self-Care; Finding Your Oxygen Mask</a:t>
            </a:r>
          </a:p>
          <a:p>
            <a:endParaRPr lang="en-US" dirty="0"/>
          </a:p>
        </p:txBody>
      </p:sp>
      <p:sp>
        <p:nvSpPr>
          <p:cNvPr id="4" name="Slide Number Placeholder 3">
            <a:extLst>
              <a:ext uri="{FF2B5EF4-FFF2-40B4-BE49-F238E27FC236}">
                <a16:creationId xmlns:a16="http://schemas.microsoft.com/office/drawing/2014/main" id="{08343C06-B105-A2CF-F090-17550D5B1581}"/>
              </a:ext>
            </a:extLst>
          </p:cNvPr>
          <p:cNvSpPr>
            <a:spLocks noGrp="1"/>
          </p:cNvSpPr>
          <p:nvPr>
            <p:ph type="sldNum" sz="quarter" idx="11"/>
          </p:nvPr>
        </p:nvSpPr>
        <p:spPr/>
        <p:txBody>
          <a:bodyPr/>
          <a:lstStyle/>
          <a:p>
            <a:fld id="{294A09A9-5501-47C1-A89A-A340965A2BE2}" type="slidenum">
              <a:rPr lang="en-US" smtClean="0"/>
              <a:pPr/>
              <a:t>12</a:t>
            </a:fld>
            <a:endParaRPr lang="en-US" dirty="0"/>
          </a:p>
        </p:txBody>
      </p:sp>
      <p:pic>
        <p:nvPicPr>
          <p:cNvPr id="1026" name="Picture 2" descr="What's on Your Plate? Time and Stress Management Reflection Activity -  Experiential Tools">
            <a:extLst>
              <a:ext uri="{FF2B5EF4-FFF2-40B4-BE49-F238E27FC236}">
                <a16:creationId xmlns:a16="http://schemas.microsoft.com/office/drawing/2014/main" id="{3F47FD0D-C4A4-382C-4677-3141CF8DEE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783" y="313024"/>
            <a:ext cx="2210539" cy="1468151"/>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5DC73EF4-880C-62DB-F6C9-AEE12AC7B57D}"/>
              </a:ext>
            </a:extLst>
          </p:cNvPr>
          <p:cNvSpPr/>
          <p:nvPr/>
        </p:nvSpPr>
        <p:spPr>
          <a:xfrm>
            <a:off x="4020846" y="4356179"/>
            <a:ext cx="3568824" cy="1844336"/>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marL="0" indent="0" algn="ctr">
              <a:buNone/>
            </a:pPr>
            <a:r>
              <a:rPr lang="en-US" b="1" dirty="0">
                <a:latin typeface="Arial" panose="020B0604020202020204" pitchFamily="34" charset="0"/>
                <a:cs typeface="Arial" panose="020B0604020202020204" pitchFamily="34" charset="0"/>
              </a:rPr>
              <a:t>What kinds of Activities/Stressors do you encounter on a typical day?  </a:t>
            </a:r>
          </a:p>
        </p:txBody>
      </p:sp>
      <p:sp>
        <p:nvSpPr>
          <p:cNvPr id="5" name="TextBox 4">
            <a:extLst>
              <a:ext uri="{FF2B5EF4-FFF2-40B4-BE49-F238E27FC236}">
                <a16:creationId xmlns:a16="http://schemas.microsoft.com/office/drawing/2014/main" id="{451EF10E-0487-756C-06A0-3463DC08E6CB}"/>
              </a:ext>
            </a:extLst>
          </p:cNvPr>
          <p:cNvSpPr txBox="1"/>
          <p:nvPr/>
        </p:nvSpPr>
        <p:spPr>
          <a:xfrm>
            <a:off x="2246050" y="1926454"/>
            <a:ext cx="7776839" cy="338554"/>
          </a:xfrm>
          <a:prstGeom prst="rect">
            <a:avLst/>
          </a:prstGeom>
          <a:solidFill>
            <a:srgbClr val="CCFFCC"/>
          </a:solidFill>
        </p:spPr>
        <p:txBody>
          <a:bodyPr wrap="square" rtlCol="0">
            <a:spAutoFit/>
          </a:bodyPr>
          <a:lstStyle/>
          <a:p>
            <a:r>
              <a:rPr lang="en-US" sz="1600" b="1" dirty="0">
                <a:solidFill>
                  <a:srgbClr val="C00000"/>
                </a:solidFill>
                <a:latin typeface="Arial" panose="020B0604020202020204" pitchFamily="34" charset="0"/>
                <a:cs typeface="Arial" panose="020B0604020202020204" pitchFamily="34" charset="0"/>
              </a:rPr>
              <a:t>VIDEO- </a:t>
            </a:r>
            <a:r>
              <a:rPr lang="en-US" sz="1600" dirty="0">
                <a:latin typeface="Arial" panose="020B0604020202020204" pitchFamily="34" charset="0"/>
                <a:cs typeface="Arial" panose="020B0604020202020204" pitchFamily="34" charset="0"/>
              </a:rPr>
              <a:t>Mayonnaise Jar </a:t>
            </a:r>
            <a:r>
              <a:rPr lang="en-US" sz="1600" b="1" dirty="0">
                <a:solidFill>
                  <a:srgbClr val="0070C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https://youtu.be/SqGRnlXplx0?si=noAo5qaal76YwbZy</a:t>
            </a:r>
            <a:r>
              <a:rPr lang="en-US" sz="1600" b="1" dirty="0">
                <a:solidFill>
                  <a:srgbClr val="0070C0"/>
                </a:solidFill>
                <a:latin typeface="Arial" panose="020B0604020202020204" pitchFamily="34" charset="0"/>
                <a:cs typeface="Arial" panose="020B0604020202020204" pitchFamily="34" charset="0"/>
              </a:rPr>
              <a:t> </a:t>
            </a:r>
            <a:endParaRPr lang="en-US" sz="1600" dirty="0">
              <a:solidFill>
                <a:srgbClr val="0070C0"/>
              </a:solidFill>
              <a:latin typeface="Arial" panose="020B0604020202020204" pitchFamily="34" charset="0"/>
              <a:cs typeface="Arial" panose="020B0604020202020204" pitchFamily="34" charset="0"/>
            </a:endParaRPr>
          </a:p>
        </p:txBody>
      </p:sp>
      <p:sp>
        <p:nvSpPr>
          <p:cNvPr id="7" name="Oval 6">
            <a:extLst>
              <a:ext uri="{FF2B5EF4-FFF2-40B4-BE49-F238E27FC236}">
                <a16:creationId xmlns:a16="http://schemas.microsoft.com/office/drawing/2014/main" id="{B77C1434-E006-41AB-EF1B-3D50A59D8114}"/>
              </a:ext>
            </a:extLst>
          </p:cNvPr>
          <p:cNvSpPr/>
          <p:nvPr/>
        </p:nvSpPr>
        <p:spPr>
          <a:xfrm>
            <a:off x="523783" y="3773010"/>
            <a:ext cx="2698811" cy="1642369"/>
          </a:xfrm>
          <a:prstGeom prst="ellipse">
            <a:avLst/>
          </a:prstGeom>
          <a:solidFill>
            <a:srgbClr val="FFC000"/>
          </a:solidFill>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800" b="1" dirty="0">
                <a:ln>
                  <a:solidFill>
                    <a:schemeClr val="accent1">
                      <a:lumMod val="40000"/>
                      <a:lumOff val="60000"/>
                    </a:schemeClr>
                  </a:solidFill>
                </a:ln>
                <a:solidFill>
                  <a:schemeClr val="tx1"/>
                </a:solidFill>
                <a:latin typeface="Arial" panose="020B0604020202020204" pitchFamily="34" charset="0"/>
                <a:cs typeface="Arial" panose="020B0604020202020204" pitchFamily="34" charset="0"/>
              </a:rPr>
              <a:t>Golf Balls </a:t>
            </a:r>
          </a:p>
        </p:txBody>
      </p:sp>
      <p:sp>
        <p:nvSpPr>
          <p:cNvPr id="8" name="Oval 7">
            <a:extLst>
              <a:ext uri="{FF2B5EF4-FFF2-40B4-BE49-F238E27FC236}">
                <a16:creationId xmlns:a16="http://schemas.microsoft.com/office/drawing/2014/main" id="{03FE5118-999B-1B4A-C405-779B05CD39DA}"/>
              </a:ext>
            </a:extLst>
          </p:cNvPr>
          <p:cNvSpPr/>
          <p:nvPr/>
        </p:nvSpPr>
        <p:spPr>
          <a:xfrm>
            <a:off x="4343400" y="2389087"/>
            <a:ext cx="2858610" cy="1642369"/>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 panose="020B0604020202020204" pitchFamily="34" charset="0"/>
                <a:cs typeface="Arial" panose="020B0604020202020204" pitchFamily="34" charset="0"/>
              </a:rPr>
              <a:t>Pebbles</a:t>
            </a:r>
          </a:p>
        </p:txBody>
      </p:sp>
      <p:sp>
        <p:nvSpPr>
          <p:cNvPr id="9" name="Oval 8">
            <a:extLst>
              <a:ext uri="{FF2B5EF4-FFF2-40B4-BE49-F238E27FC236}">
                <a16:creationId xmlns:a16="http://schemas.microsoft.com/office/drawing/2014/main" id="{17A57EDF-D10B-5B93-2A25-524161E99F08}"/>
              </a:ext>
            </a:extLst>
          </p:cNvPr>
          <p:cNvSpPr/>
          <p:nvPr/>
        </p:nvSpPr>
        <p:spPr>
          <a:xfrm>
            <a:off x="8593584" y="3773010"/>
            <a:ext cx="2858610" cy="1642369"/>
          </a:xfrm>
          <a:prstGeom prst="ellipse">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 panose="020B0604020202020204" pitchFamily="34" charset="0"/>
                <a:cs typeface="Arial" panose="020B0604020202020204" pitchFamily="34" charset="0"/>
              </a:rPr>
              <a:t>Sand </a:t>
            </a:r>
          </a:p>
        </p:txBody>
      </p:sp>
      <p:pic>
        <p:nvPicPr>
          <p:cNvPr id="10" name="Picture 9">
            <a:extLst>
              <a:ext uri="{FF2B5EF4-FFF2-40B4-BE49-F238E27FC236}">
                <a16:creationId xmlns:a16="http://schemas.microsoft.com/office/drawing/2014/main" id="{316723D7-83D0-A0CB-E59D-5FA1B5A1FEAB}"/>
              </a:ext>
            </a:extLst>
          </p:cNvPr>
          <p:cNvPicPr>
            <a:picLocks noChangeAspect="1"/>
          </p:cNvPicPr>
          <p:nvPr/>
        </p:nvPicPr>
        <p:blipFill>
          <a:blip r:embed="rId4"/>
          <a:stretch>
            <a:fillRect/>
          </a:stretch>
        </p:blipFill>
        <p:spPr>
          <a:xfrm>
            <a:off x="1873188" y="2539614"/>
            <a:ext cx="1946429" cy="1090751"/>
          </a:xfrm>
          <a:prstGeom prst="rect">
            <a:avLst/>
          </a:prstGeom>
        </p:spPr>
      </p:pic>
      <p:pic>
        <p:nvPicPr>
          <p:cNvPr id="11" name="Picture 10">
            <a:extLst>
              <a:ext uri="{FF2B5EF4-FFF2-40B4-BE49-F238E27FC236}">
                <a16:creationId xmlns:a16="http://schemas.microsoft.com/office/drawing/2014/main" id="{D90B637F-9AEF-8AEA-7CE3-A3F71155197D}"/>
              </a:ext>
            </a:extLst>
          </p:cNvPr>
          <p:cNvPicPr>
            <a:picLocks noChangeAspect="1"/>
          </p:cNvPicPr>
          <p:nvPr/>
        </p:nvPicPr>
        <p:blipFill>
          <a:blip r:embed="rId5"/>
          <a:stretch>
            <a:fillRect/>
          </a:stretch>
        </p:blipFill>
        <p:spPr>
          <a:xfrm>
            <a:off x="7725794" y="2539613"/>
            <a:ext cx="2048522" cy="1090751"/>
          </a:xfrm>
          <a:prstGeom prst="rect">
            <a:avLst/>
          </a:prstGeom>
        </p:spPr>
      </p:pic>
      <p:pic>
        <p:nvPicPr>
          <p:cNvPr id="12" name="Picture 11">
            <a:extLst>
              <a:ext uri="{FF2B5EF4-FFF2-40B4-BE49-F238E27FC236}">
                <a16:creationId xmlns:a16="http://schemas.microsoft.com/office/drawing/2014/main" id="{3F8E053F-17B1-5EC1-F302-664327C1765B}"/>
              </a:ext>
            </a:extLst>
          </p:cNvPr>
          <p:cNvPicPr>
            <a:picLocks noChangeAspect="1"/>
          </p:cNvPicPr>
          <p:nvPr/>
        </p:nvPicPr>
        <p:blipFill>
          <a:blip r:embed="rId6"/>
          <a:stretch>
            <a:fillRect/>
          </a:stretch>
        </p:blipFill>
        <p:spPr>
          <a:xfrm>
            <a:off x="7725794" y="5558025"/>
            <a:ext cx="2048522" cy="1081873"/>
          </a:xfrm>
          <a:prstGeom prst="rect">
            <a:avLst/>
          </a:prstGeom>
        </p:spPr>
      </p:pic>
      <p:pic>
        <p:nvPicPr>
          <p:cNvPr id="13" name="Picture 12">
            <a:extLst>
              <a:ext uri="{FF2B5EF4-FFF2-40B4-BE49-F238E27FC236}">
                <a16:creationId xmlns:a16="http://schemas.microsoft.com/office/drawing/2014/main" id="{D99BDBF4-6DC3-3DAC-7192-125778740A35}"/>
              </a:ext>
            </a:extLst>
          </p:cNvPr>
          <p:cNvPicPr>
            <a:picLocks noChangeAspect="1"/>
          </p:cNvPicPr>
          <p:nvPr/>
        </p:nvPicPr>
        <p:blipFill>
          <a:blip r:embed="rId7"/>
          <a:stretch>
            <a:fillRect/>
          </a:stretch>
        </p:blipFill>
        <p:spPr>
          <a:xfrm>
            <a:off x="9587884" y="329199"/>
            <a:ext cx="2080334" cy="1451976"/>
          </a:xfrm>
          <a:prstGeom prst="rect">
            <a:avLst/>
          </a:prstGeom>
        </p:spPr>
      </p:pic>
    </p:spTree>
    <p:extLst>
      <p:ext uri="{BB962C8B-B14F-4D97-AF65-F5344CB8AC3E}">
        <p14:creationId xmlns:p14="http://schemas.microsoft.com/office/powerpoint/2010/main" val="352055440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2DE4A41-7957-DD4E-493F-77BE8677D1DF}"/>
              </a:ext>
            </a:extLst>
          </p:cNvPr>
          <p:cNvSpPr>
            <a:spLocks noGrp="1"/>
          </p:cNvSpPr>
          <p:nvPr>
            <p:ph type="ftr" sz="quarter" idx="10"/>
          </p:nvPr>
        </p:nvSpPr>
        <p:spPr/>
        <p:txBody>
          <a:bodyPr/>
          <a:lstStyle/>
          <a:p>
            <a:r>
              <a:rPr lang="en-US" dirty="0">
                <a:latin typeface="Arial" panose="020B0604020202020204" pitchFamily="34" charset="0"/>
                <a:cs typeface="Arial" panose="020B0604020202020204" pitchFamily="34" charset="0"/>
              </a:rPr>
              <a:t>Wellness &amp; Self-Care; Finding Your Oxygen Mask</a:t>
            </a:r>
          </a:p>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AF9CC78-9E34-3243-BCBE-B3CA56A29898}"/>
              </a:ext>
            </a:extLst>
          </p:cNvPr>
          <p:cNvSpPr>
            <a:spLocks noGrp="1"/>
          </p:cNvSpPr>
          <p:nvPr>
            <p:ph type="sldNum" sz="quarter" idx="11"/>
          </p:nvPr>
        </p:nvSpPr>
        <p:spPr/>
        <p:txBody>
          <a:bodyPr/>
          <a:lstStyle/>
          <a:p>
            <a:fld id="{294A09A9-5501-47C1-A89A-A340965A2BE2}" type="slidenum">
              <a:rPr lang="en-US" smtClean="0"/>
              <a:pPr/>
              <a:t>13</a:t>
            </a:fld>
            <a:endParaRPr lang="en-US" dirty="0"/>
          </a:p>
        </p:txBody>
      </p:sp>
      <p:sp>
        <p:nvSpPr>
          <p:cNvPr id="5" name="Content Placeholder 4">
            <a:extLst>
              <a:ext uri="{FF2B5EF4-FFF2-40B4-BE49-F238E27FC236}">
                <a16:creationId xmlns:a16="http://schemas.microsoft.com/office/drawing/2014/main" id="{FE578697-EA77-D3BC-EF56-862903911DB3}"/>
              </a:ext>
            </a:extLst>
          </p:cNvPr>
          <p:cNvSpPr>
            <a:spLocks noGrp="1"/>
          </p:cNvSpPr>
          <p:nvPr>
            <p:ph sz="quarter" idx="12"/>
          </p:nvPr>
        </p:nvSpPr>
        <p:spPr>
          <a:xfrm>
            <a:off x="5708342" y="2615184"/>
            <a:ext cx="5508297" cy="3319272"/>
          </a:xfrm>
          <a:solidFill>
            <a:schemeClr val="accent5">
              <a:lumMod val="20000"/>
              <a:lumOff val="80000"/>
            </a:schemeClr>
          </a:solidFill>
        </p:spPr>
        <p:txBody>
          <a:bodyPr>
            <a:normAutofit lnSpcReduction="10000"/>
          </a:bodyPr>
          <a:lstStyle/>
          <a:p>
            <a:pPr marL="0" indent="0">
              <a:buNone/>
            </a:pPr>
            <a:r>
              <a:rPr lang="en-US" b="0" i="0" dirty="0">
                <a:solidFill>
                  <a:srgbClr val="4D5156"/>
                </a:solidFill>
                <a:effectLst/>
                <a:latin typeface="Arial" panose="020B0604020202020204" pitchFamily="34" charset="0"/>
                <a:cs typeface="Arial" panose="020B0604020202020204" pitchFamily="34" charset="0"/>
              </a:rPr>
              <a:t>When you fly on an airplane, the flight attendant instructs you to “put your oxygen mask on first,” before helping others. Why is this an important rule for ensuring survival? </a:t>
            </a:r>
            <a:r>
              <a:rPr lang="en-US" b="1" i="0" dirty="0">
                <a:solidFill>
                  <a:srgbClr val="FF0000"/>
                </a:solidFill>
                <a:effectLst/>
                <a:latin typeface="Arial" panose="020B0604020202020204" pitchFamily="34" charset="0"/>
                <a:cs typeface="Arial" panose="020B0604020202020204" pitchFamily="34" charset="0"/>
              </a:rPr>
              <a:t>Because if you run out of oxygen yourself, you can't help anyone else with their oxygen mask.</a:t>
            </a:r>
            <a:endParaRPr lang="en-US" b="1" dirty="0">
              <a:solidFill>
                <a:srgbClr val="FF000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A4C8145-4BEA-12BC-E3D2-DC8A7014DC93}"/>
              </a:ext>
            </a:extLst>
          </p:cNvPr>
          <p:cNvSpPr txBox="1"/>
          <p:nvPr/>
        </p:nvSpPr>
        <p:spPr>
          <a:xfrm>
            <a:off x="2831977" y="497150"/>
            <a:ext cx="8105312" cy="1138773"/>
          </a:xfrm>
          <a:prstGeom prst="rect">
            <a:avLst/>
          </a:prstGeom>
          <a:solidFill>
            <a:srgbClr val="FFFFCC"/>
          </a:solidFill>
        </p:spPr>
        <p:txBody>
          <a:bodyPr wrap="square" rtlCol="0">
            <a:spAutoFit/>
          </a:bodyPr>
          <a:lstStyle/>
          <a:p>
            <a:pPr algn="ctr"/>
            <a:r>
              <a:rPr lang="en-US" sz="4000" b="1" dirty="0">
                <a:solidFill>
                  <a:srgbClr val="C00000"/>
                </a:solidFill>
                <a:latin typeface="Arial" panose="020B0604020202020204" pitchFamily="34" charset="0"/>
                <a:cs typeface="Arial" panose="020B0604020202020204" pitchFamily="34" charset="0"/>
              </a:rPr>
              <a:t>The Oxygen Mask METAPHOR</a:t>
            </a:r>
          </a:p>
          <a:p>
            <a:pPr algn="ctr"/>
            <a:endParaRPr lang="en-US" sz="2800" b="1" dirty="0">
              <a:solidFill>
                <a:srgbClr val="C00000"/>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6291AAFB-3A5E-7A30-AD14-54DB95A7F2D4}"/>
              </a:ext>
            </a:extLst>
          </p:cNvPr>
          <p:cNvPicPr>
            <a:picLocks noChangeAspect="1"/>
          </p:cNvPicPr>
          <p:nvPr/>
        </p:nvPicPr>
        <p:blipFill>
          <a:blip r:embed="rId2"/>
          <a:stretch>
            <a:fillRect/>
          </a:stretch>
        </p:blipFill>
        <p:spPr>
          <a:xfrm>
            <a:off x="1045637" y="346229"/>
            <a:ext cx="1786340" cy="1438183"/>
          </a:xfrm>
          <a:prstGeom prst="rect">
            <a:avLst/>
          </a:prstGeom>
        </p:spPr>
      </p:pic>
      <p:pic>
        <p:nvPicPr>
          <p:cNvPr id="10" name="Picture 9" descr="A person and person eating food on an airplane&#10;&#10;Description automatically generated with low confidence">
            <a:extLst>
              <a:ext uri="{FF2B5EF4-FFF2-40B4-BE49-F238E27FC236}">
                <a16:creationId xmlns:a16="http://schemas.microsoft.com/office/drawing/2014/main" id="{3A3C6120-858B-A8B4-B5EF-36E48122223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50415" y="2615184"/>
            <a:ext cx="4856085" cy="3319272"/>
          </a:xfrm>
          <a:prstGeom prst="rect">
            <a:avLst/>
          </a:prstGeom>
        </p:spPr>
      </p:pic>
    </p:spTree>
    <p:extLst>
      <p:ext uri="{BB962C8B-B14F-4D97-AF65-F5344CB8AC3E}">
        <p14:creationId xmlns:p14="http://schemas.microsoft.com/office/powerpoint/2010/main" val="3259296070"/>
      </p:ext>
    </p:extLst>
  </p:cSld>
  <p:clrMapOvr>
    <a:masterClrMapping/>
  </p:clrMapOvr>
  <p:transition spd="slow">
    <p:wheel spokes="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87A5C-8E2D-FB80-59FD-96830FCE8E33}"/>
              </a:ext>
            </a:extLst>
          </p:cNvPr>
          <p:cNvSpPr>
            <a:spLocks noGrp="1"/>
          </p:cNvSpPr>
          <p:nvPr>
            <p:ph type="title"/>
          </p:nvPr>
        </p:nvSpPr>
        <p:spPr>
          <a:xfrm>
            <a:off x="1009650" y="323850"/>
            <a:ext cx="10163175" cy="1382713"/>
          </a:xfrm>
          <a:solidFill>
            <a:srgbClr val="FFFFCC"/>
          </a:solidFill>
        </p:spPr>
        <p:txBody>
          <a:bodyPr>
            <a:normAutofit/>
          </a:bodyPr>
          <a:lstStyle/>
          <a:p>
            <a:r>
              <a:rPr lang="en-US" sz="4800" b="1" dirty="0">
                <a:solidFill>
                  <a:srgbClr val="C00000"/>
                </a:solidFill>
                <a:latin typeface="Arial" panose="020B0604020202020204" pitchFamily="34" charset="0"/>
                <a:cs typeface="Arial" panose="020B0604020202020204" pitchFamily="34" charset="0"/>
              </a:rPr>
              <a:t>8 Dimensions of Wellness </a:t>
            </a:r>
          </a:p>
        </p:txBody>
      </p:sp>
      <p:sp>
        <p:nvSpPr>
          <p:cNvPr id="3" name="Footer Placeholder 2">
            <a:extLst>
              <a:ext uri="{FF2B5EF4-FFF2-40B4-BE49-F238E27FC236}">
                <a16:creationId xmlns:a16="http://schemas.microsoft.com/office/drawing/2014/main" id="{6089C62F-31E3-8334-3E03-C842F2A1F812}"/>
              </a:ext>
            </a:extLst>
          </p:cNvPr>
          <p:cNvSpPr>
            <a:spLocks noGrp="1"/>
          </p:cNvSpPr>
          <p:nvPr>
            <p:ph type="ftr" sz="quarter" idx="10"/>
          </p:nvPr>
        </p:nvSpPr>
        <p:spPr>
          <a:xfrm>
            <a:off x="228600" y="6436311"/>
            <a:ext cx="3615431" cy="177554"/>
          </a:xfrm>
        </p:spPr>
        <p:txBody>
          <a:bodyPr/>
          <a:lstStyle/>
          <a:p>
            <a:r>
              <a:rPr lang="en-US" dirty="0">
                <a:latin typeface="Arial" panose="020B0604020202020204" pitchFamily="34" charset="0"/>
                <a:cs typeface="Arial" panose="020B0604020202020204" pitchFamily="34" charset="0"/>
              </a:rPr>
              <a:t>Wellness &amp; Self-Care; Finding Your Oxygen Mask</a:t>
            </a:r>
          </a:p>
          <a:p>
            <a:endParaRPr lang="en-US" dirty="0"/>
          </a:p>
        </p:txBody>
      </p:sp>
      <p:sp>
        <p:nvSpPr>
          <p:cNvPr id="4" name="Slide Number Placeholder 3">
            <a:extLst>
              <a:ext uri="{FF2B5EF4-FFF2-40B4-BE49-F238E27FC236}">
                <a16:creationId xmlns:a16="http://schemas.microsoft.com/office/drawing/2014/main" id="{9024E3B3-5198-338F-8F9B-531E2C889BB2}"/>
              </a:ext>
            </a:extLst>
          </p:cNvPr>
          <p:cNvSpPr>
            <a:spLocks noGrp="1"/>
          </p:cNvSpPr>
          <p:nvPr>
            <p:ph type="sldNum" sz="quarter" idx="11"/>
          </p:nvPr>
        </p:nvSpPr>
        <p:spPr/>
        <p:txBody>
          <a:bodyPr/>
          <a:lstStyle/>
          <a:p>
            <a:fld id="{294A09A9-5501-47C1-A89A-A340965A2BE2}" type="slidenum">
              <a:rPr lang="en-US" smtClean="0"/>
              <a:pPr/>
              <a:t>14</a:t>
            </a:fld>
            <a:endParaRPr lang="en-US" dirty="0"/>
          </a:p>
        </p:txBody>
      </p:sp>
      <p:pic>
        <p:nvPicPr>
          <p:cNvPr id="7" name="Picture 6">
            <a:extLst>
              <a:ext uri="{FF2B5EF4-FFF2-40B4-BE49-F238E27FC236}">
                <a16:creationId xmlns:a16="http://schemas.microsoft.com/office/drawing/2014/main" id="{22DB3F56-EDDC-0303-7F91-283FA8DB5352}"/>
              </a:ext>
            </a:extLst>
          </p:cNvPr>
          <p:cNvPicPr>
            <a:picLocks noChangeAspect="1"/>
          </p:cNvPicPr>
          <p:nvPr/>
        </p:nvPicPr>
        <p:blipFill>
          <a:blip r:embed="rId2"/>
          <a:stretch>
            <a:fillRect/>
          </a:stretch>
        </p:blipFill>
        <p:spPr>
          <a:xfrm>
            <a:off x="1009650" y="2388093"/>
            <a:ext cx="7228828" cy="3870602"/>
          </a:xfrm>
          <a:prstGeom prst="rect">
            <a:avLst/>
          </a:prstGeom>
        </p:spPr>
      </p:pic>
      <p:sp>
        <p:nvSpPr>
          <p:cNvPr id="8" name="TextBox 7">
            <a:extLst>
              <a:ext uri="{FF2B5EF4-FFF2-40B4-BE49-F238E27FC236}">
                <a16:creationId xmlns:a16="http://schemas.microsoft.com/office/drawing/2014/main" id="{DED349F9-523B-D098-15BA-5B940538CB1F}"/>
              </a:ext>
            </a:extLst>
          </p:cNvPr>
          <p:cNvSpPr txBox="1"/>
          <p:nvPr/>
        </p:nvSpPr>
        <p:spPr>
          <a:xfrm>
            <a:off x="8327254" y="2984566"/>
            <a:ext cx="3006016" cy="2677656"/>
          </a:xfrm>
          <a:prstGeom prst="rect">
            <a:avLst/>
          </a:prstGeom>
          <a:solidFill>
            <a:schemeClr val="accent5">
              <a:lumMod val="40000"/>
              <a:lumOff val="60000"/>
            </a:schemeClr>
          </a:solidFill>
        </p:spPr>
        <p:txBody>
          <a:bodyPr wrap="square" rtlCol="0">
            <a:spAutoFit/>
          </a:bodyPr>
          <a:lstStyle/>
          <a:p>
            <a:pPr algn="ctr"/>
            <a:r>
              <a:rPr lang="en-US" sz="2400" b="1" dirty="0">
                <a:solidFill>
                  <a:srgbClr val="FF0000"/>
                </a:solidFill>
                <a:latin typeface="Arial" panose="020B0604020202020204" pitchFamily="34" charset="0"/>
                <a:cs typeface="Arial" panose="020B0604020202020204" pitchFamily="34" charset="0"/>
              </a:rPr>
              <a:t>ACTIVITY- </a:t>
            </a:r>
            <a:r>
              <a:rPr lang="en-US" sz="2400" b="1" dirty="0">
                <a:solidFill>
                  <a:srgbClr val="C00000"/>
                </a:solidFill>
                <a:latin typeface="Arial" panose="020B0604020202020204" pitchFamily="34" charset="0"/>
                <a:cs typeface="Arial" panose="020B0604020202020204" pitchFamily="34" charset="0"/>
              </a:rPr>
              <a:t>Putting It All Together: </a:t>
            </a:r>
          </a:p>
          <a:p>
            <a:pPr algn="ctr"/>
            <a:r>
              <a:rPr lang="en-US" sz="2400" dirty="0">
                <a:latin typeface="Arial" panose="020B0604020202020204" pitchFamily="34" charset="0"/>
                <a:cs typeface="Arial" panose="020B0604020202020204" pitchFamily="34" charset="0"/>
              </a:rPr>
              <a:t>For each Dimension of Wellness Name at least ONE Corresponding Self-Care Activity. </a:t>
            </a:r>
          </a:p>
        </p:txBody>
      </p:sp>
    </p:spTree>
    <p:extLst>
      <p:ext uri="{BB962C8B-B14F-4D97-AF65-F5344CB8AC3E}">
        <p14:creationId xmlns:p14="http://schemas.microsoft.com/office/powerpoint/2010/main" val="2963636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41CC5-7F5D-52CB-2208-4E77D5E412D9}"/>
              </a:ext>
            </a:extLst>
          </p:cNvPr>
          <p:cNvSpPr>
            <a:spLocks noGrp="1"/>
          </p:cNvSpPr>
          <p:nvPr>
            <p:ph type="title"/>
          </p:nvPr>
        </p:nvSpPr>
        <p:spPr>
          <a:xfrm>
            <a:off x="3080550" y="310718"/>
            <a:ext cx="8136089" cy="1395845"/>
          </a:xfrm>
          <a:solidFill>
            <a:srgbClr val="FFFFCC"/>
          </a:solidFill>
        </p:spPr>
        <p:txBody>
          <a:bodyPr/>
          <a:lstStyle/>
          <a:p>
            <a:r>
              <a:rPr lang="en-US" b="1" dirty="0">
                <a:solidFill>
                  <a:srgbClr val="C00000"/>
                </a:solidFill>
                <a:latin typeface="Arial" panose="020B0604020202020204" pitchFamily="34" charset="0"/>
                <a:cs typeface="Arial" panose="020B0604020202020204" pitchFamily="34" charset="0"/>
              </a:rPr>
              <a:t>What is Your Oxygen-Mask? </a:t>
            </a:r>
          </a:p>
        </p:txBody>
      </p:sp>
      <p:sp>
        <p:nvSpPr>
          <p:cNvPr id="3" name="Footer Placeholder 2">
            <a:extLst>
              <a:ext uri="{FF2B5EF4-FFF2-40B4-BE49-F238E27FC236}">
                <a16:creationId xmlns:a16="http://schemas.microsoft.com/office/drawing/2014/main" id="{879B206E-292F-D30B-F791-E5337861DB09}"/>
              </a:ext>
            </a:extLst>
          </p:cNvPr>
          <p:cNvSpPr>
            <a:spLocks noGrp="1"/>
          </p:cNvSpPr>
          <p:nvPr>
            <p:ph type="ftr" sz="quarter" idx="10"/>
          </p:nvPr>
        </p:nvSpPr>
        <p:spPr>
          <a:xfrm>
            <a:off x="228600" y="6356350"/>
            <a:ext cx="3766351" cy="365125"/>
          </a:xfrm>
        </p:spPr>
        <p:txBody>
          <a:bodyPr/>
          <a:lstStyle/>
          <a:p>
            <a:r>
              <a:rPr lang="en-US" dirty="0">
                <a:latin typeface="Arial" panose="020B0604020202020204" pitchFamily="34" charset="0"/>
                <a:cs typeface="Arial" panose="020B0604020202020204" pitchFamily="34" charset="0"/>
              </a:rPr>
              <a:t>Wellness &amp; Self-Care; Finding Your Oxygen Mask</a:t>
            </a:r>
          </a:p>
          <a:p>
            <a:endParaRPr lang="en-US" dirty="0"/>
          </a:p>
        </p:txBody>
      </p:sp>
      <p:sp>
        <p:nvSpPr>
          <p:cNvPr id="4" name="Slide Number Placeholder 3">
            <a:extLst>
              <a:ext uri="{FF2B5EF4-FFF2-40B4-BE49-F238E27FC236}">
                <a16:creationId xmlns:a16="http://schemas.microsoft.com/office/drawing/2014/main" id="{1943E397-14C2-BA1C-BB24-9A4FC7497B1C}"/>
              </a:ext>
            </a:extLst>
          </p:cNvPr>
          <p:cNvSpPr>
            <a:spLocks noGrp="1"/>
          </p:cNvSpPr>
          <p:nvPr>
            <p:ph type="sldNum" sz="quarter" idx="11"/>
          </p:nvPr>
        </p:nvSpPr>
        <p:spPr/>
        <p:txBody>
          <a:bodyPr/>
          <a:lstStyle/>
          <a:p>
            <a:fld id="{294A09A9-5501-47C1-A89A-A340965A2BE2}" type="slidenum">
              <a:rPr lang="en-US" smtClean="0"/>
              <a:pPr/>
              <a:t>15</a:t>
            </a:fld>
            <a:endParaRPr lang="en-US" dirty="0"/>
          </a:p>
        </p:txBody>
      </p:sp>
      <p:pic>
        <p:nvPicPr>
          <p:cNvPr id="6" name="Picture 5">
            <a:extLst>
              <a:ext uri="{FF2B5EF4-FFF2-40B4-BE49-F238E27FC236}">
                <a16:creationId xmlns:a16="http://schemas.microsoft.com/office/drawing/2014/main" id="{9DE902C3-F878-88A2-839E-94382CEDDA0A}"/>
              </a:ext>
            </a:extLst>
          </p:cNvPr>
          <p:cNvPicPr>
            <a:picLocks noChangeAspect="1"/>
          </p:cNvPicPr>
          <p:nvPr/>
        </p:nvPicPr>
        <p:blipFill>
          <a:blip r:embed="rId2"/>
          <a:stretch>
            <a:fillRect/>
          </a:stretch>
        </p:blipFill>
        <p:spPr>
          <a:xfrm>
            <a:off x="630315" y="310718"/>
            <a:ext cx="2450235" cy="1793290"/>
          </a:xfrm>
          <a:prstGeom prst="rect">
            <a:avLst/>
          </a:prstGeom>
        </p:spPr>
      </p:pic>
      <p:graphicFrame>
        <p:nvGraphicFramePr>
          <p:cNvPr id="22" name="Table 22">
            <a:extLst>
              <a:ext uri="{FF2B5EF4-FFF2-40B4-BE49-F238E27FC236}">
                <a16:creationId xmlns:a16="http://schemas.microsoft.com/office/drawing/2014/main" id="{7EFFACCC-A2EA-2E3B-05CC-C882E264D51B}"/>
              </a:ext>
            </a:extLst>
          </p:cNvPr>
          <p:cNvGraphicFramePr>
            <a:graphicFrameLocks noGrp="1"/>
          </p:cNvGraphicFramePr>
          <p:nvPr>
            <p:extLst>
              <p:ext uri="{D42A27DB-BD31-4B8C-83A1-F6EECF244321}">
                <p14:modId xmlns:p14="http://schemas.microsoft.com/office/powerpoint/2010/main" val="3101374939"/>
              </p:ext>
            </p:extLst>
          </p:nvPr>
        </p:nvGraphicFramePr>
        <p:xfrm>
          <a:off x="1216240" y="2628365"/>
          <a:ext cx="9916356" cy="3697030"/>
        </p:xfrm>
        <a:graphic>
          <a:graphicData uri="http://schemas.openxmlformats.org/drawingml/2006/table">
            <a:tbl>
              <a:tblPr firstRow="1" bandRow="1">
                <a:tableStyleId>{5C22544A-7EE6-4342-B048-85BDC9FD1C3A}</a:tableStyleId>
              </a:tblPr>
              <a:tblGrid>
                <a:gridCol w="2479089">
                  <a:extLst>
                    <a:ext uri="{9D8B030D-6E8A-4147-A177-3AD203B41FA5}">
                      <a16:colId xmlns:a16="http://schemas.microsoft.com/office/drawing/2014/main" val="2521524705"/>
                    </a:ext>
                  </a:extLst>
                </a:gridCol>
                <a:gridCol w="2479089">
                  <a:extLst>
                    <a:ext uri="{9D8B030D-6E8A-4147-A177-3AD203B41FA5}">
                      <a16:colId xmlns:a16="http://schemas.microsoft.com/office/drawing/2014/main" val="4108482540"/>
                    </a:ext>
                  </a:extLst>
                </a:gridCol>
                <a:gridCol w="2479089">
                  <a:extLst>
                    <a:ext uri="{9D8B030D-6E8A-4147-A177-3AD203B41FA5}">
                      <a16:colId xmlns:a16="http://schemas.microsoft.com/office/drawing/2014/main" val="1859216966"/>
                    </a:ext>
                  </a:extLst>
                </a:gridCol>
                <a:gridCol w="2479089">
                  <a:extLst>
                    <a:ext uri="{9D8B030D-6E8A-4147-A177-3AD203B41FA5}">
                      <a16:colId xmlns:a16="http://schemas.microsoft.com/office/drawing/2014/main" val="2036763311"/>
                    </a:ext>
                  </a:extLst>
                </a:gridCol>
              </a:tblGrid>
              <a:tr h="416318">
                <a:tc gridSpan="4">
                  <a:txBody>
                    <a:bodyPr/>
                    <a:lstStyle/>
                    <a:p>
                      <a:pPr algn="ctr"/>
                      <a:r>
                        <a:rPr lang="en-US" sz="2400" dirty="0">
                          <a:solidFill>
                            <a:schemeClr val="tx1"/>
                          </a:solidFill>
                          <a:latin typeface="Arial" panose="020B0604020202020204" pitchFamily="34" charset="0"/>
                          <a:cs typeface="Arial" panose="020B0604020202020204" pitchFamily="34" charset="0"/>
                        </a:rPr>
                        <a:t>Self- Care Options </a:t>
                      </a:r>
                    </a:p>
                  </a:txBody>
                  <a:tcPr>
                    <a:solidFill>
                      <a:schemeClr val="accent1">
                        <a:lumMod val="40000"/>
                        <a:lumOff val="60000"/>
                      </a:schemeClr>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643811787"/>
                  </a:ext>
                </a:extLst>
              </a:tr>
              <a:tr h="416318">
                <a:tc>
                  <a:txBody>
                    <a:bodyPr/>
                    <a:lstStyle/>
                    <a:p>
                      <a:pPr algn="ctr"/>
                      <a:r>
                        <a:rPr lang="en-US" sz="1600" b="1" dirty="0">
                          <a:solidFill>
                            <a:schemeClr val="accent6">
                              <a:lumMod val="75000"/>
                            </a:schemeClr>
                          </a:solidFill>
                          <a:latin typeface="Arial" panose="020B0604020202020204" pitchFamily="34" charset="0"/>
                          <a:cs typeface="Arial" panose="020B0604020202020204" pitchFamily="34" charset="0"/>
                        </a:rPr>
                        <a:t>Take a Bubble Bath </a:t>
                      </a:r>
                    </a:p>
                  </a:txBody>
                  <a:tcPr/>
                </a:tc>
                <a:tc>
                  <a:txBody>
                    <a:bodyPr/>
                    <a:lstStyle/>
                    <a:p>
                      <a:pPr algn="ctr"/>
                      <a:r>
                        <a:rPr lang="en-US" sz="1600" b="1" dirty="0">
                          <a:solidFill>
                            <a:srgbClr val="0070C0"/>
                          </a:solidFill>
                          <a:latin typeface="Arial" panose="020B0604020202020204" pitchFamily="34" charset="0"/>
                          <a:cs typeface="Arial" panose="020B0604020202020204" pitchFamily="34" charset="0"/>
                        </a:rPr>
                        <a:t>Donate to a cause you care about</a:t>
                      </a:r>
                    </a:p>
                  </a:txBody>
                  <a:tcPr/>
                </a:tc>
                <a:tc>
                  <a:txBody>
                    <a:bodyPr/>
                    <a:lstStyle/>
                    <a:p>
                      <a:pPr algn="ctr"/>
                      <a:r>
                        <a:rPr lang="en-US" sz="1600" b="1" dirty="0">
                          <a:solidFill>
                            <a:srgbClr val="FFFF99"/>
                          </a:solidFill>
                          <a:latin typeface="Arial" panose="020B0604020202020204" pitchFamily="34" charset="0"/>
                          <a:cs typeface="Arial" panose="020B0604020202020204" pitchFamily="34" charset="0"/>
                        </a:rPr>
                        <a:t>Host a Party </a:t>
                      </a:r>
                    </a:p>
                    <a:p>
                      <a:pPr algn="ctr"/>
                      <a:endParaRPr lang="en-US" sz="1600" dirty="0">
                        <a:latin typeface="Arial" panose="020B0604020202020204" pitchFamily="34" charset="0"/>
                        <a:cs typeface="Arial" panose="020B0604020202020204" pitchFamily="34" charset="0"/>
                      </a:endParaRPr>
                    </a:p>
                  </a:txBody>
                  <a:tcPr/>
                </a:tc>
                <a:tc>
                  <a:txBody>
                    <a:bodyPr/>
                    <a:lstStyle/>
                    <a:p>
                      <a:pPr algn="ctr"/>
                      <a:r>
                        <a:rPr lang="en-US" sz="1600" b="1" dirty="0">
                          <a:solidFill>
                            <a:srgbClr val="92D050"/>
                          </a:solidFill>
                          <a:latin typeface="Arial" panose="020B0604020202020204" pitchFamily="34" charset="0"/>
                          <a:cs typeface="Arial" panose="020B0604020202020204" pitchFamily="34" charset="0"/>
                        </a:rPr>
                        <a:t>Recycling</a:t>
                      </a:r>
                      <a:r>
                        <a:rPr lang="en-US" sz="1600" b="1" dirty="0">
                          <a:solidFill>
                            <a:srgbClr val="FF9900"/>
                          </a:solidFill>
                          <a:latin typeface="Arial" panose="020B0604020202020204" pitchFamily="34" charset="0"/>
                          <a:cs typeface="Arial" panose="020B0604020202020204" pitchFamily="34" charset="0"/>
                        </a:rPr>
                        <a:t> </a:t>
                      </a:r>
                    </a:p>
                  </a:txBody>
                  <a:tcPr/>
                </a:tc>
                <a:extLst>
                  <a:ext uri="{0D108BD9-81ED-4DB2-BD59-A6C34878D82A}">
                    <a16:rowId xmlns:a16="http://schemas.microsoft.com/office/drawing/2014/main" val="1965775538"/>
                  </a:ext>
                </a:extLst>
              </a:tr>
              <a:tr h="416318">
                <a:tc>
                  <a:txBody>
                    <a:bodyPr/>
                    <a:lstStyle/>
                    <a:p>
                      <a:pPr algn="ctr"/>
                      <a:r>
                        <a:rPr lang="en-US" sz="1600" b="1" dirty="0">
                          <a:solidFill>
                            <a:srgbClr val="C00000"/>
                          </a:solidFill>
                          <a:latin typeface="Arial" panose="020B0604020202020204" pitchFamily="34" charset="0"/>
                          <a:cs typeface="Arial" panose="020B0604020202020204" pitchFamily="34" charset="0"/>
                        </a:rPr>
                        <a:t>Forgive Yourself </a:t>
                      </a:r>
                    </a:p>
                  </a:txBody>
                  <a:tcPr/>
                </a:tc>
                <a:tc>
                  <a:txBody>
                    <a:bodyPr/>
                    <a:lstStyle/>
                    <a:p>
                      <a:pPr algn="ctr"/>
                      <a:r>
                        <a:rPr lang="en-US" sz="1400" b="1" dirty="0">
                          <a:solidFill>
                            <a:schemeClr val="accent2">
                              <a:lumMod val="40000"/>
                              <a:lumOff val="60000"/>
                            </a:schemeClr>
                          </a:solidFill>
                          <a:latin typeface="Arial" panose="020B0604020202020204" pitchFamily="34" charset="0"/>
                          <a:cs typeface="Arial" panose="020B0604020202020204" pitchFamily="34" charset="0"/>
                        </a:rPr>
                        <a:t>Read something inspiring</a:t>
                      </a:r>
                    </a:p>
                  </a:txBody>
                  <a:tcPr/>
                </a:tc>
                <a:tc>
                  <a:txBody>
                    <a:bodyPr/>
                    <a:lstStyle/>
                    <a:p>
                      <a:pPr algn="ctr"/>
                      <a:r>
                        <a:rPr lang="en-US" sz="1600" b="1" dirty="0">
                          <a:solidFill>
                            <a:srgbClr val="00B050"/>
                          </a:solidFill>
                          <a:latin typeface="Arial" panose="020B0604020202020204" pitchFamily="34" charset="0"/>
                          <a:cs typeface="Arial" panose="020B0604020202020204" pitchFamily="34" charset="0"/>
                        </a:rPr>
                        <a:t>Invest in a stand desk</a:t>
                      </a:r>
                    </a:p>
                  </a:txBody>
                  <a:tcPr/>
                </a:tc>
                <a:tc>
                  <a:txBody>
                    <a:bodyPr/>
                    <a:lstStyle/>
                    <a:p>
                      <a:pPr algn="ctr"/>
                      <a:r>
                        <a:rPr lang="en-US" sz="1600" b="1" dirty="0">
                          <a:solidFill>
                            <a:srgbClr val="0070C0"/>
                          </a:solidFill>
                          <a:latin typeface="Arial" panose="020B0604020202020204" pitchFamily="34" charset="0"/>
                          <a:cs typeface="Arial" panose="020B0604020202020204" pitchFamily="34" charset="0"/>
                        </a:rPr>
                        <a:t>Save for a specific goal</a:t>
                      </a:r>
                    </a:p>
                  </a:txBody>
                  <a:tcPr/>
                </a:tc>
                <a:extLst>
                  <a:ext uri="{0D108BD9-81ED-4DB2-BD59-A6C34878D82A}">
                    <a16:rowId xmlns:a16="http://schemas.microsoft.com/office/drawing/2014/main" val="523735266"/>
                  </a:ext>
                </a:extLst>
              </a:tr>
              <a:tr h="416318">
                <a:tc>
                  <a:txBody>
                    <a:bodyPr/>
                    <a:lstStyle/>
                    <a:p>
                      <a:pPr algn="ctr"/>
                      <a:r>
                        <a:rPr lang="en-US" sz="1600" b="1" dirty="0">
                          <a:solidFill>
                            <a:srgbClr val="FFFF99"/>
                          </a:solidFill>
                          <a:latin typeface="Arial" panose="020B0604020202020204" pitchFamily="34" charset="0"/>
                          <a:cs typeface="Arial" panose="020B0604020202020204" pitchFamily="34" charset="0"/>
                        </a:rPr>
                        <a:t>Brunch with a friend</a:t>
                      </a:r>
                    </a:p>
                  </a:txBody>
                  <a:tcPr/>
                </a:tc>
                <a:tc>
                  <a:txBody>
                    <a:bodyPr/>
                    <a:lstStyle/>
                    <a:p>
                      <a:pPr algn="ctr"/>
                      <a:r>
                        <a:rPr lang="en-US" sz="1600" b="1" dirty="0">
                          <a:solidFill>
                            <a:srgbClr val="92D050"/>
                          </a:solidFill>
                          <a:latin typeface="Arial" panose="020B0604020202020204" pitchFamily="34" charset="0"/>
                          <a:cs typeface="Arial" panose="020B0604020202020204" pitchFamily="34" charset="0"/>
                        </a:rPr>
                        <a:t>Declutter Personal Spaces</a:t>
                      </a:r>
                    </a:p>
                  </a:txBody>
                  <a:tcPr/>
                </a:tc>
                <a:tc>
                  <a:txBody>
                    <a:bodyPr/>
                    <a:lstStyle/>
                    <a:p>
                      <a:pPr algn="ctr"/>
                      <a:r>
                        <a:rPr lang="en-US" sz="1600" b="1" dirty="0">
                          <a:solidFill>
                            <a:srgbClr val="C00000"/>
                          </a:solidFill>
                          <a:latin typeface="Arial" panose="020B0604020202020204" pitchFamily="34" charset="0"/>
                          <a:cs typeface="Arial" panose="020B0604020202020204" pitchFamily="34" charset="0"/>
                        </a:rPr>
                        <a:t>Maintain Healthy Boundaries </a:t>
                      </a:r>
                    </a:p>
                  </a:txBody>
                  <a:tcPr/>
                </a:tc>
                <a:tc>
                  <a:txBody>
                    <a:bodyPr/>
                    <a:lstStyle/>
                    <a:p>
                      <a:pPr algn="ctr"/>
                      <a:r>
                        <a:rPr lang="en-US" sz="1600" b="1" dirty="0">
                          <a:solidFill>
                            <a:srgbClr val="FFFF99"/>
                          </a:solidFill>
                          <a:latin typeface="Arial" panose="020B0604020202020204" pitchFamily="34" charset="0"/>
                          <a:cs typeface="Arial" panose="020B0604020202020204" pitchFamily="34" charset="0"/>
                        </a:rPr>
                        <a:t>Join a Support group </a:t>
                      </a:r>
                    </a:p>
                  </a:txBody>
                  <a:tcPr/>
                </a:tc>
                <a:extLst>
                  <a:ext uri="{0D108BD9-81ED-4DB2-BD59-A6C34878D82A}">
                    <a16:rowId xmlns:a16="http://schemas.microsoft.com/office/drawing/2014/main" val="680308566"/>
                  </a:ext>
                </a:extLst>
              </a:tr>
              <a:tr h="416318">
                <a:tc>
                  <a:txBody>
                    <a:bodyPr/>
                    <a:lstStyle/>
                    <a:p>
                      <a:pPr algn="ctr"/>
                      <a:r>
                        <a:rPr lang="en-US" sz="1600" b="1" dirty="0">
                          <a:solidFill>
                            <a:srgbClr val="0070C0"/>
                          </a:solidFill>
                          <a:latin typeface="Arial" panose="020B0604020202020204" pitchFamily="34" charset="0"/>
                          <a:cs typeface="Arial" panose="020B0604020202020204" pitchFamily="34" charset="0"/>
                        </a:rPr>
                        <a:t>Track your spending</a:t>
                      </a:r>
                    </a:p>
                  </a:txBody>
                  <a:tcPr/>
                </a:tc>
                <a:tc>
                  <a:txBody>
                    <a:bodyPr/>
                    <a:lstStyle/>
                    <a:p>
                      <a:pPr algn="ctr"/>
                      <a:r>
                        <a:rPr lang="en-US" sz="1600" b="1" dirty="0">
                          <a:solidFill>
                            <a:srgbClr val="00B0F0"/>
                          </a:solidFill>
                          <a:latin typeface="Arial" panose="020B0604020202020204" pitchFamily="34" charset="0"/>
                          <a:cs typeface="Arial" panose="020B0604020202020204" pitchFamily="34" charset="0"/>
                        </a:rPr>
                        <a:t>Take a class (on-line) </a:t>
                      </a:r>
                    </a:p>
                  </a:txBody>
                  <a:tcPr/>
                </a:tc>
                <a:tc>
                  <a:txBody>
                    <a:bodyPr/>
                    <a:lstStyle/>
                    <a:p>
                      <a:pPr algn="ctr"/>
                      <a:r>
                        <a:rPr lang="en-US" sz="1600" b="1" dirty="0">
                          <a:solidFill>
                            <a:srgbClr val="00B0F0"/>
                          </a:solidFill>
                          <a:latin typeface="Arial" panose="020B0604020202020204" pitchFamily="34" charset="0"/>
                          <a:cs typeface="Arial" panose="020B0604020202020204" pitchFamily="34" charset="0"/>
                        </a:rPr>
                        <a:t>Read a book </a:t>
                      </a:r>
                    </a:p>
                  </a:txBody>
                  <a:tcPr/>
                </a:tc>
                <a:tc>
                  <a:txBody>
                    <a:bodyPr/>
                    <a:lstStyle/>
                    <a:p>
                      <a:pPr algn="ctr"/>
                      <a:r>
                        <a:rPr lang="en-US" sz="1400" b="1" dirty="0">
                          <a:solidFill>
                            <a:srgbClr val="00B050"/>
                          </a:solidFill>
                          <a:latin typeface="Arial" panose="020B0604020202020204" pitchFamily="34" charset="0"/>
                          <a:cs typeface="Arial" panose="020B0604020202020204" pitchFamily="34" charset="0"/>
                        </a:rPr>
                        <a:t>Plant for your workspace</a:t>
                      </a:r>
                    </a:p>
                  </a:txBody>
                  <a:tcPr/>
                </a:tc>
                <a:extLst>
                  <a:ext uri="{0D108BD9-81ED-4DB2-BD59-A6C34878D82A}">
                    <a16:rowId xmlns:a16="http://schemas.microsoft.com/office/drawing/2014/main" val="1719391442"/>
                  </a:ext>
                </a:extLst>
              </a:tr>
              <a:tr h="416318">
                <a:tc>
                  <a:txBody>
                    <a:bodyPr/>
                    <a:lstStyle/>
                    <a:p>
                      <a:pPr algn="ctr"/>
                      <a:r>
                        <a:rPr lang="en-US" sz="1600" b="1" dirty="0">
                          <a:solidFill>
                            <a:srgbClr val="00B050"/>
                          </a:solidFill>
                          <a:latin typeface="Arial" panose="020B0604020202020204" pitchFamily="34" charset="0"/>
                          <a:cs typeface="Arial" panose="020B0604020202020204" pitchFamily="34" charset="0"/>
                        </a:rPr>
                        <a:t>Take Exercise breaks </a:t>
                      </a:r>
                    </a:p>
                  </a:txBody>
                  <a:tcPr/>
                </a:tc>
                <a:tc>
                  <a:txBody>
                    <a:bodyPr/>
                    <a:lstStyle/>
                    <a:p>
                      <a:pPr algn="ctr"/>
                      <a:r>
                        <a:rPr lang="en-US" sz="1600" b="1" dirty="0">
                          <a:solidFill>
                            <a:srgbClr val="0070C0"/>
                          </a:solidFill>
                          <a:latin typeface="Arial" panose="020B0604020202020204" pitchFamily="34" charset="0"/>
                          <a:cs typeface="Arial" panose="020B0604020202020204" pitchFamily="34" charset="0"/>
                        </a:rPr>
                        <a:t>Journal Financial Goals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accent6">
                              <a:lumMod val="75000"/>
                            </a:schemeClr>
                          </a:solidFill>
                          <a:latin typeface="Arial" panose="020B0604020202020204" pitchFamily="34" charset="0"/>
                          <a:cs typeface="Arial" panose="020B0604020202020204" pitchFamily="34" charset="0"/>
                        </a:rPr>
                        <a:t>Eat a Healthy Meal </a:t>
                      </a:r>
                    </a:p>
                  </a:txBody>
                  <a:tcPr/>
                </a:tc>
                <a:tc>
                  <a:txBody>
                    <a:bodyPr/>
                    <a:lstStyle/>
                    <a:p>
                      <a:pPr algn="ctr"/>
                      <a:r>
                        <a:rPr lang="en-US" sz="1600" b="1" dirty="0">
                          <a:solidFill>
                            <a:schemeClr val="accent2">
                              <a:lumMod val="40000"/>
                              <a:lumOff val="60000"/>
                            </a:schemeClr>
                          </a:solidFill>
                          <a:latin typeface="Arial" panose="020B0604020202020204" pitchFamily="34" charset="0"/>
                          <a:cs typeface="Arial" panose="020B0604020202020204" pitchFamily="34" charset="0"/>
                        </a:rPr>
                        <a:t>Practice forgiveness</a:t>
                      </a:r>
                    </a:p>
                  </a:txBody>
                  <a:tcPr/>
                </a:tc>
                <a:extLst>
                  <a:ext uri="{0D108BD9-81ED-4DB2-BD59-A6C34878D82A}">
                    <a16:rowId xmlns:a16="http://schemas.microsoft.com/office/drawing/2014/main" val="3845027426"/>
                  </a:ext>
                </a:extLst>
              </a:tr>
              <a:tr h="416318">
                <a:tc>
                  <a:txBody>
                    <a:bodyPr/>
                    <a:lstStyle/>
                    <a:p>
                      <a:pPr algn="ctr"/>
                      <a:r>
                        <a:rPr lang="en-US" sz="1600" b="1" dirty="0">
                          <a:solidFill>
                            <a:srgbClr val="C00000"/>
                          </a:solidFill>
                          <a:latin typeface="Arial" panose="020B0604020202020204" pitchFamily="34" charset="0"/>
                          <a:cs typeface="Arial" panose="020B0604020202020204" pitchFamily="34" charset="0"/>
                        </a:rPr>
                        <a:t>Practice Tai Chi</a:t>
                      </a:r>
                    </a:p>
                  </a:txBody>
                  <a:tcPr/>
                </a:tc>
                <a:tc>
                  <a:txBody>
                    <a:bodyPr/>
                    <a:lstStyle/>
                    <a:p>
                      <a:pPr algn="ctr"/>
                      <a:r>
                        <a:rPr lang="en-US" sz="1600" b="1" dirty="0">
                          <a:solidFill>
                            <a:schemeClr val="accent2">
                              <a:lumMod val="40000"/>
                              <a:lumOff val="60000"/>
                            </a:schemeClr>
                          </a:solidFill>
                          <a:latin typeface="Arial" panose="020B0604020202020204" pitchFamily="34" charset="0"/>
                          <a:cs typeface="Arial" panose="020B0604020202020204" pitchFamily="34" charset="0"/>
                        </a:rPr>
                        <a:t>Be in Nature </a:t>
                      </a:r>
                    </a:p>
                  </a:txBody>
                  <a:tcPr/>
                </a:tc>
                <a:tc>
                  <a:txBody>
                    <a:bodyPr/>
                    <a:lstStyle/>
                    <a:p>
                      <a:pPr algn="ctr"/>
                      <a:r>
                        <a:rPr lang="en-US" sz="1600" b="1" dirty="0">
                          <a:solidFill>
                            <a:srgbClr val="C00000"/>
                          </a:solidFill>
                          <a:latin typeface="Arial" panose="020B0604020202020204" pitchFamily="34" charset="0"/>
                          <a:cs typeface="Arial" panose="020B0604020202020204" pitchFamily="34" charset="0"/>
                        </a:rPr>
                        <a:t>Practice Gratitude </a:t>
                      </a:r>
                    </a:p>
                  </a:txBody>
                  <a:tcPr/>
                </a:tc>
                <a:tc>
                  <a:txBody>
                    <a:bodyPr/>
                    <a:lstStyle/>
                    <a:p>
                      <a:pPr algn="ctr"/>
                      <a:r>
                        <a:rPr lang="en-US" sz="1600" b="1" dirty="0">
                          <a:solidFill>
                            <a:srgbClr val="92D050"/>
                          </a:solidFill>
                          <a:latin typeface="Arial" panose="020B0604020202020204" pitchFamily="34" charset="0"/>
                          <a:cs typeface="Arial" panose="020B0604020202020204" pitchFamily="34" charset="0"/>
                        </a:rPr>
                        <a:t>Create a Sacred Space</a:t>
                      </a:r>
                    </a:p>
                  </a:txBody>
                  <a:tcPr/>
                </a:tc>
                <a:extLst>
                  <a:ext uri="{0D108BD9-81ED-4DB2-BD59-A6C34878D82A}">
                    <a16:rowId xmlns:a16="http://schemas.microsoft.com/office/drawing/2014/main" val="1737746989"/>
                  </a:ext>
                </a:extLst>
              </a:tr>
              <a:tr h="416318">
                <a:tc>
                  <a:txBody>
                    <a:bodyPr/>
                    <a:lstStyle/>
                    <a:p>
                      <a:pPr algn="ctr"/>
                      <a:r>
                        <a:rPr lang="en-US" sz="1600" b="1" dirty="0">
                          <a:solidFill>
                            <a:srgbClr val="92D050"/>
                          </a:solidFill>
                          <a:latin typeface="Arial" panose="020B0604020202020204" pitchFamily="34" charset="0"/>
                          <a:cs typeface="Arial" panose="020B0604020202020204" pitchFamily="34" charset="0"/>
                        </a:rPr>
                        <a:t>Plant a Garden</a:t>
                      </a:r>
                    </a:p>
                  </a:txBody>
                  <a:tcPr/>
                </a:tc>
                <a:tc>
                  <a:txBody>
                    <a:bodyPr/>
                    <a:lstStyle/>
                    <a:p>
                      <a:pPr algn="ctr"/>
                      <a:r>
                        <a:rPr lang="en-US" sz="1600" b="1" dirty="0">
                          <a:solidFill>
                            <a:srgbClr val="FFFF99"/>
                          </a:solidFill>
                          <a:latin typeface="Arial" panose="020B0604020202020204" pitchFamily="34" charset="0"/>
                          <a:cs typeface="Arial" panose="020B0604020202020204" pitchFamily="34" charset="0"/>
                        </a:rPr>
                        <a:t>Take a cooking class</a:t>
                      </a:r>
                    </a:p>
                  </a:txBody>
                  <a:tcPr/>
                </a:tc>
                <a:tc>
                  <a:txBody>
                    <a:bodyPr/>
                    <a:lstStyle/>
                    <a:p>
                      <a:pPr algn="ctr"/>
                      <a:r>
                        <a:rPr lang="en-US" sz="1600" b="1" dirty="0">
                          <a:solidFill>
                            <a:srgbClr val="00B0F0"/>
                          </a:solidFill>
                          <a:latin typeface="Arial" panose="020B0604020202020204" pitchFamily="34" charset="0"/>
                          <a:cs typeface="Arial" panose="020B0604020202020204" pitchFamily="34" charset="0"/>
                        </a:rPr>
                        <a:t>Play a Brain Game</a:t>
                      </a:r>
                    </a:p>
                  </a:txBody>
                  <a:tcPr/>
                </a:tc>
                <a:tc>
                  <a:txBody>
                    <a:bodyPr/>
                    <a:lstStyle/>
                    <a:p>
                      <a:pPr algn="ctr"/>
                      <a:r>
                        <a:rPr lang="en-US" sz="1600" b="1" dirty="0">
                          <a:solidFill>
                            <a:schemeClr val="accent6">
                              <a:lumMod val="75000"/>
                            </a:schemeClr>
                          </a:solidFill>
                          <a:latin typeface="Arial" panose="020B0604020202020204" pitchFamily="34" charset="0"/>
                          <a:cs typeface="Arial" panose="020B0604020202020204" pitchFamily="34" charset="0"/>
                        </a:rPr>
                        <a:t>Get enough sleep </a:t>
                      </a:r>
                    </a:p>
                  </a:txBody>
                  <a:tcPr/>
                </a:tc>
                <a:extLst>
                  <a:ext uri="{0D108BD9-81ED-4DB2-BD59-A6C34878D82A}">
                    <a16:rowId xmlns:a16="http://schemas.microsoft.com/office/drawing/2014/main" val="776265314"/>
                  </a:ext>
                </a:extLst>
              </a:tr>
            </a:tbl>
          </a:graphicData>
        </a:graphic>
      </p:graphicFrame>
    </p:spTree>
    <p:extLst>
      <p:ext uri="{BB962C8B-B14F-4D97-AF65-F5344CB8AC3E}">
        <p14:creationId xmlns:p14="http://schemas.microsoft.com/office/powerpoint/2010/main" val="39628556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EA0BD-7D40-2565-7D23-5D6A7E82065B}"/>
              </a:ext>
            </a:extLst>
          </p:cNvPr>
          <p:cNvSpPr>
            <a:spLocks noGrp="1"/>
          </p:cNvSpPr>
          <p:nvPr>
            <p:ph type="title"/>
          </p:nvPr>
        </p:nvSpPr>
        <p:spPr>
          <a:xfrm>
            <a:off x="1009650" y="276226"/>
            <a:ext cx="10201275" cy="1430338"/>
          </a:xfrm>
          <a:solidFill>
            <a:srgbClr val="FFFFCC"/>
          </a:solidFill>
        </p:spPr>
        <p:txBody>
          <a:bodyPr anchor="ctr">
            <a:normAutofit/>
          </a:bodyPr>
          <a:lstStyle/>
          <a:p>
            <a:r>
              <a:rPr lang="en-US" b="1" dirty="0">
                <a:solidFill>
                  <a:srgbClr val="C00000"/>
                </a:solidFill>
                <a:latin typeface="Arial" panose="020B0604020202020204" pitchFamily="34" charset="0"/>
                <a:cs typeface="Arial" panose="020B0604020202020204" pitchFamily="34" charset="0"/>
              </a:rPr>
              <a:t>Compassion Fatigue/Secondary Trauma in Healthcare Workers</a:t>
            </a:r>
          </a:p>
        </p:txBody>
      </p:sp>
      <p:sp>
        <p:nvSpPr>
          <p:cNvPr id="5" name="Content Placeholder 4">
            <a:extLst>
              <a:ext uri="{FF2B5EF4-FFF2-40B4-BE49-F238E27FC236}">
                <a16:creationId xmlns:a16="http://schemas.microsoft.com/office/drawing/2014/main" id="{9908B6F0-6F73-C9C6-D0D9-BE9C5A78555E}"/>
              </a:ext>
            </a:extLst>
          </p:cNvPr>
          <p:cNvSpPr>
            <a:spLocks noGrp="1"/>
          </p:cNvSpPr>
          <p:nvPr>
            <p:ph sz="half" idx="1"/>
          </p:nvPr>
        </p:nvSpPr>
        <p:spPr>
          <a:xfrm>
            <a:off x="838200" y="2432483"/>
            <a:ext cx="5181600" cy="3744480"/>
          </a:xfrm>
          <a:solidFill>
            <a:srgbClr val="CCFFCC"/>
          </a:solidFill>
        </p:spPr>
        <p:txBody>
          <a:bodyPr>
            <a:normAutofit lnSpcReduction="10000"/>
          </a:bodyPr>
          <a:lstStyle/>
          <a:p>
            <a:pPr marL="0" indent="0" algn="ctr">
              <a:buNone/>
            </a:pPr>
            <a:r>
              <a:rPr lang="en-US" sz="2200" dirty="0">
                <a:latin typeface="Arial" panose="020B0604020202020204" pitchFamily="34" charset="0"/>
                <a:cs typeface="Arial" panose="020B0604020202020204" pitchFamily="34" charset="0"/>
              </a:rPr>
              <a:t>What is Compassion Fatigue/Secondary Trauma Stress?</a:t>
            </a:r>
          </a:p>
          <a:p>
            <a:pPr marL="0" indent="0">
              <a:buNone/>
            </a:pPr>
            <a:r>
              <a:rPr lang="en-US" sz="2200" dirty="0">
                <a:latin typeface="Arial" panose="020B0604020202020204" pitchFamily="34" charset="0"/>
                <a:cs typeface="Arial" panose="020B0604020202020204" pitchFamily="34" charset="0"/>
              </a:rPr>
              <a:t>Alternatively called secondary trauma, secondary traumatic stress (STS), or vicarious trauma, compassion fatigue is an overwhelming mental and physical exhaustion brought on by feeling the pain, stress, and other emotions of the people they are helping. The more empathetic and open they are to the suffering of others, the more likely they are to feel that suffering themselves.</a:t>
            </a:r>
          </a:p>
          <a:p>
            <a:pPr marL="0" indent="0">
              <a:buNone/>
            </a:pPr>
            <a:endParaRPr lang="en-US" sz="2200" dirty="0"/>
          </a:p>
        </p:txBody>
      </p:sp>
      <p:pic>
        <p:nvPicPr>
          <p:cNvPr id="6" name="Picture 5">
            <a:extLst>
              <a:ext uri="{FF2B5EF4-FFF2-40B4-BE49-F238E27FC236}">
                <a16:creationId xmlns:a16="http://schemas.microsoft.com/office/drawing/2014/main" id="{939821DC-D177-92FB-E0DE-5677D4B40654}"/>
              </a:ext>
            </a:extLst>
          </p:cNvPr>
          <p:cNvPicPr>
            <a:picLocks noChangeAspect="1"/>
          </p:cNvPicPr>
          <p:nvPr/>
        </p:nvPicPr>
        <p:blipFill>
          <a:blip r:embed="rId2"/>
          <a:stretch>
            <a:fillRect/>
          </a:stretch>
        </p:blipFill>
        <p:spPr>
          <a:xfrm>
            <a:off x="6385139" y="3142695"/>
            <a:ext cx="4825786" cy="3034268"/>
          </a:xfrm>
          <a:prstGeom prst="rect">
            <a:avLst/>
          </a:prstGeom>
          <a:noFill/>
        </p:spPr>
      </p:pic>
      <p:sp>
        <p:nvSpPr>
          <p:cNvPr id="3" name="Footer Placeholder 2">
            <a:extLst>
              <a:ext uri="{FF2B5EF4-FFF2-40B4-BE49-F238E27FC236}">
                <a16:creationId xmlns:a16="http://schemas.microsoft.com/office/drawing/2014/main" id="{B0F2274C-9127-E6A8-5811-2F89D3F7F136}"/>
              </a:ext>
            </a:extLst>
          </p:cNvPr>
          <p:cNvSpPr>
            <a:spLocks noGrp="1"/>
          </p:cNvSpPr>
          <p:nvPr>
            <p:ph type="ftr" sz="quarter" idx="10"/>
          </p:nvPr>
        </p:nvSpPr>
        <p:spPr>
          <a:xfrm>
            <a:off x="228600" y="6356350"/>
            <a:ext cx="4114800" cy="365125"/>
          </a:xfrm>
        </p:spPr>
        <p:txBody>
          <a:bodyPr anchor="ctr">
            <a:normAutofit/>
          </a:bodyPr>
          <a:lstStyle/>
          <a:p>
            <a:pPr>
              <a:spcAft>
                <a:spcPts val="600"/>
              </a:spcAft>
            </a:pPr>
            <a:r>
              <a:rPr lang="en-US" dirty="0">
                <a:latin typeface="Arial" panose="020B0604020202020204" pitchFamily="34" charset="0"/>
                <a:cs typeface="Arial" panose="020B0604020202020204" pitchFamily="34" charset="0"/>
              </a:rPr>
              <a:t>Wellness &amp; Self-Care; Finding Your Oxygen Mask</a:t>
            </a:r>
          </a:p>
          <a:p>
            <a:pPr>
              <a:spcAft>
                <a:spcPts val="600"/>
              </a:spcAft>
            </a:pPr>
            <a:endParaRPr lang="en-US" dirty="0"/>
          </a:p>
        </p:txBody>
      </p:sp>
      <p:sp>
        <p:nvSpPr>
          <p:cNvPr id="4" name="Slide Number Placeholder 3">
            <a:extLst>
              <a:ext uri="{FF2B5EF4-FFF2-40B4-BE49-F238E27FC236}">
                <a16:creationId xmlns:a16="http://schemas.microsoft.com/office/drawing/2014/main" id="{A67AE242-7C11-8ACC-85F6-6D56027EBD6B}"/>
              </a:ext>
            </a:extLst>
          </p:cNvPr>
          <p:cNvSpPr>
            <a:spLocks noGrp="1"/>
          </p:cNvSpPr>
          <p:nvPr>
            <p:ph type="sldNum" sz="quarter" idx="11"/>
          </p:nvPr>
        </p:nvSpPr>
        <p:spPr>
          <a:xfrm>
            <a:off x="9208008" y="6356350"/>
            <a:ext cx="2743200" cy="365125"/>
          </a:xfrm>
        </p:spPr>
        <p:txBody>
          <a:bodyPr anchor="ctr">
            <a:normAutofit/>
          </a:bodyPr>
          <a:lstStyle/>
          <a:p>
            <a:pPr>
              <a:spcAft>
                <a:spcPts val="600"/>
              </a:spcAft>
            </a:pPr>
            <a:fld id="{294A09A9-5501-47C1-A89A-A340965A2BE2}" type="slidenum">
              <a:rPr lang="en-US" smtClean="0"/>
              <a:pPr>
                <a:spcAft>
                  <a:spcPts val="600"/>
                </a:spcAft>
              </a:pPr>
              <a:t>16</a:t>
            </a:fld>
            <a:endParaRPr lang="en-US"/>
          </a:p>
        </p:txBody>
      </p:sp>
      <p:sp>
        <p:nvSpPr>
          <p:cNvPr id="7" name="TextBox 6">
            <a:extLst>
              <a:ext uri="{FF2B5EF4-FFF2-40B4-BE49-F238E27FC236}">
                <a16:creationId xmlns:a16="http://schemas.microsoft.com/office/drawing/2014/main" id="{8A4C8C7C-D74A-11FB-2520-E3FE5BC5685F}"/>
              </a:ext>
            </a:extLst>
          </p:cNvPr>
          <p:cNvSpPr txBox="1"/>
          <p:nvPr/>
        </p:nvSpPr>
        <p:spPr>
          <a:xfrm>
            <a:off x="6385139" y="2432483"/>
            <a:ext cx="4825786" cy="369332"/>
          </a:xfrm>
          <a:prstGeom prst="rect">
            <a:avLst/>
          </a:prstGeom>
          <a:solidFill>
            <a:srgbClr val="CCFFFF"/>
          </a:solidFill>
        </p:spPr>
        <p:txBody>
          <a:bodyPr wrap="square" rtlCol="0">
            <a:spAutoFit/>
          </a:bodyPr>
          <a:lstStyle/>
          <a:p>
            <a:pPr algn="ctr"/>
            <a:r>
              <a:rPr lang="en-US" b="1" dirty="0">
                <a:solidFill>
                  <a:srgbClr val="0070C0"/>
                </a:solidFill>
                <a:latin typeface="Arial" panose="020B0604020202020204" pitchFamily="34" charset="0"/>
                <a:cs typeface="Arial" panose="020B0604020202020204" pitchFamily="34" charset="0"/>
              </a:rPr>
              <a:t>“The Cost of Caring…”</a:t>
            </a:r>
          </a:p>
        </p:txBody>
      </p:sp>
    </p:spTree>
    <p:extLst>
      <p:ext uri="{BB962C8B-B14F-4D97-AF65-F5344CB8AC3E}">
        <p14:creationId xmlns:p14="http://schemas.microsoft.com/office/powerpoint/2010/main" val="10381917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3A98FC5-785F-6BAA-29CC-8777DDE0D2DC}"/>
              </a:ext>
            </a:extLst>
          </p:cNvPr>
          <p:cNvSpPr>
            <a:spLocks noGrp="1"/>
          </p:cNvSpPr>
          <p:nvPr>
            <p:ph type="ftr" sz="quarter" idx="11"/>
          </p:nvPr>
        </p:nvSpPr>
        <p:spPr/>
        <p:txBody>
          <a:bodyPr/>
          <a:lstStyle/>
          <a:p>
            <a:r>
              <a:rPr lang="en-US">
                <a:latin typeface="Arial" panose="020B0604020202020204" pitchFamily="34" charset="0"/>
                <a:cs typeface="Arial" panose="020B0604020202020204" pitchFamily="34" charset="0"/>
              </a:rPr>
              <a:t>Wellness &amp; Self-Care; Finding Your Oxygen Mask</a:t>
            </a:r>
          </a:p>
          <a:p>
            <a:endParaRPr lang="en-US" dirty="0"/>
          </a:p>
        </p:txBody>
      </p:sp>
      <p:sp>
        <p:nvSpPr>
          <p:cNvPr id="6" name="Slide Number Placeholder 5">
            <a:extLst>
              <a:ext uri="{FF2B5EF4-FFF2-40B4-BE49-F238E27FC236}">
                <a16:creationId xmlns:a16="http://schemas.microsoft.com/office/drawing/2014/main" id="{B2ED169E-36D7-B042-B309-BA65BC14127E}"/>
              </a:ext>
            </a:extLst>
          </p:cNvPr>
          <p:cNvSpPr>
            <a:spLocks noGrp="1"/>
          </p:cNvSpPr>
          <p:nvPr>
            <p:ph type="sldNum" sz="quarter" idx="12"/>
          </p:nvPr>
        </p:nvSpPr>
        <p:spPr/>
        <p:txBody>
          <a:bodyPr/>
          <a:lstStyle/>
          <a:p>
            <a:fld id="{294A09A9-5501-47C1-A89A-A340965A2BE2}" type="slidenum">
              <a:rPr lang="en-US" smtClean="0"/>
              <a:pPr/>
              <a:t>17</a:t>
            </a:fld>
            <a:endParaRPr lang="en-US" dirty="0"/>
          </a:p>
        </p:txBody>
      </p:sp>
      <p:pic>
        <p:nvPicPr>
          <p:cNvPr id="7" name="Picture 6">
            <a:extLst>
              <a:ext uri="{FF2B5EF4-FFF2-40B4-BE49-F238E27FC236}">
                <a16:creationId xmlns:a16="http://schemas.microsoft.com/office/drawing/2014/main" id="{A6B4A27C-D987-FE45-2A07-D763622A91FC}"/>
              </a:ext>
            </a:extLst>
          </p:cNvPr>
          <p:cNvPicPr>
            <a:picLocks noChangeAspect="1"/>
          </p:cNvPicPr>
          <p:nvPr/>
        </p:nvPicPr>
        <p:blipFill>
          <a:blip r:embed="rId2"/>
          <a:stretch>
            <a:fillRect/>
          </a:stretch>
        </p:blipFill>
        <p:spPr>
          <a:xfrm>
            <a:off x="511201" y="390524"/>
            <a:ext cx="2070074" cy="1666875"/>
          </a:xfrm>
          <a:prstGeom prst="rect">
            <a:avLst/>
          </a:prstGeom>
        </p:spPr>
      </p:pic>
      <p:pic>
        <p:nvPicPr>
          <p:cNvPr id="13" name="Picture 12">
            <a:extLst>
              <a:ext uri="{FF2B5EF4-FFF2-40B4-BE49-F238E27FC236}">
                <a16:creationId xmlns:a16="http://schemas.microsoft.com/office/drawing/2014/main" id="{73F70B14-2247-F663-9744-EA41F82EE631}"/>
              </a:ext>
            </a:extLst>
          </p:cNvPr>
          <p:cNvPicPr>
            <a:picLocks noChangeAspect="1"/>
          </p:cNvPicPr>
          <p:nvPr/>
        </p:nvPicPr>
        <p:blipFill>
          <a:blip r:embed="rId3"/>
          <a:stretch>
            <a:fillRect/>
          </a:stretch>
        </p:blipFill>
        <p:spPr>
          <a:xfrm>
            <a:off x="3486150" y="390525"/>
            <a:ext cx="7981950" cy="5819775"/>
          </a:xfrm>
          <a:prstGeom prst="rect">
            <a:avLst/>
          </a:prstGeom>
        </p:spPr>
      </p:pic>
    </p:spTree>
    <p:extLst>
      <p:ext uri="{BB962C8B-B14F-4D97-AF65-F5344CB8AC3E}">
        <p14:creationId xmlns:p14="http://schemas.microsoft.com/office/powerpoint/2010/main" val="384799146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16395-84ED-8B6D-0773-DFF8CB5510FD}"/>
              </a:ext>
            </a:extLst>
          </p:cNvPr>
          <p:cNvSpPr>
            <a:spLocks noGrp="1"/>
          </p:cNvSpPr>
          <p:nvPr>
            <p:ph type="title"/>
          </p:nvPr>
        </p:nvSpPr>
        <p:spPr>
          <a:xfrm>
            <a:off x="3276600" y="310718"/>
            <a:ext cx="7900385" cy="1395845"/>
          </a:xfrm>
          <a:solidFill>
            <a:srgbClr val="FFFFCC"/>
          </a:solidFill>
        </p:spPr>
        <p:txBody>
          <a:bodyPr>
            <a:normAutofit/>
          </a:bodyPr>
          <a:lstStyle/>
          <a:p>
            <a:r>
              <a:rPr lang="en-US" b="1" dirty="0">
                <a:solidFill>
                  <a:srgbClr val="C00000"/>
                </a:solidFill>
                <a:latin typeface="Arial" panose="020B0604020202020204" pitchFamily="34" charset="0"/>
                <a:cs typeface="Arial" panose="020B0604020202020204" pitchFamily="34" charset="0"/>
              </a:rPr>
              <a:t>Prevention &amp; Treatment of Compassion Fatigue</a:t>
            </a:r>
          </a:p>
        </p:txBody>
      </p:sp>
      <p:sp>
        <p:nvSpPr>
          <p:cNvPr id="3" name="Content Placeholder 2">
            <a:extLst>
              <a:ext uri="{FF2B5EF4-FFF2-40B4-BE49-F238E27FC236}">
                <a16:creationId xmlns:a16="http://schemas.microsoft.com/office/drawing/2014/main" id="{CA84A5E4-1E7D-6A1E-A76A-7BBBE8033135}"/>
              </a:ext>
            </a:extLst>
          </p:cNvPr>
          <p:cNvSpPr>
            <a:spLocks noGrp="1"/>
          </p:cNvSpPr>
          <p:nvPr>
            <p:ph sz="half" idx="1"/>
          </p:nvPr>
        </p:nvSpPr>
        <p:spPr>
          <a:xfrm>
            <a:off x="838200" y="2628461"/>
            <a:ext cx="5181600" cy="3548501"/>
          </a:xfrm>
          <a:solidFill>
            <a:srgbClr val="CCFFFF"/>
          </a:solidFill>
        </p:spPr>
        <p:txBody>
          <a:bodyPr>
            <a:normAutofit lnSpcReduction="10000"/>
          </a:bodyPr>
          <a:lstStyle/>
          <a:p>
            <a:r>
              <a:rPr lang="en-US" sz="2000" dirty="0">
                <a:latin typeface="Arial" panose="020B0604020202020204" pitchFamily="34" charset="0"/>
                <a:cs typeface="Arial" panose="020B0604020202020204" pitchFamily="34" charset="0"/>
              </a:rPr>
              <a:t>Educate yourself on the signs &amp; symptoms of Compassion Fatigue.</a:t>
            </a:r>
          </a:p>
          <a:p>
            <a:pPr lvl="1"/>
            <a:r>
              <a:rPr lang="en-US" sz="1600" dirty="0">
                <a:latin typeface="Arial" panose="020B0604020202020204" pitchFamily="34" charset="0"/>
                <a:cs typeface="Arial" panose="020B0604020202020204" pitchFamily="34" charset="0"/>
              </a:rPr>
              <a:t>Learn signs &amp; symptoms, coping strategies, etc. </a:t>
            </a:r>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Practice Self-Care.</a:t>
            </a:r>
          </a:p>
          <a:p>
            <a:pPr lvl="1"/>
            <a:r>
              <a:rPr lang="en-US" sz="1600" dirty="0">
                <a:latin typeface="Arial" panose="020B0604020202020204" pitchFamily="34" charset="0"/>
                <a:cs typeface="Arial" panose="020B0604020202020204" pitchFamily="34" charset="0"/>
              </a:rPr>
              <a:t>Diet, exercise, sleep, work/life balance</a:t>
            </a:r>
          </a:p>
          <a:p>
            <a:r>
              <a:rPr lang="en-US" sz="2000" dirty="0">
                <a:latin typeface="Arial" panose="020B0604020202020204" pitchFamily="34" charset="0"/>
                <a:cs typeface="Arial" panose="020B0604020202020204" pitchFamily="34" charset="0"/>
              </a:rPr>
              <a:t>Set Emotional Boundaries. </a:t>
            </a:r>
          </a:p>
          <a:p>
            <a:pPr lvl="1"/>
            <a:r>
              <a:rPr lang="en-US" sz="1600" dirty="0">
                <a:latin typeface="Arial" panose="020B0604020202020204" pitchFamily="34" charset="0"/>
                <a:cs typeface="Arial" panose="020B0604020202020204" pitchFamily="34" charset="0"/>
              </a:rPr>
              <a:t>Selfless/selfish</a:t>
            </a:r>
          </a:p>
          <a:p>
            <a:r>
              <a:rPr lang="en-US" sz="2000" dirty="0">
                <a:latin typeface="Arial" panose="020B0604020202020204" pitchFamily="34" charset="0"/>
                <a:cs typeface="Arial" panose="020B0604020202020204" pitchFamily="34" charset="0"/>
              </a:rPr>
              <a:t>Engage in outside hobbies.</a:t>
            </a:r>
            <a:endParaRPr lang="en-US" sz="16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Cultivate healthy friendships outside of work. </a:t>
            </a:r>
          </a:p>
          <a:p>
            <a:pPr lvl="1"/>
            <a:r>
              <a:rPr lang="en-US" sz="1600" dirty="0">
                <a:latin typeface="Arial" panose="020B0604020202020204" pitchFamily="34" charset="0"/>
                <a:cs typeface="Arial" panose="020B0604020202020204" pitchFamily="34" charset="0"/>
              </a:rPr>
              <a:t>Talking “shop” with co-workers doesn’t count. </a:t>
            </a:r>
          </a:p>
          <a:p>
            <a:endParaRPr lang="en-US" sz="2000" dirty="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9AE33514-AC54-96E9-4FC4-20B90EDAF770}"/>
              </a:ext>
            </a:extLst>
          </p:cNvPr>
          <p:cNvSpPr>
            <a:spLocks noGrp="1"/>
          </p:cNvSpPr>
          <p:nvPr>
            <p:ph sz="half" idx="2"/>
          </p:nvPr>
        </p:nvSpPr>
        <p:spPr>
          <a:solidFill>
            <a:srgbClr val="CCFFFF"/>
          </a:solidFill>
        </p:spPr>
        <p:txBody>
          <a:bodyPr>
            <a:normAutofit/>
          </a:bodyPr>
          <a:lstStyle/>
          <a:p>
            <a:r>
              <a:rPr lang="en-US" sz="1800" dirty="0">
                <a:latin typeface="Arial" panose="020B0604020202020204" pitchFamily="34" charset="0"/>
                <a:cs typeface="Arial" panose="020B0604020202020204" pitchFamily="34" charset="0"/>
              </a:rPr>
              <a:t>Keep a journal.</a:t>
            </a:r>
          </a:p>
          <a:p>
            <a:pPr lvl="1"/>
            <a:r>
              <a:rPr lang="en-US" sz="1400" dirty="0">
                <a:latin typeface="Arial" panose="020B0604020202020204" pitchFamily="34" charset="0"/>
                <a:cs typeface="Arial" panose="020B0604020202020204" pitchFamily="34" charset="0"/>
              </a:rPr>
              <a:t>Way to process and release emotions. </a:t>
            </a:r>
          </a:p>
          <a:p>
            <a:r>
              <a:rPr lang="en-US" sz="1800" dirty="0">
                <a:latin typeface="Arial" panose="020B0604020202020204" pitchFamily="34" charset="0"/>
                <a:cs typeface="Arial" panose="020B0604020202020204" pitchFamily="34" charset="0"/>
              </a:rPr>
              <a:t>Boost your resiliency.</a:t>
            </a:r>
          </a:p>
          <a:p>
            <a:pPr lvl="1"/>
            <a:r>
              <a:rPr lang="en-US" sz="1400" dirty="0">
                <a:latin typeface="Arial" panose="020B0604020202020204" pitchFamily="34" charset="0"/>
                <a:cs typeface="Arial" panose="020B0604020202020204" pitchFamily="34" charset="0"/>
              </a:rPr>
              <a:t>Resilience can be thought of as the ability to adapt to and become stronger through adversity.</a:t>
            </a:r>
          </a:p>
          <a:p>
            <a:r>
              <a:rPr lang="en-US" sz="1800" dirty="0">
                <a:latin typeface="Arial" panose="020B0604020202020204" pitchFamily="34" charset="0"/>
                <a:cs typeface="Arial" panose="020B0604020202020204" pitchFamily="34" charset="0"/>
              </a:rPr>
              <a:t>Use Positive Coping Strategies.</a:t>
            </a:r>
            <a:endParaRPr lang="en-US" sz="14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Identify Workplace Strategies. </a:t>
            </a:r>
          </a:p>
          <a:p>
            <a:pPr lvl="1"/>
            <a:r>
              <a:rPr lang="en-US" sz="1400" dirty="0">
                <a:latin typeface="Arial" panose="020B0604020202020204" pitchFamily="34" charset="0"/>
                <a:cs typeface="Arial" panose="020B0604020202020204" pitchFamily="34" charset="0"/>
              </a:rPr>
              <a:t>Support groups/Open discussions, Regular breaks, routine check-ins, mental health days, on-sight counseling, relaxation rooms. </a:t>
            </a:r>
          </a:p>
          <a:p>
            <a:r>
              <a:rPr lang="en-US" sz="1800" dirty="0">
                <a:latin typeface="Arial" panose="020B0604020202020204" pitchFamily="34" charset="0"/>
                <a:cs typeface="Arial" panose="020B0604020202020204" pitchFamily="34" charset="0"/>
              </a:rPr>
              <a:t>Seek Personal therapy. </a:t>
            </a:r>
          </a:p>
          <a:p>
            <a:pPr lvl="1"/>
            <a:r>
              <a:rPr lang="en-US" sz="1400" dirty="0">
                <a:latin typeface="Arial" panose="020B0604020202020204" pitchFamily="34" charset="0"/>
                <a:cs typeface="Arial" panose="020B0604020202020204" pitchFamily="34" charset="0"/>
              </a:rPr>
              <a:t>Process feelings &amp; implement coping strategies. </a:t>
            </a:r>
          </a:p>
        </p:txBody>
      </p:sp>
      <p:sp>
        <p:nvSpPr>
          <p:cNvPr id="5" name="Footer Placeholder 4">
            <a:extLst>
              <a:ext uri="{FF2B5EF4-FFF2-40B4-BE49-F238E27FC236}">
                <a16:creationId xmlns:a16="http://schemas.microsoft.com/office/drawing/2014/main" id="{13A98FC5-785F-6BAA-29CC-8777DDE0D2DC}"/>
              </a:ext>
            </a:extLst>
          </p:cNvPr>
          <p:cNvSpPr>
            <a:spLocks noGrp="1"/>
          </p:cNvSpPr>
          <p:nvPr>
            <p:ph type="ftr" sz="quarter" idx="10"/>
          </p:nvPr>
        </p:nvSpPr>
        <p:spPr/>
        <p:txBody>
          <a:bodyPr/>
          <a:lstStyle/>
          <a:p>
            <a:r>
              <a:rPr lang="en-US" dirty="0">
                <a:latin typeface="Arial" panose="020B0604020202020204" pitchFamily="34" charset="0"/>
                <a:cs typeface="Arial" panose="020B0604020202020204" pitchFamily="34" charset="0"/>
              </a:rPr>
              <a:t>Wellness &amp; Self-Care; Finding Your Oxygen Mask</a:t>
            </a:r>
          </a:p>
          <a:p>
            <a:endParaRPr lang="en-US" dirty="0"/>
          </a:p>
        </p:txBody>
      </p:sp>
      <p:sp>
        <p:nvSpPr>
          <p:cNvPr id="6" name="Slide Number Placeholder 5">
            <a:extLst>
              <a:ext uri="{FF2B5EF4-FFF2-40B4-BE49-F238E27FC236}">
                <a16:creationId xmlns:a16="http://schemas.microsoft.com/office/drawing/2014/main" id="{B2ED169E-36D7-B042-B309-BA65BC14127E}"/>
              </a:ext>
            </a:extLst>
          </p:cNvPr>
          <p:cNvSpPr>
            <a:spLocks noGrp="1"/>
          </p:cNvSpPr>
          <p:nvPr>
            <p:ph type="sldNum" sz="quarter" idx="11"/>
          </p:nvPr>
        </p:nvSpPr>
        <p:spPr/>
        <p:txBody>
          <a:bodyPr/>
          <a:lstStyle/>
          <a:p>
            <a:fld id="{294A09A9-5501-47C1-A89A-A340965A2BE2}" type="slidenum">
              <a:rPr lang="en-US" smtClean="0"/>
              <a:pPr/>
              <a:t>18</a:t>
            </a:fld>
            <a:endParaRPr lang="en-US" dirty="0"/>
          </a:p>
        </p:txBody>
      </p:sp>
      <p:pic>
        <p:nvPicPr>
          <p:cNvPr id="7" name="Picture 6">
            <a:extLst>
              <a:ext uri="{FF2B5EF4-FFF2-40B4-BE49-F238E27FC236}">
                <a16:creationId xmlns:a16="http://schemas.microsoft.com/office/drawing/2014/main" id="{E6F2E1C4-6C72-DD39-D425-E7EF05EA0AC8}"/>
              </a:ext>
            </a:extLst>
          </p:cNvPr>
          <p:cNvPicPr>
            <a:picLocks noChangeAspect="1"/>
          </p:cNvPicPr>
          <p:nvPr/>
        </p:nvPicPr>
        <p:blipFill>
          <a:blip r:embed="rId2"/>
          <a:stretch>
            <a:fillRect/>
          </a:stretch>
        </p:blipFill>
        <p:spPr>
          <a:xfrm>
            <a:off x="942975" y="310718"/>
            <a:ext cx="2333625" cy="1470457"/>
          </a:xfrm>
          <a:prstGeom prst="rect">
            <a:avLst/>
          </a:prstGeom>
        </p:spPr>
      </p:pic>
    </p:spTree>
    <p:extLst>
      <p:ext uri="{BB962C8B-B14F-4D97-AF65-F5344CB8AC3E}">
        <p14:creationId xmlns:p14="http://schemas.microsoft.com/office/powerpoint/2010/main" val="57020644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16395-84ED-8B6D-0773-DFF8CB5510FD}"/>
              </a:ext>
            </a:extLst>
          </p:cNvPr>
          <p:cNvSpPr>
            <a:spLocks noGrp="1"/>
          </p:cNvSpPr>
          <p:nvPr>
            <p:ph type="title"/>
          </p:nvPr>
        </p:nvSpPr>
        <p:spPr>
          <a:xfrm>
            <a:off x="2752078" y="310718"/>
            <a:ext cx="8469297" cy="1395845"/>
          </a:xfrm>
          <a:solidFill>
            <a:srgbClr val="FFFFCC"/>
          </a:solidFill>
        </p:spPr>
        <p:txBody>
          <a:bodyPr>
            <a:normAutofit/>
          </a:bodyPr>
          <a:lstStyle/>
          <a:p>
            <a:r>
              <a:rPr lang="en-US" b="1" dirty="0">
                <a:solidFill>
                  <a:srgbClr val="C00000"/>
                </a:solidFill>
                <a:latin typeface="Arial" panose="020B0604020202020204" pitchFamily="34" charset="0"/>
                <a:cs typeface="Arial" panose="020B0604020202020204" pitchFamily="34" charset="0"/>
              </a:rPr>
              <a:t>Self-Care Ideas for Healthcare Workers</a:t>
            </a:r>
          </a:p>
        </p:txBody>
      </p:sp>
      <p:sp>
        <p:nvSpPr>
          <p:cNvPr id="5" name="Footer Placeholder 4">
            <a:extLst>
              <a:ext uri="{FF2B5EF4-FFF2-40B4-BE49-F238E27FC236}">
                <a16:creationId xmlns:a16="http://schemas.microsoft.com/office/drawing/2014/main" id="{13A98FC5-785F-6BAA-29CC-8777DDE0D2DC}"/>
              </a:ext>
            </a:extLst>
          </p:cNvPr>
          <p:cNvSpPr>
            <a:spLocks noGrp="1"/>
          </p:cNvSpPr>
          <p:nvPr>
            <p:ph type="ftr" sz="quarter" idx="10"/>
          </p:nvPr>
        </p:nvSpPr>
        <p:spPr/>
        <p:txBody>
          <a:bodyPr/>
          <a:lstStyle/>
          <a:p>
            <a:r>
              <a:rPr lang="en-US" dirty="0">
                <a:latin typeface="Arial" panose="020B0604020202020204" pitchFamily="34" charset="0"/>
                <a:cs typeface="Arial" panose="020B0604020202020204" pitchFamily="34" charset="0"/>
              </a:rPr>
              <a:t>Wellness &amp; Self-Care; Finding Your Oxygen Mask</a:t>
            </a:r>
          </a:p>
          <a:p>
            <a:endParaRPr lang="en-US" dirty="0"/>
          </a:p>
        </p:txBody>
      </p:sp>
      <p:sp>
        <p:nvSpPr>
          <p:cNvPr id="6" name="Slide Number Placeholder 5">
            <a:extLst>
              <a:ext uri="{FF2B5EF4-FFF2-40B4-BE49-F238E27FC236}">
                <a16:creationId xmlns:a16="http://schemas.microsoft.com/office/drawing/2014/main" id="{B2ED169E-36D7-B042-B309-BA65BC14127E}"/>
              </a:ext>
            </a:extLst>
          </p:cNvPr>
          <p:cNvSpPr>
            <a:spLocks noGrp="1"/>
          </p:cNvSpPr>
          <p:nvPr>
            <p:ph type="sldNum" sz="quarter" idx="11"/>
          </p:nvPr>
        </p:nvSpPr>
        <p:spPr/>
        <p:txBody>
          <a:bodyPr/>
          <a:lstStyle/>
          <a:p>
            <a:fld id="{294A09A9-5501-47C1-A89A-A340965A2BE2}" type="slidenum">
              <a:rPr lang="en-US" smtClean="0"/>
              <a:pPr/>
              <a:t>19</a:t>
            </a:fld>
            <a:endParaRPr lang="en-US" dirty="0"/>
          </a:p>
        </p:txBody>
      </p:sp>
      <p:pic>
        <p:nvPicPr>
          <p:cNvPr id="8" name="Picture 7">
            <a:extLst>
              <a:ext uri="{FF2B5EF4-FFF2-40B4-BE49-F238E27FC236}">
                <a16:creationId xmlns:a16="http://schemas.microsoft.com/office/drawing/2014/main" id="{A2DBE8D0-D603-E275-77C6-5B59815741F2}"/>
              </a:ext>
            </a:extLst>
          </p:cNvPr>
          <p:cNvPicPr>
            <a:picLocks noChangeAspect="1"/>
          </p:cNvPicPr>
          <p:nvPr/>
        </p:nvPicPr>
        <p:blipFill>
          <a:blip r:embed="rId2"/>
          <a:stretch>
            <a:fillRect/>
          </a:stretch>
        </p:blipFill>
        <p:spPr>
          <a:xfrm>
            <a:off x="552450" y="300399"/>
            <a:ext cx="2199628" cy="1490301"/>
          </a:xfrm>
          <a:prstGeom prst="rect">
            <a:avLst/>
          </a:prstGeom>
        </p:spPr>
      </p:pic>
      <p:pic>
        <p:nvPicPr>
          <p:cNvPr id="9" name="Picture 8">
            <a:extLst>
              <a:ext uri="{FF2B5EF4-FFF2-40B4-BE49-F238E27FC236}">
                <a16:creationId xmlns:a16="http://schemas.microsoft.com/office/drawing/2014/main" id="{1A22037E-F959-09B1-E2DE-E69D232EAD81}"/>
              </a:ext>
            </a:extLst>
          </p:cNvPr>
          <p:cNvPicPr>
            <a:picLocks noChangeAspect="1"/>
          </p:cNvPicPr>
          <p:nvPr/>
        </p:nvPicPr>
        <p:blipFill>
          <a:blip r:embed="rId3"/>
          <a:stretch>
            <a:fillRect/>
          </a:stretch>
        </p:blipFill>
        <p:spPr>
          <a:xfrm>
            <a:off x="6505575" y="2476870"/>
            <a:ext cx="4715799" cy="3574280"/>
          </a:xfrm>
          <a:prstGeom prst="rect">
            <a:avLst/>
          </a:prstGeom>
        </p:spPr>
      </p:pic>
      <p:pic>
        <p:nvPicPr>
          <p:cNvPr id="10" name="Picture 9">
            <a:extLst>
              <a:ext uri="{FF2B5EF4-FFF2-40B4-BE49-F238E27FC236}">
                <a16:creationId xmlns:a16="http://schemas.microsoft.com/office/drawing/2014/main" id="{46819FBB-DCA0-66A3-57A2-CE3D3939BD63}"/>
              </a:ext>
            </a:extLst>
          </p:cNvPr>
          <p:cNvPicPr>
            <a:picLocks noChangeAspect="1"/>
          </p:cNvPicPr>
          <p:nvPr/>
        </p:nvPicPr>
        <p:blipFill>
          <a:blip r:embed="rId4"/>
          <a:stretch>
            <a:fillRect/>
          </a:stretch>
        </p:blipFill>
        <p:spPr>
          <a:xfrm>
            <a:off x="723900" y="2463801"/>
            <a:ext cx="5153025" cy="3587350"/>
          </a:xfrm>
          <a:prstGeom prst="rect">
            <a:avLst/>
          </a:prstGeom>
        </p:spPr>
      </p:pic>
    </p:spTree>
    <p:extLst>
      <p:ext uri="{BB962C8B-B14F-4D97-AF65-F5344CB8AC3E}">
        <p14:creationId xmlns:p14="http://schemas.microsoft.com/office/powerpoint/2010/main" val="3857129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F434-28DB-4621-A497-D62C41CE0419}"/>
              </a:ext>
            </a:extLst>
          </p:cNvPr>
          <p:cNvSpPr>
            <a:spLocks noGrp="1"/>
          </p:cNvSpPr>
          <p:nvPr>
            <p:ph type="title"/>
          </p:nvPr>
        </p:nvSpPr>
        <p:spPr>
          <a:xfrm>
            <a:off x="7199791" y="98648"/>
            <a:ext cx="4367814" cy="806004"/>
          </a:xfrm>
        </p:spPr>
        <p:txBody>
          <a:bodyPr>
            <a:normAutofit/>
          </a:bodyPr>
          <a:lstStyle/>
          <a:p>
            <a:pPr algn="ctr"/>
            <a:r>
              <a:rPr lang="en-US" b="1" dirty="0">
                <a:solidFill>
                  <a:srgbClr val="C00000"/>
                </a:solidFill>
                <a:latin typeface="Arial" panose="020B0604020202020204" pitchFamily="34" charset="0"/>
                <a:cs typeface="Arial" panose="020B0604020202020204" pitchFamily="34" charset="0"/>
              </a:rPr>
              <a:t>Agenda</a:t>
            </a:r>
          </a:p>
        </p:txBody>
      </p:sp>
      <p:sp>
        <p:nvSpPr>
          <p:cNvPr id="3" name="Content Placeholder 2">
            <a:extLst>
              <a:ext uri="{FF2B5EF4-FFF2-40B4-BE49-F238E27FC236}">
                <a16:creationId xmlns:a16="http://schemas.microsoft.com/office/drawing/2014/main" id="{22788C46-D0BC-4307-AE55-7601A139E7CB}"/>
              </a:ext>
            </a:extLst>
          </p:cNvPr>
          <p:cNvSpPr>
            <a:spLocks noGrp="1"/>
          </p:cNvSpPr>
          <p:nvPr>
            <p:ph sz="quarter" idx="4"/>
          </p:nvPr>
        </p:nvSpPr>
        <p:spPr>
          <a:xfrm>
            <a:off x="7111012" y="904652"/>
            <a:ext cx="4767309" cy="5450889"/>
          </a:xfrm>
          <a:solidFill>
            <a:schemeClr val="accent5">
              <a:lumMod val="20000"/>
              <a:lumOff val="80000"/>
            </a:schemeClr>
          </a:solidFill>
        </p:spPr>
        <p:txBody>
          <a:bodyPr vert="horz" lIns="91440" tIns="45720" rIns="91440" bIns="45720" rtlCol="0" anchor="t">
            <a:normAutofit fontScale="62500" lnSpcReduction="20000"/>
          </a:bodyPr>
          <a:lstStyle/>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What is Wellness/Self-Care? </a:t>
            </a:r>
          </a:p>
          <a:p>
            <a:pPr marL="514350" lvl="1" indent="-285750">
              <a:buFont typeface="Wingdings" panose="05000000000000000000" pitchFamily="2" charset="2"/>
              <a:buChar char="v"/>
            </a:pPr>
            <a:r>
              <a:rPr lang="en-US" sz="1400" dirty="0">
                <a:latin typeface="Arial" panose="020B0604020202020204" pitchFamily="34" charset="0"/>
                <a:cs typeface="Arial" panose="020B0604020202020204" pitchFamily="34" charset="0"/>
              </a:rPr>
              <a:t>Reflection Exercise </a:t>
            </a:r>
            <a:r>
              <a:rPr lang="en-US" sz="1400" b="1" dirty="0">
                <a:solidFill>
                  <a:srgbClr val="C00000"/>
                </a:solidFill>
                <a:latin typeface="Arial" panose="020B0604020202020204" pitchFamily="34" charset="0"/>
                <a:cs typeface="Arial" panose="020B0604020202020204" pitchFamily="34" charset="0"/>
              </a:rPr>
              <a:t>Activity</a:t>
            </a:r>
          </a:p>
          <a:p>
            <a:pPr marL="514350" lvl="1" indent="-285750">
              <a:buFont typeface="Wingdings" panose="05000000000000000000" pitchFamily="2" charset="2"/>
              <a:buChar char="v"/>
            </a:pPr>
            <a:r>
              <a:rPr lang="en-US" sz="1400" dirty="0">
                <a:latin typeface="Arial" panose="020B0604020202020204" pitchFamily="34" charset="0"/>
                <a:cs typeface="Arial" panose="020B0604020202020204" pitchFamily="34" charset="0"/>
              </a:rPr>
              <a:t>Myths about Self-Care</a:t>
            </a:r>
          </a:p>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Stress Response &amp; Effects of Stress</a:t>
            </a:r>
          </a:p>
          <a:p>
            <a:pPr marL="514350" lvl="1" indent="-285750">
              <a:buFont typeface="Wingdings" panose="05000000000000000000" pitchFamily="2" charset="2"/>
              <a:buChar char="v"/>
            </a:pPr>
            <a:r>
              <a:rPr lang="en-US" sz="1400" b="1" dirty="0">
                <a:solidFill>
                  <a:srgbClr val="FF0000"/>
                </a:solidFill>
                <a:latin typeface="Arial" panose="020B0604020202020204" pitchFamily="34" charset="0"/>
                <a:cs typeface="Arial" panose="020B0604020202020204" pitchFamily="34" charset="0"/>
              </a:rPr>
              <a:t>SKILL ONE- </a:t>
            </a:r>
            <a:r>
              <a:rPr lang="en-US" sz="1400" dirty="0">
                <a:latin typeface="Arial" panose="020B0604020202020204" pitchFamily="34" charset="0"/>
                <a:cs typeface="Arial" panose="020B0604020202020204" pitchFamily="34" charset="0"/>
              </a:rPr>
              <a:t>How Positive Emotions Can Improve Stress Resilience</a:t>
            </a:r>
          </a:p>
          <a:p>
            <a:pPr marL="514350" lvl="1" indent="-285750">
              <a:buFont typeface="Wingdings" panose="05000000000000000000" pitchFamily="2" charset="2"/>
              <a:buChar char="v"/>
            </a:pPr>
            <a:r>
              <a:rPr lang="en-US" sz="1400" dirty="0">
                <a:latin typeface="Arial" panose="020B0604020202020204" pitchFamily="34" charset="0"/>
                <a:cs typeface="Arial" panose="020B0604020202020204" pitchFamily="34" charset="0"/>
              </a:rPr>
              <a:t>Full Plate </a:t>
            </a:r>
            <a:r>
              <a:rPr lang="en-US" sz="1400" b="1" dirty="0">
                <a:solidFill>
                  <a:srgbClr val="C00000"/>
                </a:solidFill>
                <a:latin typeface="Arial" panose="020B0604020202020204" pitchFamily="34" charset="0"/>
                <a:cs typeface="Arial" panose="020B0604020202020204" pitchFamily="34" charset="0"/>
              </a:rPr>
              <a:t>Activity</a:t>
            </a:r>
            <a:r>
              <a:rPr lang="en-US" sz="1400" b="1" dirty="0">
                <a:latin typeface="Arial" panose="020B0604020202020204" pitchFamily="34" charset="0"/>
                <a:cs typeface="Arial" panose="020B0604020202020204" pitchFamily="34" charset="0"/>
              </a:rPr>
              <a:t>- </a:t>
            </a:r>
            <a:r>
              <a:rPr lang="en-US" sz="1400" b="1" dirty="0">
                <a:solidFill>
                  <a:srgbClr val="0070C0"/>
                </a:solidFill>
                <a:latin typeface="Arial" panose="020B0604020202020204" pitchFamily="34" charset="0"/>
                <a:cs typeface="Arial" panose="020B0604020202020204" pitchFamily="34" charset="0"/>
              </a:rPr>
              <a:t>VIDEO- Mayonnaise Jar </a:t>
            </a:r>
            <a:r>
              <a:rPr lang="en-US" sz="1400" dirty="0">
                <a:solidFill>
                  <a:srgbClr val="0070C0"/>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Discuss Oxygen Mask Analogy. </a:t>
            </a:r>
          </a:p>
          <a:p>
            <a:pPr marL="571500" lvl="1" indent="-342900">
              <a:buFont typeface="Wingdings" panose="05000000000000000000" pitchFamily="2" charset="2"/>
              <a:buChar char="v"/>
            </a:pPr>
            <a:r>
              <a:rPr lang="en-US" sz="1400" dirty="0">
                <a:latin typeface="Arial" panose="020B0604020202020204" pitchFamily="34" charset="0"/>
                <a:cs typeface="Arial" panose="020B0604020202020204" pitchFamily="34" charset="0"/>
              </a:rPr>
              <a:t>8 Dimensions of Wellness-Putting It All Together </a:t>
            </a:r>
            <a:r>
              <a:rPr lang="en-US" sz="1400" b="1" dirty="0">
                <a:solidFill>
                  <a:srgbClr val="C00000"/>
                </a:solidFill>
                <a:latin typeface="Arial" panose="020B0604020202020204" pitchFamily="34" charset="0"/>
                <a:cs typeface="Arial" panose="020B0604020202020204" pitchFamily="34" charset="0"/>
              </a:rPr>
              <a:t>Activity</a:t>
            </a:r>
          </a:p>
          <a:p>
            <a:pPr marL="571500" lvl="1" indent="-342900">
              <a:buFont typeface="Wingdings" panose="05000000000000000000" pitchFamily="2" charset="2"/>
              <a:buChar char="v"/>
            </a:pPr>
            <a:r>
              <a:rPr lang="en-US" sz="1400" dirty="0">
                <a:latin typeface="Arial" panose="020B0604020202020204" pitchFamily="34" charset="0"/>
                <a:cs typeface="Arial" panose="020B0604020202020204" pitchFamily="34" charset="0"/>
              </a:rPr>
              <a:t>Self-care activities related to 8 Dimensions of Wellness.</a:t>
            </a:r>
          </a:p>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Compassion Fatigue in Healthcare Workers</a:t>
            </a:r>
          </a:p>
          <a:p>
            <a:pPr marL="514350" lvl="1" indent="-285750">
              <a:buFont typeface="Wingdings" panose="05000000000000000000" pitchFamily="2" charset="2"/>
              <a:buChar char="v"/>
            </a:pPr>
            <a:r>
              <a:rPr lang="en-US" sz="1400" dirty="0">
                <a:latin typeface="Arial" panose="020B0604020202020204" pitchFamily="34" charset="0"/>
                <a:cs typeface="Arial" panose="020B0604020202020204" pitchFamily="34" charset="0"/>
              </a:rPr>
              <a:t>What is Compassion Fatigue/Secondary Trauma?</a:t>
            </a:r>
          </a:p>
          <a:p>
            <a:pPr marL="514350" lvl="1" indent="-285750">
              <a:buFont typeface="Wingdings" panose="05000000000000000000" pitchFamily="2" charset="2"/>
              <a:buChar char="v"/>
            </a:pPr>
            <a:r>
              <a:rPr lang="en-US" sz="1400" dirty="0">
                <a:latin typeface="Arial" panose="020B0604020202020204" pitchFamily="34" charset="0"/>
                <a:cs typeface="Arial" panose="020B0604020202020204" pitchFamily="34" charset="0"/>
              </a:rPr>
              <a:t>Causes of Compassion Fatigue in Healthcare Workers.</a:t>
            </a:r>
          </a:p>
          <a:p>
            <a:pPr marL="514350" lvl="1" indent="-285750">
              <a:buFont typeface="Wingdings" panose="05000000000000000000" pitchFamily="2" charset="2"/>
              <a:buChar char="v"/>
            </a:pPr>
            <a:r>
              <a:rPr lang="en-US" sz="1400" dirty="0">
                <a:latin typeface="Arial" panose="020B0604020202020204" pitchFamily="34" charset="0"/>
                <a:cs typeface="Arial" panose="020B0604020202020204" pitchFamily="34" charset="0"/>
              </a:rPr>
              <a:t>Prevention &amp; Treatment.</a:t>
            </a:r>
          </a:p>
          <a:p>
            <a:pPr marL="514350" lvl="1" indent="-285750">
              <a:buFont typeface="Wingdings" panose="05000000000000000000" pitchFamily="2" charset="2"/>
              <a:buChar char="v"/>
            </a:pPr>
            <a:r>
              <a:rPr lang="en-US" sz="1400" dirty="0">
                <a:latin typeface="Arial" panose="020B0604020202020204" pitchFamily="34" charset="0"/>
                <a:cs typeface="Arial" panose="020B0604020202020204" pitchFamily="34" charset="0"/>
              </a:rPr>
              <a:t>Self-Care Ideas for Healthcare Workers.</a:t>
            </a:r>
          </a:p>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Other Self-Care Activities</a:t>
            </a:r>
          </a:p>
          <a:p>
            <a:pPr marL="571500" lvl="1" indent="-342900">
              <a:buFont typeface="Wingdings" panose="05000000000000000000" pitchFamily="2" charset="2"/>
              <a:buChar char="v"/>
            </a:pPr>
            <a:r>
              <a:rPr lang="en-US" sz="1400" b="1" dirty="0">
                <a:solidFill>
                  <a:srgbClr val="FF0000"/>
                </a:solidFill>
                <a:latin typeface="Arial" panose="020B0604020202020204" pitchFamily="34" charset="0"/>
                <a:cs typeface="Arial" panose="020B0604020202020204" pitchFamily="34" charset="0"/>
              </a:rPr>
              <a:t>SKILL TWO- </a:t>
            </a:r>
            <a:r>
              <a:rPr lang="en-US" sz="1400" dirty="0">
                <a:latin typeface="Arial" panose="020B0604020202020204" pitchFamily="34" charset="0"/>
                <a:cs typeface="Arial" panose="020B0604020202020204" pitchFamily="34" charset="0"/>
              </a:rPr>
              <a:t>Relaxation Techniques </a:t>
            </a:r>
          </a:p>
          <a:p>
            <a:pPr marL="571500" lvl="1" indent="-342900">
              <a:buFont typeface="Wingdings" panose="05000000000000000000" pitchFamily="2" charset="2"/>
              <a:buChar char="v"/>
            </a:pPr>
            <a:r>
              <a:rPr lang="en-US" sz="1400" b="1" dirty="0">
                <a:solidFill>
                  <a:srgbClr val="FF0000"/>
                </a:solidFill>
                <a:latin typeface="Arial" panose="020B0604020202020204" pitchFamily="34" charset="0"/>
                <a:cs typeface="Arial" panose="020B0604020202020204" pitchFamily="34" charset="0"/>
              </a:rPr>
              <a:t>SKILL THREE- </a:t>
            </a:r>
            <a:r>
              <a:rPr lang="en-US" sz="1400" dirty="0">
                <a:solidFill>
                  <a:schemeClr val="tx1"/>
                </a:solidFill>
                <a:latin typeface="Arial" panose="020B0604020202020204" pitchFamily="34" charset="0"/>
                <a:cs typeface="Arial" panose="020B0604020202020204" pitchFamily="34" charset="0"/>
              </a:rPr>
              <a:t>Setting </a:t>
            </a:r>
            <a:r>
              <a:rPr lang="en-US" sz="1400" dirty="0">
                <a:latin typeface="Arial" panose="020B0604020202020204" pitchFamily="34" charset="0"/>
                <a:cs typeface="Arial" panose="020B0604020202020204" pitchFamily="34" charset="0"/>
              </a:rPr>
              <a:t>Personal Boundaries</a:t>
            </a:r>
            <a:r>
              <a:rPr lang="en-US" sz="1400" b="1" dirty="0">
                <a:latin typeface="Arial" panose="020B0604020202020204" pitchFamily="34" charset="0"/>
                <a:cs typeface="Arial" panose="020B0604020202020204" pitchFamily="34" charset="0"/>
              </a:rPr>
              <a:t>- </a:t>
            </a:r>
            <a:r>
              <a:rPr lang="en-US" sz="1400" b="1" dirty="0">
                <a:solidFill>
                  <a:srgbClr val="0070C0"/>
                </a:solidFill>
                <a:latin typeface="Arial" panose="020B0604020202020204" pitchFamily="34" charset="0"/>
                <a:cs typeface="Arial" panose="020B0604020202020204" pitchFamily="34" charset="0"/>
              </a:rPr>
              <a:t>VIDEO- Setting Boundaries </a:t>
            </a:r>
          </a:p>
          <a:p>
            <a:pPr lvl="1" indent="0">
              <a:buNone/>
            </a:pPr>
            <a:endParaRPr lang="en-US" sz="1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Challenges to Practicing Self-Care</a:t>
            </a:r>
          </a:p>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Maladaptive Coping Skills </a:t>
            </a:r>
          </a:p>
          <a:p>
            <a:pPr marL="571500" lvl="1" indent="-342900"/>
            <a:r>
              <a:rPr lang="en-US" sz="1400" b="1" dirty="0">
                <a:solidFill>
                  <a:srgbClr val="0070C0"/>
                </a:solidFill>
                <a:latin typeface="Arial" panose="020B0604020202020204" pitchFamily="34" charset="0"/>
                <a:cs typeface="Arial" panose="020B0604020202020204" pitchFamily="34" charset="0"/>
              </a:rPr>
              <a:t>VIDEO- Understanding Unhealthy Coping </a:t>
            </a:r>
          </a:p>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Creating your Self-Care Plan</a:t>
            </a:r>
          </a:p>
          <a:p>
            <a:pPr marL="342900" indent="-342900">
              <a:buFont typeface="Arial" panose="020B0604020202020204" pitchFamily="34" charset="0"/>
              <a:buChar char="•"/>
            </a:pPr>
            <a:r>
              <a:rPr lang="en-US" sz="1800" dirty="0">
                <a:latin typeface="Arial" panose="020B0604020202020204" pitchFamily="34" charset="0"/>
                <a:cs typeface="Arial" panose="020B0604020202020204" pitchFamily="34" charset="0"/>
              </a:rPr>
              <a:t>Writing your Manifesto- </a:t>
            </a:r>
            <a:r>
              <a:rPr lang="en-US" sz="1600" b="1" dirty="0">
                <a:solidFill>
                  <a:srgbClr val="C00000"/>
                </a:solidFill>
                <a:latin typeface="Arial" panose="020B0604020202020204" pitchFamily="34" charset="0"/>
                <a:cs typeface="Arial" panose="020B0604020202020204" pitchFamily="34" charset="0"/>
              </a:rPr>
              <a:t>Activity </a:t>
            </a:r>
            <a:r>
              <a:rPr lang="en-US" sz="1800" dirty="0">
                <a:latin typeface="Arial" panose="020B0604020202020204" pitchFamily="34" charset="0"/>
                <a:cs typeface="Arial" panose="020B0604020202020204" pitchFamily="34" charset="0"/>
              </a:rPr>
              <a:t> </a:t>
            </a:r>
          </a:p>
          <a:p>
            <a:endParaRPr lang="en-US" sz="1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p:txBody>
      </p:sp>
      <p:sp>
        <p:nvSpPr>
          <p:cNvPr id="5" name="Footer Placeholder 4">
            <a:extLst>
              <a:ext uri="{FF2B5EF4-FFF2-40B4-BE49-F238E27FC236}">
                <a16:creationId xmlns:a16="http://schemas.microsoft.com/office/drawing/2014/main" id="{4A947406-5839-A735-732D-5690E6315B95}"/>
              </a:ext>
            </a:extLst>
          </p:cNvPr>
          <p:cNvSpPr>
            <a:spLocks noGrp="1"/>
          </p:cNvSpPr>
          <p:nvPr>
            <p:ph type="ftr" sz="quarter" idx="11"/>
          </p:nvPr>
        </p:nvSpPr>
        <p:spPr>
          <a:xfrm>
            <a:off x="228600" y="6356350"/>
            <a:ext cx="3779521" cy="365125"/>
          </a:xfrm>
        </p:spPr>
        <p:txBody>
          <a:bodyPr/>
          <a:lstStyle/>
          <a:p>
            <a:r>
              <a:rPr lang="en-US" dirty="0">
                <a:latin typeface="Arial" panose="020B0604020202020204" pitchFamily="34" charset="0"/>
                <a:cs typeface="Arial" panose="020B0604020202020204" pitchFamily="34" charset="0"/>
              </a:rPr>
              <a:t>Wellness &amp; Self-Care; Finding Your Oxygen Mask</a:t>
            </a:r>
          </a:p>
        </p:txBody>
      </p:sp>
      <p:sp>
        <p:nvSpPr>
          <p:cNvPr id="6" name="Slide Number Placeholder 5">
            <a:extLst>
              <a:ext uri="{FF2B5EF4-FFF2-40B4-BE49-F238E27FC236}">
                <a16:creationId xmlns:a16="http://schemas.microsoft.com/office/drawing/2014/main" id="{662884A3-BD82-0FC6-A582-54DD17DBCB4A}"/>
              </a:ext>
            </a:extLst>
          </p:cNvPr>
          <p:cNvSpPr>
            <a:spLocks noGrp="1"/>
          </p:cNvSpPr>
          <p:nvPr>
            <p:ph type="sldNum" sz="quarter" idx="12"/>
          </p:nvPr>
        </p:nvSpPr>
        <p:spPr/>
        <p:txBody>
          <a:bodyPr/>
          <a:lstStyle/>
          <a:p>
            <a:fld id="{294A09A9-5501-47C1-A89A-A340965A2BE2}" type="slidenum">
              <a:rPr lang="en-US" smtClean="0"/>
              <a:t>2</a:t>
            </a:fld>
            <a:endParaRPr lang="en-US" dirty="0"/>
          </a:p>
        </p:txBody>
      </p:sp>
      <p:pic>
        <p:nvPicPr>
          <p:cNvPr id="11" name="Picture 10">
            <a:extLst>
              <a:ext uri="{FF2B5EF4-FFF2-40B4-BE49-F238E27FC236}">
                <a16:creationId xmlns:a16="http://schemas.microsoft.com/office/drawing/2014/main" id="{2458D62A-25F2-8EF0-D853-D242D291CD61}"/>
              </a:ext>
            </a:extLst>
          </p:cNvPr>
          <p:cNvPicPr>
            <a:picLocks noChangeAspect="1"/>
          </p:cNvPicPr>
          <p:nvPr/>
        </p:nvPicPr>
        <p:blipFill>
          <a:blip r:embed="rId3"/>
          <a:stretch>
            <a:fillRect/>
          </a:stretch>
        </p:blipFill>
        <p:spPr>
          <a:xfrm>
            <a:off x="472144" y="426129"/>
            <a:ext cx="4989251" cy="5584054"/>
          </a:xfrm>
          <a:prstGeom prst="rect">
            <a:avLst/>
          </a:prstGeom>
        </p:spPr>
      </p:pic>
    </p:spTree>
    <p:extLst>
      <p:ext uri="{BB962C8B-B14F-4D97-AF65-F5344CB8AC3E}">
        <p14:creationId xmlns:p14="http://schemas.microsoft.com/office/powerpoint/2010/main" val="18595278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B8468-5363-E566-D76A-59783C4D0317}"/>
              </a:ext>
            </a:extLst>
          </p:cNvPr>
          <p:cNvSpPr>
            <a:spLocks noGrp="1"/>
          </p:cNvSpPr>
          <p:nvPr>
            <p:ph type="title"/>
          </p:nvPr>
        </p:nvSpPr>
        <p:spPr>
          <a:xfrm>
            <a:off x="2819401" y="314325"/>
            <a:ext cx="8886824" cy="1376363"/>
          </a:xfrm>
          <a:solidFill>
            <a:srgbClr val="FFFFCC"/>
          </a:solidFill>
        </p:spPr>
        <p:txBody>
          <a:bodyPr>
            <a:normAutofit fontScale="90000"/>
          </a:bodyPr>
          <a:lstStyle/>
          <a:p>
            <a:br>
              <a:rPr lang="en-US" b="1" dirty="0">
                <a:solidFill>
                  <a:srgbClr val="FF0000"/>
                </a:solidFill>
                <a:latin typeface="Arial" panose="020B0604020202020204" pitchFamily="34" charset="0"/>
                <a:cs typeface="Arial" panose="020B0604020202020204" pitchFamily="34" charset="0"/>
              </a:rPr>
            </a:br>
            <a:r>
              <a:rPr lang="en-US" b="1" dirty="0">
                <a:solidFill>
                  <a:srgbClr val="FF0000"/>
                </a:solidFill>
                <a:latin typeface="Arial" panose="020B0604020202020204" pitchFamily="34" charset="0"/>
                <a:cs typeface="Arial" panose="020B0604020202020204" pitchFamily="34" charset="0"/>
              </a:rPr>
              <a:t>SKILL TWO- </a:t>
            </a:r>
            <a:r>
              <a:rPr lang="en-US" dirty="0">
                <a:latin typeface="Arial" panose="020B0604020202020204" pitchFamily="34" charset="0"/>
                <a:cs typeface="Arial" panose="020B0604020202020204" pitchFamily="34" charset="0"/>
              </a:rPr>
              <a:t>Relaxation Techniques </a:t>
            </a:r>
            <a:br>
              <a:rPr lang="en-US" dirty="0"/>
            </a:br>
            <a:endParaRPr lang="en-US" dirty="0"/>
          </a:p>
        </p:txBody>
      </p:sp>
      <p:sp>
        <p:nvSpPr>
          <p:cNvPr id="7" name="Text Placeholder 6">
            <a:extLst>
              <a:ext uri="{FF2B5EF4-FFF2-40B4-BE49-F238E27FC236}">
                <a16:creationId xmlns:a16="http://schemas.microsoft.com/office/drawing/2014/main" id="{D1B2A494-C3CE-7E25-DE43-377E2958FA60}"/>
              </a:ext>
            </a:extLst>
          </p:cNvPr>
          <p:cNvSpPr>
            <a:spLocks noGrp="1"/>
          </p:cNvSpPr>
          <p:nvPr>
            <p:ph type="body" idx="1"/>
          </p:nvPr>
        </p:nvSpPr>
        <p:spPr>
          <a:xfrm>
            <a:off x="1124712" y="1952625"/>
            <a:ext cx="3200400" cy="636735"/>
          </a:xfrm>
          <a:solidFill>
            <a:srgbClr val="CCECFF"/>
          </a:solidFill>
        </p:spPr>
        <p:txBody>
          <a:bodyPr>
            <a:noAutofit/>
          </a:bodyPr>
          <a:lstStyle/>
          <a:p>
            <a:pPr algn="ctr"/>
            <a:r>
              <a:rPr lang="en-US" sz="2800" b="1" dirty="0">
                <a:solidFill>
                  <a:srgbClr val="0070C0"/>
                </a:solidFill>
                <a:latin typeface="Arial" panose="020B0604020202020204" pitchFamily="34" charset="0"/>
                <a:cs typeface="Arial" panose="020B0604020202020204" pitchFamily="34" charset="0"/>
              </a:rPr>
              <a:t>Belly Breathing</a:t>
            </a:r>
          </a:p>
        </p:txBody>
      </p:sp>
      <p:sp>
        <p:nvSpPr>
          <p:cNvPr id="8" name="Content Placeholder 7">
            <a:extLst>
              <a:ext uri="{FF2B5EF4-FFF2-40B4-BE49-F238E27FC236}">
                <a16:creationId xmlns:a16="http://schemas.microsoft.com/office/drawing/2014/main" id="{DE9EC960-B720-179E-0C73-C739A6602222}"/>
              </a:ext>
            </a:extLst>
          </p:cNvPr>
          <p:cNvSpPr>
            <a:spLocks noGrp="1"/>
          </p:cNvSpPr>
          <p:nvPr>
            <p:ph sz="half" idx="2"/>
          </p:nvPr>
        </p:nvSpPr>
        <p:spPr>
          <a:solidFill>
            <a:srgbClr val="CCECFF"/>
          </a:solidFill>
        </p:spPr>
        <p:txBody>
          <a:bodyPr>
            <a:normAutofit/>
          </a:bodyPr>
          <a:lstStyle/>
          <a:p>
            <a:pPr marL="0" indent="0" algn="ctr">
              <a:buNone/>
            </a:pPr>
            <a:endParaRPr lang="en-US" sz="2000" b="1" dirty="0">
              <a:solidFill>
                <a:srgbClr val="002060"/>
              </a:solidFill>
              <a:latin typeface="Arial" panose="020B0604020202020204" pitchFamily="34" charset="0"/>
              <a:cs typeface="Arial" panose="020B0604020202020204" pitchFamily="34" charset="0"/>
            </a:endParaRPr>
          </a:p>
          <a:p>
            <a:pPr marL="0" indent="0" algn="ctr">
              <a:buNone/>
            </a:pPr>
            <a:r>
              <a:rPr lang="en-US" sz="2000" b="1" dirty="0">
                <a:solidFill>
                  <a:srgbClr val="002060"/>
                </a:solidFill>
                <a:latin typeface="Arial" panose="020B0604020202020204" pitchFamily="34" charset="0"/>
                <a:cs typeface="Arial" panose="020B0604020202020204" pitchFamily="34" charset="0"/>
              </a:rPr>
              <a:t>Helps you RELAX, Reduces Blood Pressure, Reduces Heart Rate</a:t>
            </a:r>
            <a:br>
              <a:rPr lang="en-US" sz="2000" b="1" dirty="0">
                <a:solidFill>
                  <a:srgbClr val="FF0000"/>
                </a:solidFill>
                <a:highlight>
                  <a:srgbClr val="FFFF00"/>
                </a:highlight>
                <a:latin typeface="Arial" panose="020B0604020202020204" pitchFamily="34" charset="0"/>
                <a:cs typeface="Arial" panose="020B0604020202020204" pitchFamily="34" charset="0"/>
              </a:rPr>
            </a:br>
            <a:r>
              <a:rPr lang="en-US" sz="2000" dirty="0">
                <a:solidFill>
                  <a:srgbClr val="FF0000"/>
                </a:solidFill>
                <a:latin typeface="Arial" panose="020B0604020202020204" pitchFamily="34" charset="0"/>
                <a:cs typeface="Arial" panose="020B0604020202020204" pitchFamily="34" charset="0"/>
                <a:hlinkClick r:id="rId2"/>
              </a:rPr>
              <a:t>https://youtu.be/qTN_MtV5TFw</a:t>
            </a:r>
            <a:r>
              <a:rPr lang="en-US" sz="2000" dirty="0">
                <a:solidFill>
                  <a:srgbClr val="FF0000"/>
                </a:solidFill>
                <a:latin typeface="Arial" panose="020B0604020202020204" pitchFamily="34" charset="0"/>
                <a:cs typeface="Arial" panose="020B0604020202020204" pitchFamily="34" charset="0"/>
              </a:rPr>
              <a:t> </a:t>
            </a:r>
          </a:p>
          <a:p>
            <a:pPr marL="0" indent="0" algn="ctr">
              <a:buNone/>
            </a:pPr>
            <a:r>
              <a:rPr lang="en-US" sz="2000" dirty="0">
                <a:solidFill>
                  <a:srgbClr val="FF0000"/>
                </a:solidFill>
                <a:latin typeface="Arial" panose="020B0604020202020204" pitchFamily="34" charset="0"/>
                <a:cs typeface="Arial" panose="020B0604020202020204" pitchFamily="34" charset="0"/>
              </a:rPr>
              <a:t>“Candle, Flower Breathing”</a:t>
            </a:r>
            <a:endParaRPr lang="en-US" sz="2000" dirty="0"/>
          </a:p>
        </p:txBody>
      </p:sp>
      <p:sp>
        <p:nvSpPr>
          <p:cNvPr id="9" name="Text Placeholder 8">
            <a:extLst>
              <a:ext uri="{FF2B5EF4-FFF2-40B4-BE49-F238E27FC236}">
                <a16:creationId xmlns:a16="http://schemas.microsoft.com/office/drawing/2014/main" id="{BB7DBE62-8B19-5CC2-09E2-B2C4B5D620E3}"/>
              </a:ext>
            </a:extLst>
          </p:cNvPr>
          <p:cNvSpPr>
            <a:spLocks noGrp="1"/>
          </p:cNvSpPr>
          <p:nvPr>
            <p:ph type="body" sz="quarter" idx="3"/>
          </p:nvPr>
        </p:nvSpPr>
        <p:spPr>
          <a:xfrm>
            <a:off x="4498848" y="1952625"/>
            <a:ext cx="3200400" cy="636735"/>
          </a:xfrm>
          <a:solidFill>
            <a:srgbClr val="FFCCFF"/>
          </a:solidFill>
        </p:spPr>
        <p:txBody>
          <a:bodyPr>
            <a:noAutofit/>
          </a:bodyPr>
          <a:lstStyle/>
          <a:p>
            <a:pPr algn="ctr"/>
            <a:r>
              <a:rPr lang="en-US" b="1" dirty="0">
                <a:solidFill>
                  <a:srgbClr val="C00000"/>
                </a:solidFill>
                <a:latin typeface="Arial" panose="020B0604020202020204" pitchFamily="34" charset="0"/>
                <a:cs typeface="Arial" panose="020B0604020202020204" pitchFamily="34" charset="0"/>
              </a:rPr>
              <a:t>Progressive Muscle Relaxation</a:t>
            </a:r>
          </a:p>
        </p:txBody>
      </p:sp>
      <p:sp>
        <p:nvSpPr>
          <p:cNvPr id="10" name="Content Placeholder 9">
            <a:extLst>
              <a:ext uri="{FF2B5EF4-FFF2-40B4-BE49-F238E27FC236}">
                <a16:creationId xmlns:a16="http://schemas.microsoft.com/office/drawing/2014/main" id="{B5B5BEB3-78FA-55C1-0EE1-71BDD646E2C5}"/>
              </a:ext>
            </a:extLst>
          </p:cNvPr>
          <p:cNvSpPr>
            <a:spLocks noGrp="1"/>
          </p:cNvSpPr>
          <p:nvPr>
            <p:ph sz="quarter" idx="4"/>
          </p:nvPr>
        </p:nvSpPr>
        <p:spPr>
          <a:solidFill>
            <a:srgbClr val="FFCCFF"/>
          </a:solidFill>
        </p:spPr>
        <p:txBody>
          <a:bodyPr>
            <a:normAutofit/>
          </a:bodyPr>
          <a:lstStyle/>
          <a:p>
            <a:pPr marL="0" indent="0" algn="ctr">
              <a:buNone/>
            </a:pPr>
            <a:r>
              <a:rPr lang="en-US" sz="2000" b="1" dirty="0">
                <a:solidFill>
                  <a:srgbClr val="0070C0"/>
                </a:solidFill>
                <a:latin typeface="Arial" panose="020B0604020202020204" pitchFamily="34" charset="0"/>
                <a:cs typeface="Arial" panose="020B0604020202020204" pitchFamily="34" charset="0"/>
              </a:rPr>
              <a:t>Anxiety reducing technique </a:t>
            </a:r>
          </a:p>
          <a:p>
            <a:pPr marL="0" indent="0" algn="ctr">
              <a:buNone/>
            </a:pPr>
            <a:r>
              <a:rPr lang="en-US" sz="2000" b="1" dirty="0">
                <a:solidFill>
                  <a:srgbClr val="0070C0"/>
                </a:solidFill>
                <a:latin typeface="Arial" panose="020B0604020202020204" pitchFamily="34" charset="0"/>
                <a:cs typeface="Arial" panose="020B0604020202020204" pitchFamily="34" charset="0"/>
              </a:rPr>
              <a:t>Tense &amp; Relaxation of all Major Muscle Groups in the body</a:t>
            </a:r>
          </a:p>
          <a:p>
            <a:pPr marL="0" indent="0" algn="ctr">
              <a:buNone/>
            </a:pPr>
            <a:r>
              <a:rPr lang="en-US" sz="2000" b="1" i="0" dirty="0">
                <a:solidFill>
                  <a:srgbClr val="C00000"/>
                </a:solidFill>
                <a:effectLst/>
                <a:latin typeface="Roboto" panose="02000000000000000000" pitchFamily="2" charset="0"/>
              </a:rPr>
              <a:t>A 6 Minute Mindful Progressive Muscle Relaxation</a:t>
            </a:r>
            <a:endParaRPr lang="en-US" sz="2000" b="1" dirty="0">
              <a:solidFill>
                <a:srgbClr val="C00000"/>
              </a:solidFill>
              <a:latin typeface="Roboto" panose="02000000000000000000" pitchFamily="2" charset="0"/>
            </a:endParaRPr>
          </a:p>
          <a:p>
            <a:pPr marL="0" indent="0" algn="ctr">
              <a:buNone/>
            </a:pPr>
            <a:r>
              <a:rPr lang="en-US" sz="2000" dirty="0">
                <a:latin typeface="Arial" panose="020B0604020202020204" pitchFamily="34" charset="0"/>
                <a:cs typeface="Arial" panose="020B0604020202020204" pitchFamily="34" charset="0"/>
                <a:hlinkClick r:id="rId3"/>
              </a:rPr>
              <a:t>https://youtu.be/9x3tl81NW3w</a:t>
            </a:r>
            <a:r>
              <a:rPr lang="en-US" sz="2000" dirty="0">
                <a:latin typeface="Arial" panose="020B0604020202020204" pitchFamily="34" charset="0"/>
                <a:cs typeface="Arial" panose="020B0604020202020204" pitchFamily="34" charset="0"/>
              </a:rPr>
              <a:t> </a:t>
            </a:r>
          </a:p>
          <a:p>
            <a:pPr marL="0" indent="0" algn="ctr">
              <a:buNone/>
            </a:pPr>
            <a:endParaRPr lang="en-US" b="1" i="0" dirty="0">
              <a:effectLst/>
              <a:latin typeface="Roboto" panose="02000000000000000000" pitchFamily="2" charset="0"/>
            </a:endParaRPr>
          </a:p>
          <a:p>
            <a:pPr marL="0" indent="0">
              <a:buNone/>
            </a:pPr>
            <a:endParaRPr lang="en-US" dirty="0"/>
          </a:p>
        </p:txBody>
      </p:sp>
      <p:sp>
        <p:nvSpPr>
          <p:cNvPr id="5" name="Footer Placeholder 4">
            <a:extLst>
              <a:ext uri="{FF2B5EF4-FFF2-40B4-BE49-F238E27FC236}">
                <a16:creationId xmlns:a16="http://schemas.microsoft.com/office/drawing/2014/main" id="{1C4D43AC-05A4-BF95-C0DB-0F67ABB2ADEA}"/>
              </a:ext>
            </a:extLst>
          </p:cNvPr>
          <p:cNvSpPr>
            <a:spLocks noGrp="1"/>
          </p:cNvSpPr>
          <p:nvPr>
            <p:ph type="ftr" sz="quarter" idx="11"/>
          </p:nvPr>
        </p:nvSpPr>
        <p:spPr/>
        <p:txBody>
          <a:bodyPr/>
          <a:lstStyle/>
          <a:p>
            <a:r>
              <a:rPr lang="en-US" dirty="0">
                <a:latin typeface="Arial" panose="020B0604020202020204" pitchFamily="34" charset="0"/>
                <a:cs typeface="Arial" panose="020B0604020202020204" pitchFamily="34" charset="0"/>
              </a:rPr>
              <a:t>Wellness &amp; Self-Care; Finding Your Oxygen Mask</a:t>
            </a:r>
          </a:p>
          <a:p>
            <a:endParaRPr lang="en-US" dirty="0"/>
          </a:p>
        </p:txBody>
      </p:sp>
      <p:sp>
        <p:nvSpPr>
          <p:cNvPr id="6" name="Slide Number Placeholder 5">
            <a:extLst>
              <a:ext uri="{FF2B5EF4-FFF2-40B4-BE49-F238E27FC236}">
                <a16:creationId xmlns:a16="http://schemas.microsoft.com/office/drawing/2014/main" id="{0A0EA390-F911-E461-864A-FF73C9DB1A74}"/>
              </a:ext>
            </a:extLst>
          </p:cNvPr>
          <p:cNvSpPr>
            <a:spLocks noGrp="1"/>
          </p:cNvSpPr>
          <p:nvPr>
            <p:ph type="sldNum" sz="quarter" idx="12"/>
          </p:nvPr>
        </p:nvSpPr>
        <p:spPr/>
        <p:txBody>
          <a:bodyPr/>
          <a:lstStyle/>
          <a:p>
            <a:fld id="{294A09A9-5501-47C1-A89A-A340965A2BE2}" type="slidenum">
              <a:rPr lang="en-US" smtClean="0"/>
              <a:pPr/>
              <a:t>20</a:t>
            </a:fld>
            <a:endParaRPr lang="en-US" dirty="0"/>
          </a:p>
        </p:txBody>
      </p:sp>
      <p:sp>
        <p:nvSpPr>
          <p:cNvPr id="11" name="Text Placeholder 10">
            <a:extLst>
              <a:ext uri="{FF2B5EF4-FFF2-40B4-BE49-F238E27FC236}">
                <a16:creationId xmlns:a16="http://schemas.microsoft.com/office/drawing/2014/main" id="{9B77D6BC-3E9F-C490-7D60-F8658CBB4008}"/>
              </a:ext>
            </a:extLst>
          </p:cNvPr>
          <p:cNvSpPr>
            <a:spLocks noGrp="1"/>
          </p:cNvSpPr>
          <p:nvPr>
            <p:ph type="body" sz="quarter" idx="13"/>
          </p:nvPr>
        </p:nvSpPr>
        <p:spPr>
          <a:xfrm>
            <a:off x="7909560" y="1952625"/>
            <a:ext cx="3200400" cy="636735"/>
          </a:xfrm>
          <a:solidFill>
            <a:srgbClr val="FFFF66"/>
          </a:solidFill>
        </p:spPr>
        <p:txBody>
          <a:bodyPr>
            <a:normAutofit/>
          </a:bodyPr>
          <a:lstStyle/>
          <a:p>
            <a:pPr algn="ctr"/>
            <a:r>
              <a:rPr lang="en-US" sz="2800" b="1" dirty="0">
                <a:solidFill>
                  <a:srgbClr val="00B050"/>
                </a:solidFill>
                <a:latin typeface="Arial" panose="020B0604020202020204" pitchFamily="34" charset="0"/>
                <a:cs typeface="Arial" panose="020B0604020202020204" pitchFamily="34" charset="0"/>
              </a:rPr>
              <a:t>Practice Tai-Chi </a:t>
            </a:r>
          </a:p>
        </p:txBody>
      </p:sp>
      <p:sp>
        <p:nvSpPr>
          <p:cNvPr id="12" name="Content Placeholder 11">
            <a:extLst>
              <a:ext uri="{FF2B5EF4-FFF2-40B4-BE49-F238E27FC236}">
                <a16:creationId xmlns:a16="http://schemas.microsoft.com/office/drawing/2014/main" id="{80213D68-8393-5E98-1027-C353379A138F}"/>
              </a:ext>
            </a:extLst>
          </p:cNvPr>
          <p:cNvSpPr>
            <a:spLocks noGrp="1"/>
          </p:cNvSpPr>
          <p:nvPr>
            <p:ph sz="quarter" idx="14"/>
          </p:nvPr>
        </p:nvSpPr>
        <p:spPr>
          <a:solidFill>
            <a:srgbClr val="FFFF66"/>
          </a:solidFill>
        </p:spPr>
        <p:txBody>
          <a:bodyPr/>
          <a:lstStyle/>
          <a:p>
            <a:pPr marL="0" indent="0" algn="ctr">
              <a:buNone/>
            </a:pPr>
            <a:r>
              <a:rPr lang="en-US" b="0" i="0" dirty="0">
                <a:solidFill>
                  <a:schemeClr val="tx1"/>
                </a:solidFill>
                <a:effectLst/>
                <a:latin typeface="Roboto" panose="02000000000000000000" pitchFamily="2" charset="0"/>
              </a:rPr>
              <a:t>Originally developed for self-defense, tai chi has evolved into a graceful form of exercise that's now used for stress reduction and a variety of other health conditions. Often described as meditation in motion, tai chi </a:t>
            </a:r>
            <a:r>
              <a:rPr lang="en-US" b="1" i="0" dirty="0">
                <a:solidFill>
                  <a:schemeClr val="tx1"/>
                </a:solidFill>
                <a:effectLst/>
                <a:latin typeface="Roboto" panose="02000000000000000000" pitchFamily="2" charset="0"/>
              </a:rPr>
              <a:t>promotes serenity through gentle, flowing movements</a:t>
            </a:r>
            <a:r>
              <a:rPr lang="en-US" b="0" i="0" dirty="0">
                <a:solidFill>
                  <a:schemeClr val="tx1"/>
                </a:solidFill>
                <a:effectLst/>
                <a:latin typeface="Roboto" panose="02000000000000000000" pitchFamily="2" charset="0"/>
              </a:rPr>
              <a:t>.</a:t>
            </a:r>
            <a:endParaRPr lang="en-US" dirty="0">
              <a:solidFill>
                <a:schemeClr val="tx1"/>
              </a:solidFill>
            </a:endParaRPr>
          </a:p>
          <a:p>
            <a:pPr marL="0" indent="0" algn="ctr">
              <a:buNone/>
            </a:pPr>
            <a:r>
              <a:rPr lang="en-US" dirty="0">
                <a:latin typeface="Arial" panose="020B0604020202020204" pitchFamily="34" charset="0"/>
                <a:cs typeface="Arial" panose="020B0604020202020204" pitchFamily="34" charset="0"/>
                <a:hlinkClick r:id="rId4"/>
              </a:rPr>
              <a:t>https://youtu.be/cEOS2zoyQw4</a:t>
            </a:r>
            <a:endParaRPr lang="en-US" dirty="0">
              <a:latin typeface="Arial" panose="020B0604020202020204" pitchFamily="34" charset="0"/>
              <a:cs typeface="Arial" panose="020B0604020202020204" pitchFamily="34" charset="0"/>
            </a:endParaRPr>
          </a:p>
          <a:p>
            <a:pPr marL="0" indent="0" algn="ctr">
              <a:buNone/>
            </a:pPr>
            <a:r>
              <a:rPr lang="en-US" b="1" i="0" dirty="0">
                <a:solidFill>
                  <a:srgbClr val="00B050"/>
                </a:solidFill>
                <a:effectLst/>
                <a:latin typeface="Roboto" panose="02000000000000000000" pitchFamily="2" charset="0"/>
              </a:rPr>
              <a:t>Tai Chi 5 Minutes a Day Module 01</a:t>
            </a:r>
          </a:p>
          <a:p>
            <a:pPr marL="0" indent="0">
              <a:buNone/>
            </a:pPr>
            <a:endParaRPr lang="en-US" dirty="0"/>
          </a:p>
        </p:txBody>
      </p:sp>
      <p:pic>
        <p:nvPicPr>
          <p:cNvPr id="13" name="Picture 12">
            <a:extLst>
              <a:ext uri="{FF2B5EF4-FFF2-40B4-BE49-F238E27FC236}">
                <a16:creationId xmlns:a16="http://schemas.microsoft.com/office/drawing/2014/main" id="{44B8626B-5526-6AFC-8C00-47E5F894EC31}"/>
              </a:ext>
            </a:extLst>
          </p:cNvPr>
          <p:cNvPicPr>
            <a:picLocks noChangeAspect="1"/>
          </p:cNvPicPr>
          <p:nvPr/>
        </p:nvPicPr>
        <p:blipFill>
          <a:blip r:embed="rId5"/>
          <a:stretch>
            <a:fillRect/>
          </a:stretch>
        </p:blipFill>
        <p:spPr>
          <a:xfrm>
            <a:off x="485775" y="314325"/>
            <a:ext cx="2333626" cy="1447800"/>
          </a:xfrm>
          <a:prstGeom prst="rect">
            <a:avLst/>
          </a:prstGeom>
        </p:spPr>
      </p:pic>
    </p:spTree>
    <p:extLst>
      <p:ext uri="{BB962C8B-B14F-4D97-AF65-F5344CB8AC3E}">
        <p14:creationId xmlns:p14="http://schemas.microsoft.com/office/powerpoint/2010/main" val="140453256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B8468-5363-E566-D76A-59783C4D0317}"/>
              </a:ext>
            </a:extLst>
          </p:cNvPr>
          <p:cNvSpPr>
            <a:spLocks noGrp="1"/>
          </p:cNvSpPr>
          <p:nvPr>
            <p:ph type="title"/>
          </p:nvPr>
        </p:nvSpPr>
        <p:spPr>
          <a:xfrm>
            <a:off x="2819401" y="314325"/>
            <a:ext cx="8886824" cy="1376363"/>
          </a:xfrm>
          <a:solidFill>
            <a:srgbClr val="FFFFCC"/>
          </a:solidFill>
        </p:spPr>
        <p:txBody>
          <a:bodyPr>
            <a:normAutofit fontScale="90000"/>
          </a:bodyPr>
          <a:lstStyle/>
          <a:p>
            <a:br>
              <a:rPr lang="en-US" b="1" dirty="0">
                <a:solidFill>
                  <a:srgbClr val="FF0000"/>
                </a:solidFill>
                <a:latin typeface="Arial" panose="020B0604020202020204" pitchFamily="34" charset="0"/>
                <a:cs typeface="Arial" panose="020B0604020202020204" pitchFamily="34" charset="0"/>
              </a:rPr>
            </a:br>
            <a:r>
              <a:rPr lang="en-US" b="1" dirty="0">
                <a:solidFill>
                  <a:srgbClr val="FF0000"/>
                </a:solidFill>
                <a:latin typeface="Arial" panose="020B0604020202020204" pitchFamily="34" charset="0"/>
                <a:cs typeface="Arial" panose="020B0604020202020204" pitchFamily="34" charset="0"/>
              </a:rPr>
              <a:t>SKILL THREE- </a:t>
            </a:r>
            <a:r>
              <a:rPr lang="en-US" dirty="0">
                <a:solidFill>
                  <a:schemeClr val="tx1"/>
                </a:solidFill>
                <a:latin typeface="Arial" panose="020B0604020202020204" pitchFamily="34" charset="0"/>
                <a:cs typeface="Arial" panose="020B0604020202020204" pitchFamily="34" charset="0"/>
              </a:rPr>
              <a:t>Setting Personal Boundaries </a:t>
            </a:r>
            <a:br>
              <a:rPr lang="en-US" dirty="0"/>
            </a:br>
            <a:endParaRPr lang="en-US" dirty="0"/>
          </a:p>
        </p:txBody>
      </p:sp>
      <p:sp>
        <p:nvSpPr>
          <p:cNvPr id="8" name="Content Placeholder 7">
            <a:extLst>
              <a:ext uri="{FF2B5EF4-FFF2-40B4-BE49-F238E27FC236}">
                <a16:creationId xmlns:a16="http://schemas.microsoft.com/office/drawing/2014/main" id="{DE9EC960-B720-179E-0C73-C739A6602222}"/>
              </a:ext>
            </a:extLst>
          </p:cNvPr>
          <p:cNvSpPr>
            <a:spLocks noGrp="1"/>
          </p:cNvSpPr>
          <p:nvPr>
            <p:ph sz="half" idx="2"/>
          </p:nvPr>
        </p:nvSpPr>
        <p:spPr>
          <a:xfrm>
            <a:off x="1608012" y="5492850"/>
            <a:ext cx="8788527" cy="487300"/>
          </a:xfrm>
          <a:solidFill>
            <a:srgbClr val="FFFFCC"/>
          </a:solidFill>
        </p:spPr>
        <p:txBody>
          <a:bodyPr>
            <a:normAutofit lnSpcReduction="10000"/>
          </a:bodyPr>
          <a:lstStyle/>
          <a:p>
            <a:pPr marL="0" indent="0" algn="ctr">
              <a:buNone/>
            </a:pPr>
            <a:r>
              <a:rPr lang="en-US" b="1" i="0" dirty="0">
                <a:solidFill>
                  <a:srgbClr val="FF0000"/>
                </a:solidFill>
                <a:effectLst/>
                <a:latin typeface="Arial" panose="020B0604020202020204" pitchFamily="34" charset="0"/>
                <a:cs typeface="Arial" panose="020B0604020202020204" pitchFamily="34" charset="0"/>
              </a:rPr>
              <a:t>VIDEO</a:t>
            </a:r>
            <a:r>
              <a:rPr lang="en-US" b="1" i="0" dirty="0">
                <a:solidFill>
                  <a:srgbClr val="0F0F0F"/>
                </a:solidFill>
                <a:effectLst/>
                <a:latin typeface="Arial" panose="020B0604020202020204" pitchFamily="34" charset="0"/>
                <a:cs typeface="Arial" panose="020B0604020202020204" pitchFamily="34" charset="0"/>
              </a:rPr>
              <a:t>- Your 3-Step Guide to Setting Better Boundaries at Work | The Way We Work- </a:t>
            </a:r>
            <a:r>
              <a:rPr lang="en-US" b="1" i="0" dirty="0">
                <a:solidFill>
                  <a:srgbClr val="0F0F0F"/>
                </a:solidFill>
                <a:effectLst/>
                <a:latin typeface="Arial" panose="020B0604020202020204" pitchFamily="34" charset="0"/>
                <a:cs typeface="Arial" panose="020B0604020202020204" pitchFamily="34" charset="0"/>
                <a:hlinkClick r:id="rId2"/>
              </a:rPr>
              <a:t>https://youtu.be/4SCrXqbhmCY?si=eb14gdVnyZhRPZOa</a:t>
            </a:r>
            <a:r>
              <a:rPr lang="en-US" b="1" i="0" dirty="0">
                <a:solidFill>
                  <a:srgbClr val="0F0F0F"/>
                </a:solidFill>
                <a:effectLst/>
                <a:latin typeface="Arial" panose="020B0604020202020204" pitchFamily="34" charset="0"/>
                <a:cs typeface="Arial" panose="020B0604020202020204" pitchFamily="34" charset="0"/>
              </a:rPr>
              <a:t>  </a:t>
            </a:r>
          </a:p>
          <a:p>
            <a:endParaRPr lang="en-US" dirty="0"/>
          </a:p>
        </p:txBody>
      </p:sp>
      <p:sp>
        <p:nvSpPr>
          <p:cNvPr id="10" name="Content Placeholder 9">
            <a:extLst>
              <a:ext uri="{FF2B5EF4-FFF2-40B4-BE49-F238E27FC236}">
                <a16:creationId xmlns:a16="http://schemas.microsoft.com/office/drawing/2014/main" id="{B5B5BEB3-78FA-55C1-0EE1-71BDD646E2C5}"/>
              </a:ext>
            </a:extLst>
          </p:cNvPr>
          <p:cNvSpPr>
            <a:spLocks noGrp="1"/>
          </p:cNvSpPr>
          <p:nvPr>
            <p:ph sz="quarter" idx="4"/>
          </p:nvPr>
        </p:nvSpPr>
        <p:spPr>
          <a:xfrm>
            <a:off x="1101725" y="1982416"/>
            <a:ext cx="4537076" cy="3206800"/>
          </a:xfrm>
          <a:solidFill>
            <a:srgbClr val="CCECFF"/>
          </a:solidFill>
        </p:spPr>
        <p:txBody>
          <a:bodyPr>
            <a:normAutofit lnSpcReduction="10000"/>
          </a:bodyPr>
          <a:lstStyle/>
          <a:p>
            <a:pPr marL="0" indent="0">
              <a:buNone/>
            </a:pPr>
            <a:r>
              <a:rPr lang="en-US" sz="2400" b="1" dirty="0">
                <a:solidFill>
                  <a:srgbClr val="C00000"/>
                </a:solidFill>
                <a:latin typeface="Arial" panose="020B0604020202020204" pitchFamily="34" charset="0"/>
                <a:cs typeface="Arial" panose="020B0604020202020204" pitchFamily="34" charset="0"/>
              </a:rPr>
              <a:t>Step ONE </a:t>
            </a:r>
            <a:r>
              <a:rPr lang="en-US" sz="2400" dirty="0">
                <a:solidFill>
                  <a:schemeClr val="tx1"/>
                </a:solidFill>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Identify the boundaries you need to set. </a:t>
            </a:r>
          </a:p>
          <a:p>
            <a:pPr marL="0" indent="0">
              <a:buNone/>
            </a:pPr>
            <a:endParaRPr lang="en-US" sz="2400" dirty="0">
              <a:latin typeface="Arial" panose="020B0604020202020204" pitchFamily="34" charset="0"/>
              <a:cs typeface="Arial" panose="020B0604020202020204" pitchFamily="34" charset="0"/>
            </a:endParaRPr>
          </a:p>
          <a:p>
            <a:pPr marL="0" indent="0">
              <a:buNone/>
            </a:pPr>
            <a:r>
              <a:rPr lang="en-US" sz="2400" b="1" dirty="0">
                <a:solidFill>
                  <a:srgbClr val="0070C0"/>
                </a:solidFill>
                <a:latin typeface="Arial" panose="020B0604020202020204" pitchFamily="34" charset="0"/>
                <a:cs typeface="Arial" panose="020B0604020202020204" pitchFamily="34" charset="0"/>
              </a:rPr>
              <a:t>Step TWO</a:t>
            </a:r>
            <a:r>
              <a:rPr lang="en-US" sz="2400" dirty="0">
                <a:latin typeface="Arial" panose="020B0604020202020204" pitchFamily="34" charset="0"/>
                <a:cs typeface="Arial" panose="020B0604020202020204" pitchFamily="34" charset="0"/>
              </a:rPr>
              <a:t>- Think about how &amp; when to set the boundary. </a:t>
            </a:r>
          </a:p>
          <a:p>
            <a:pPr marL="0" indent="0">
              <a:buNone/>
            </a:pPr>
            <a:endParaRPr lang="en-US" sz="2400" dirty="0">
              <a:latin typeface="Arial" panose="020B0604020202020204" pitchFamily="34" charset="0"/>
              <a:cs typeface="Arial" panose="020B0604020202020204" pitchFamily="34" charset="0"/>
            </a:endParaRPr>
          </a:p>
          <a:p>
            <a:pPr marL="0" indent="0">
              <a:buNone/>
            </a:pPr>
            <a:r>
              <a:rPr lang="en-US" sz="2400" b="1" dirty="0">
                <a:solidFill>
                  <a:srgbClr val="7030A0"/>
                </a:solidFill>
                <a:latin typeface="Arial" panose="020B0604020202020204" pitchFamily="34" charset="0"/>
                <a:cs typeface="Arial" panose="020B0604020202020204" pitchFamily="34" charset="0"/>
              </a:rPr>
              <a:t>Step THREE</a:t>
            </a:r>
            <a:r>
              <a:rPr lang="en-US" sz="2400" dirty="0">
                <a:latin typeface="Arial" panose="020B0604020202020204" pitchFamily="34" charset="0"/>
                <a:cs typeface="Arial" panose="020B0604020202020204" pitchFamily="34" charset="0"/>
              </a:rPr>
              <a:t>- Stick to the boundaries you set!  </a:t>
            </a:r>
          </a:p>
        </p:txBody>
      </p:sp>
      <p:sp>
        <p:nvSpPr>
          <p:cNvPr id="5" name="Footer Placeholder 4">
            <a:extLst>
              <a:ext uri="{FF2B5EF4-FFF2-40B4-BE49-F238E27FC236}">
                <a16:creationId xmlns:a16="http://schemas.microsoft.com/office/drawing/2014/main" id="{1C4D43AC-05A4-BF95-C0DB-0F67ABB2ADEA}"/>
              </a:ext>
            </a:extLst>
          </p:cNvPr>
          <p:cNvSpPr>
            <a:spLocks noGrp="1"/>
          </p:cNvSpPr>
          <p:nvPr>
            <p:ph type="ftr" sz="quarter" idx="11"/>
          </p:nvPr>
        </p:nvSpPr>
        <p:spPr/>
        <p:txBody>
          <a:bodyPr/>
          <a:lstStyle/>
          <a:p>
            <a:r>
              <a:rPr lang="en-US" dirty="0">
                <a:latin typeface="Arial" panose="020B0604020202020204" pitchFamily="34" charset="0"/>
                <a:cs typeface="Arial" panose="020B0604020202020204" pitchFamily="34" charset="0"/>
              </a:rPr>
              <a:t>Wellness &amp; Self-Care; Finding Your Oxygen Mask</a:t>
            </a:r>
          </a:p>
          <a:p>
            <a:endParaRPr lang="en-US" dirty="0"/>
          </a:p>
        </p:txBody>
      </p:sp>
      <p:sp>
        <p:nvSpPr>
          <p:cNvPr id="6" name="Slide Number Placeholder 5">
            <a:extLst>
              <a:ext uri="{FF2B5EF4-FFF2-40B4-BE49-F238E27FC236}">
                <a16:creationId xmlns:a16="http://schemas.microsoft.com/office/drawing/2014/main" id="{0A0EA390-F911-E461-864A-FF73C9DB1A74}"/>
              </a:ext>
            </a:extLst>
          </p:cNvPr>
          <p:cNvSpPr>
            <a:spLocks noGrp="1"/>
          </p:cNvSpPr>
          <p:nvPr>
            <p:ph type="sldNum" sz="quarter" idx="12"/>
          </p:nvPr>
        </p:nvSpPr>
        <p:spPr/>
        <p:txBody>
          <a:bodyPr/>
          <a:lstStyle/>
          <a:p>
            <a:fld id="{294A09A9-5501-47C1-A89A-A340965A2BE2}" type="slidenum">
              <a:rPr lang="en-US" smtClean="0"/>
              <a:pPr/>
              <a:t>21</a:t>
            </a:fld>
            <a:endParaRPr lang="en-US" dirty="0"/>
          </a:p>
        </p:txBody>
      </p:sp>
      <p:pic>
        <p:nvPicPr>
          <p:cNvPr id="4" name="Content Placeholder 3">
            <a:extLst>
              <a:ext uri="{FF2B5EF4-FFF2-40B4-BE49-F238E27FC236}">
                <a16:creationId xmlns:a16="http://schemas.microsoft.com/office/drawing/2014/main" id="{E7521A22-93BC-371F-87EA-0C4B9ABDF17D}"/>
              </a:ext>
            </a:extLst>
          </p:cNvPr>
          <p:cNvPicPr>
            <a:picLocks noGrp="1" noChangeAspect="1"/>
          </p:cNvPicPr>
          <p:nvPr>
            <p:ph sz="quarter" idx="14"/>
          </p:nvPr>
        </p:nvPicPr>
        <p:blipFill>
          <a:blip r:embed="rId3"/>
          <a:stretch>
            <a:fillRect/>
          </a:stretch>
        </p:blipFill>
        <p:spPr>
          <a:xfrm>
            <a:off x="6696075" y="2003747"/>
            <a:ext cx="4394200" cy="3185468"/>
          </a:xfrm>
          <a:prstGeom prst="rect">
            <a:avLst/>
          </a:prstGeom>
        </p:spPr>
      </p:pic>
      <p:pic>
        <p:nvPicPr>
          <p:cNvPr id="3" name="Picture 2">
            <a:extLst>
              <a:ext uri="{FF2B5EF4-FFF2-40B4-BE49-F238E27FC236}">
                <a16:creationId xmlns:a16="http://schemas.microsoft.com/office/drawing/2014/main" id="{A5E4EB9B-A60D-9D04-C258-0D0F829B429F}"/>
              </a:ext>
            </a:extLst>
          </p:cNvPr>
          <p:cNvPicPr>
            <a:picLocks noChangeAspect="1"/>
          </p:cNvPicPr>
          <p:nvPr/>
        </p:nvPicPr>
        <p:blipFill>
          <a:blip r:embed="rId4"/>
          <a:stretch>
            <a:fillRect/>
          </a:stretch>
        </p:blipFill>
        <p:spPr>
          <a:xfrm>
            <a:off x="485776" y="314325"/>
            <a:ext cx="2333626" cy="1440865"/>
          </a:xfrm>
          <a:prstGeom prst="rect">
            <a:avLst/>
          </a:prstGeom>
        </p:spPr>
      </p:pic>
    </p:spTree>
    <p:extLst>
      <p:ext uri="{BB962C8B-B14F-4D97-AF65-F5344CB8AC3E}">
        <p14:creationId xmlns:p14="http://schemas.microsoft.com/office/powerpoint/2010/main" val="220621880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0295B-54B9-4937-90E3-BAB9CE69E30B}"/>
              </a:ext>
            </a:extLst>
          </p:cNvPr>
          <p:cNvSpPr>
            <a:spLocks noGrp="1"/>
          </p:cNvSpPr>
          <p:nvPr>
            <p:ph type="title"/>
          </p:nvPr>
        </p:nvSpPr>
        <p:spPr>
          <a:xfrm>
            <a:off x="3258104" y="304800"/>
            <a:ext cx="7958535" cy="1401763"/>
          </a:xfrm>
          <a:solidFill>
            <a:srgbClr val="FFFFCC"/>
          </a:solidFill>
        </p:spPr>
        <p:txBody>
          <a:bodyPr/>
          <a:lstStyle/>
          <a:p>
            <a:r>
              <a:rPr lang="en-US" b="1" dirty="0">
                <a:solidFill>
                  <a:srgbClr val="C00000"/>
                </a:solidFill>
                <a:latin typeface="Arial" panose="020B0604020202020204" pitchFamily="34" charset="0"/>
                <a:cs typeface="Arial" panose="020B0604020202020204" pitchFamily="34" charset="0"/>
              </a:rPr>
              <a:t>Challenges to Practicing Self-Care </a:t>
            </a:r>
          </a:p>
        </p:txBody>
      </p:sp>
      <p:sp>
        <p:nvSpPr>
          <p:cNvPr id="4" name="Text Placeholder 3">
            <a:extLst>
              <a:ext uri="{FF2B5EF4-FFF2-40B4-BE49-F238E27FC236}">
                <a16:creationId xmlns:a16="http://schemas.microsoft.com/office/drawing/2014/main" id="{D51A6D85-3837-435F-A342-5A3F98172B12}"/>
              </a:ext>
            </a:extLst>
          </p:cNvPr>
          <p:cNvSpPr>
            <a:spLocks noGrp="1"/>
          </p:cNvSpPr>
          <p:nvPr>
            <p:ph sz="quarter" idx="12"/>
          </p:nvPr>
        </p:nvSpPr>
        <p:spPr>
          <a:xfrm>
            <a:off x="975360" y="2124076"/>
            <a:ext cx="10241280" cy="4229100"/>
          </a:xfrm>
          <a:solidFill>
            <a:srgbClr val="FFCC66"/>
          </a:solidFill>
        </p:spPr>
        <p:txBody>
          <a:bodyPr>
            <a:normAutofit fontScale="92500" lnSpcReduction="10000"/>
          </a:bodyPr>
          <a:lstStyle/>
          <a:p>
            <a:r>
              <a:rPr lang="en-US" b="1" dirty="0">
                <a:solidFill>
                  <a:srgbClr val="0070C0"/>
                </a:solidFill>
                <a:latin typeface="Arial" panose="020B0604020202020204" pitchFamily="34" charset="0"/>
                <a:cs typeface="Arial" panose="020B0604020202020204" pitchFamily="34" charset="0"/>
              </a:rPr>
              <a:t>Lack of time</a:t>
            </a:r>
            <a:r>
              <a:rPr lang="en-US" dirty="0">
                <a:latin typeface="Arial" panose="020B0604020202020204" pitchFamily="34" charset="0"/>
                <a:cs typeface="Arial" panose="020B0604020202020204" pitchFamily="34" charset="0"/>
              </a:rPr>
              <a:t>- self-care can take mere minutes each day. </a:t>
            </a:r>
          </a:p>
          <a:p>
            <a:r>
              <a:rPr lang="en-US" b="1" dirty="0">
                <a:solidFill>
                  <a:srgbClr val="7030A0"/>
                </a:solidFill>
                <a:latin typeface="Arial" panose="020B0604020202020204" pitchFamily="34" charset="0"/>
                <a:cs typeface="Arial" panose="020B0604020202020204" pitchFamily="34" charset="0"/>
              </a:rPr>
              <a:t>Feelings of Guilt &amp; Selfishness</a:t>
            </a:r>
            <a:r>
              <a:rPr lang="en-US" dirty="0">
                <a:solidFill>
                  <a:schemeClr val="tx1"/>
                </a:solidFill>
                <a:latin typeface="Arial" panose="020B0604020202020204" pitchFamily="34" charset="0"/>
                <a:cs typeface="Arial" panose="020B0604020202020204" pitchFamily="34" charset="0"/>
              </a:rPr>
              <a:t>-</a:t>
            </a:r>
            <a:r>
              <a:rPr lang="en-US" b="1" dirty="0">
                <a:solidFill>
                  <a:srgbClr val="7030A0"/>
                </a:solidFill>
                <a:latin typeface="Arial" panose="020B0604020202020204" pitchFamily="34" charset="0"/>
                <a:cs typeface="Arial" panose="020B0604020202020204" pitchFamily="34" charset="0"/>
              </a:rPr>
              <a:t> </a:t>
            </a:r>
            <a:r>
              <a:rPr lang="en-US" dirty="0">
                <a:solidFill>
                  <a:schemeClr val="tx1"/>
                </a:solidFill>
                <a:latin typeface="Arial" panose="020B0604020202020204" pitchFamily="34" charset="0"/>
                <a:cs typeface="Arial" panose="020B0604020202020204" pitchFamily="34" charset="0"/>
              </a:rPr>
              <a:t>if you don’t take care of you who will? </a:t>
            </a:r>
          </a:p>
          <a:p>
            <a:r>
              <a:rPr lang="en-US" b="1" dirty="0">
                <a:solidFill>
                  <a:srgbClr val="00B050"/>
                </a:solidFill>
                <a:latin typeface="Arial" panose="020B0604020202020204" pitchFamily="34" charset="0"/>
                <a:cs typeface="Arial" panose="020B0604020202020204" pitchFamily="34" charset="0"/>
              </a:rPr>
              <a:t>Not understanding how to practice Self-Care</a:t>
            </a:r>
          </a:p>
          <a:p>
            <a:r>
              <a:rPr lang="en-US" b="1" dirty="0">
                <a:solidFill>
                  <a:srgbClr val="C00000"/>
                </a:solidFill>
                <a:latin typeface="Arial" panose="020B0604020202020204" pitchFamily="34" charset="0"/>
                <a:cs typeface="Arial" panose="020B0604020202020204" pitchFamily="34" charset="0"/>
              </a:rPr>
              <a:t>Perfectionism/Wanting to be perfect- </a:t>
            </a:r>
            <a:r>
              <a:rPr lang="en-US" dirty="0">
                <a:latin typeface="Arial" panose="020B0604020202020204" pitchFamily="34" charset="0"/>
                <a:cs typeface="Arial" panose="020B0604020202020204" pitchFamily="34" charset="0"/>
              </a:rPr>
              <a:t>no strict or exact routine</a:t>
            </a:r>
          </a:p>
          <a:p>
            <a:r>
              <a:rPr lang="en-US" b="1" dirty="0">
                <a:solidFill>
                  <a:srgbClr val="FF3300"/>
                </a:solidFill>
                <a:latin typeface="Arial" panose="020B0604020202020204" pitchFamily="34" charset="0"/>
                <a:cs typeface="Arial" panose="020B0604020202020204" pitchFamily="34" charset="0"/>
              </a:rPr>
              <a:t>Believing Self-Care is expensive</a:t>
            </a:r>
            <a:endParaRPr lang="en-US" dirty="0">
              <a:latin typeface="Arial" panose="020B0604020202020204" pitchFamily="34" charset="0"/>
              <a:cs typeface="Arial" panose="020B0604020202020204" pitchFamily="34" charset="0"/>
            </a:endParaRPr>
          </a:p>
          <a:p>
            <a:r>
              <a:rPr lang="en-US" b="1" dirty="0">
                <a:solidFill>
                  <a:srgbClr val="3366FF"/>
                </a:solidFill>
                <a:latin typeface="Arial" panose="020B0604020202020204" pitchFamily="34" charset="0"/>
                <a:cs typeface="Arial" panose="020B0604020202020204" pitchFamily="34" charset="0"/>
              </a:rPr>
              <a:t>Not setting boundaries</a:t>
            </a:r>
            <a:r>
              <a:rPr lang="en-US" dirty="0">
                <a:solidFill>
                  <a:schemeClr val="tx1"/>
                </a:solidFill>
                <a:latin typeface="Arial" panose="020B0604020202020204" pitchFamily="34" charset="0"/>
                <a:cs typeface="Arial" panose="020B0604020202020204" pitchFamily="34" charset="0"/>
              </a:rPr>
              <a:t>- selfless/selfish</a:t>
            </a:r>
            <a:endParaRPr lang="en-US" b="1" dirty="0">
              <a:solidFill>
                <a:srgbClr val="3366FF"/>
              </a:solidFill>
              <a:latin typeface="Arial" panose="020B0604020202020204" pitchFamily="34" charset="0"/>
              <a:cs typeface="Arial" panose="020B0604020202020204" pitchFamily="34" charset="0"/>
            </a:endParaRPr>
          </a:p>
          <a:p>
            <a:r>
              <a:rPr lang="en-US" b="1" dirty="0">
                <a:solidFill>
                  <a:srgbClr val="009900"/>
                </a:solidFill>
                <a:latin typeface="Arial" panose="020B0604020202020204" pitchFamily="34" charset="0"/>
                <a:cs typeface="Arial" panose="020B0604020202020204" pitchFamily="34" charset="0"/>
              </a:rPr>
              <a:t>People Pleasing</a:t>
            </a:r>
            <a:r>
              <a:rPr lang="en-US" dirty="0">
                <a:solidFill>
                  <a:schemeClr val="tx1"/>
                </a:solidFill>
                <a:latin typeface="Arial" panose="020B0604020202020204" pitchFamily="34" charset="0"/>
                <a:cs typeface="Arial" panose="020B0604020202020204" pitchFamily="34" charset="0"/>
              </a:rPr>
              <a:t>- p</a:t>
            </a:r>
            <a:r>
              <a:rPr lang="en-US" dirty="0">
                <a:latin typeface="Arial" panose="020B0604020202020204" pitchFamily="34" charset="0"/>
                <a:cs typeface="Arial" panose="020B0604020202020204" pitchFamily="34" charset="0"/>
              </a:rPr>
              <a:t>lacing the needs of others before your own</a:t>
            </a:r>
          </a:p>
          <a:p>
            <a:r>
              <a:rPr lang="en-US" b="1" dirty="0">
                <a:solidFill>
                  <a:srgbClr val="6600CC"/>
                </a:solidFill>
                <a:latin typeface="Arial" panose="020B0604020202020204" pitchFamily="34" charset="0"/>
                <a:cs typeface="Arial" panose="020B0604020202020204" pitchFamily="34" charset="0"/>
              </a:rPr>
              <a:t>Believing you don’t need or deserve self-care</a:t>
            </a:r>
            <a:r>
              <a:rPr lang="en-US" dirty="0">
                <a:latin typeface="Arial" panose="020B0604020202020204" pitchFamily="34" charset="0"/>
                <a:cs typeface="Arial" panose="020B0604020202020204" pitchFamily="34" charset="0"/>
              </a:rPr>
              <a:t>- believe in yourself</a:t>
            </a:r>
          </a:p>
          <a:p>
            <a:endParaRPr lang="en-US" dirty="0"/>
          </a:p>
        </p:txBody>
      </p:sp>
      <p:pic>
        <p:nvPicPr>
          <p:cNvPr id="3" name="Picture 2">
            <a:extLst>
              <a:ext uri="{FF2B5EF4-FFF2-40B4-BE49-F238E27FC236}">
                <a16:creationId xmlns:a16="http://schemas.microsoft.com/office/drawing/2014/main" id="{2AB03C56-3BE6-00D4-CCD0-E337DAE0FFF0}"/>
              </a:ext>
            </a:extLst>
          </p:cNvPr>
          <p:cNvPicPr>
            <a:picLocks noChangeAspect="1"/>
          </p:cNvPicPr>
          <p:nvPr/>
        </p:nvPicPr>
        <p:blipFill>
          <a:blip r:embed="rId3"/>
          <a:stretch>
            <a:fillRect/>
          </a:stretch>
        </p:blipFill>
        <p:spPr>
          <a:xfrm>
            <a:off x="975360" y="304800"/>
            <a:ext cx="2282744" cy="1476375"/>
          </a:xfrm>
          <a:prstGeom prst="rect">
            <a:avLst/>
          </a:prstGeom>
        </p:spPr>
      </p:pic>
    </p:spTree>
    <p:extLst>
      <p:ext uri="{BB962C8B-B14F-4D97-AF65-F5344CB8AC3E}">
        <p14:creationId xmlns:p14="http://schemas.microsoft.com/office/powerpoint/2010/main" val="34467973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E3FBF-D28C-7414-F006-A33C6ED614BC}"/>
              </a:ext>
            </a:extLst>
          </p:cNvPr>
          <p:cNvSpPr>
            <a:spLocks noGrp="1"/>
          </p:cNvSpPr>
          <p:nvPr>
            <p:ph type="title"/>
          </p:nvPr>
        </p:nvSpPr>
        <p:spPr>
          <a:xfrm>
            <a:off x="3228974" y="319596"/>
            <a:ext cx="7987665" cy="1386967"/>
          </a:xfrm>
          <a:solidFill>
            <a:srgbClr val="FFFFCC"/>
          </a:solidFill>
        </p:spPr>
        <p:txBody>
          <a:bodyPr>
            <a:normAutofit fontScale="90000"/>
          </a:bodyPr>
          <a:lstStyle/>
          <a:p>
            <a:br>
              <a:rPr lang="en-US" b="1" dirty="0">
                <a:solidFill>
                  <a:srgbClr val="C00000"/>
                </a:solidFill>
                <a:latin typeface="Arial" panose="020B0604020202020204" pitchFamily="34" charset="0"/>
                <a:cs typeface="Arial" panose="020B0604020202020204" pitchFamily="34" charset="0"/>
              </a:rPr>
            </a:br>
            <a:r>
              <a:rPr lang="en-US" b="1" dirty="0">
                <a:solidFill>
                  <a:srgbClr val="C00000"/>
                </a:solidFill>
                <a:latin typeface="Arial" panose="020B0604020202020204" pitchFamily="34" charset="0"/>
                <a:cs typeface="Arial" panose="020B0604020202020204" pitchFamily="34" charset="0"/>
              </a:rPr>
              <a:t>Maladaptive Coping Skills</a:t>
            </a:r>
            <a:br>
              <a:rPr lang="en-US" b="1" dirty="0">
                <a:solidFill>
                  <a:srgbClr val="C00000"/>
                </a:solidFill>
                <a:latin typeface="Arial" panose="020B0604020202020204" pitchFamily="34" charset="0"/>
                <a:cs typeface="Arial" panose="020B0604020202020204" pitchFamily="34" charset="0"/>
              </a:rPr>
            </a:br>
            <a:br>
              <a:rPr lang="en-US" dirty="0"/>
            </a:br>
            <a:endParaRPr lang="en-US" dirty="0"/>
          </a:p>
        </p:txBody>
      </p:sp>
      <p:sp>
        <p:nvSpPr>
          <p:cNvPr id="3" name="Footer Placeholder 2">
            <a:extLst>
              <a:ext uri="{FF2B5EF4-FFF2-40B4-BE49-F238E27FC236}">
                <a16:creationId xmlns:a16="http://schemas.microsoft.com/office/drawing/2014/main" id="{F0D539FC-74F6-5DF5-C072-20B1ADA36F49}"/>
              </a:ext>
            </a:extLst>
          </p:cNvPr>
          <p:cNvSpPr>
            <a:spLocks noGrp="1"/>
          </p:cNvSpPr>
          <p:nvPr>
            <p:ph type="ftr" sz="quarter" idx="10"/>
          </p:nvPr>
        </p:nvSpPr>
        <p:spPr/>
        <p:txBody>
          <a:bodyPr/>
          <a:lstStyle/>
          <a:p>
            <a:r>
              <a:rPr lang="en-US" dirty="0">
                <a:latin typeface="Arial" panose="020B0604020202020204" pitchFamily="34" charset="0"/>
                <a:cs typeface="Arial" panose="020B0604020202020204" pitchFamily="34" charset="0"/>
              </a:rPr>
              <a:t>Wellness &amp; Self-Care; Finding Your Oxygen Mask</a:t>
            </a:r>
          </a:p>
          <a:p>
            <a:endParaRPr lang="en-US" dirty="0"/>
          </a:p>
        </p:txBody>
      </p:sp>
      <p:sp>
        <p:nvSpPr>
          <p:cNvPr id="4" name="Slide Number Placeholder 3">
            <a:extLst>
              <a:ext uri="{FF2B5EF4-FFF2-40B4-BE49-F238E27FC236}">
                <a16:creationId xmlns:a16="http://schemas.microsoft.com/office/drawing/2014/main" id="{C9266DBE-2C2D-C5E9-DF7B-6CB321943C3B}"/>
              </a:ext>
            </a:extLst>
          </p:cNvPr>
          <p:cNvSpPr>
            <a:spLocks noGrp="1"/>
          </p:cNvSpPr>
          <p:nvPr>
            <p:ph type="sldNum" sz="quarter" idx="11"/>
          </p:nvPr>
        </p:nvSpPr>
        <p:spPr/>
        <p:txBody>
          <a:bodyPr/>
          <a:lstStyle/>
          <a:p>
            <a:fld id="{294A09A9-5501-47C1-A89A-A340965A2BE2}" type="slidenum">
              <a:rPr lang="en-US" smtClean="0"/>
              <a:pPr/>
              <a:t>23</a:t>
            </a:fld>
            <a:endParaRPr lang="en-US" dirty="0"/>
          </a:p>
        </p:txBody>
      </p:sp>
      <p:sp>
        <p:nvSpPr>
          <p:cNvPr id="5" name="Content Placeholder 4">
            <a:extLst>
              <a:ext uri="{FF2B5EF4-FFF2-40B4-BE49-F238E27FC236}">
                <a16:creationId xmlns:a16="http://schemas.microsoft.com/office/drawing/2014/main" id="{349F1617-A5B3-324A-5CDC-E106781507DE}"/>
              </a:ext>
            </a:extLst>
          </p:cNvPr>
          <p:cNvSpPr>
            <a:spLocks noGrp="1"/>
          </p:cNvSpPr>
          <p:nvPr>
            <p:ph sz="quarter" idx="12"/>
          </p:nvPr>
        </p:nvSpPr>
        <p:spPr>
          <a:xfrm>
            <a:off x="619124" y="2636666"/>
            <a:ext cx="10597515" cy="3240351"/>
          </a:xfrm>
          <a:solidFill>
            <a:srgbClr val="CCECFF"/>
          </a:solidFill>
        </p:spPr>
        <p:txBody>
          <a:bodyPr>
            <a:noAutofit/>
          </a:bodyPr>
          <a:lstStyle/>
          <a:p>
            <a:pPr marL="0" indent="0" algn="ctr">
              <a:buNone/>
            </a:pPr>
            <a:r>
              <a:rPr lang="en-US" sz="2400" dirty="0">
                <a:latin typeface="Arial" panose="020B0604020202020204" pitchFamily="34" charset="0"/>
                <a:cs typeface="Arial" panose="020B0604020202020204" pitchFamily="34" charset="0"/>
              </a:rPr>
              <a:t>When confronted with stressful situations that leave us with </a:t>
            </a:r>
            <a:r>
              <a:rPr lang="en-US" sz="2400" b="1" i="1" dirty="0">
                <a:latin typeface="Arial" panose="020B0604020202020204" pitchFamily="34" charset="0"/>
                <a:cs typeface="Arial" panose="020B0604020202020204" pitchFamily="34" charset="0"/>
              </a:rPr>
              <a:t>feelings of anxiety, panic, </a:t>
            </a:r>
            <a:r>
              <a:rPr lang="en-US" sz="2400" dirty="0">
                <a:latin typeface="Arial" panose="020B0604020202020204" pitchFamily="34" charset="0"/>
                <a:cs typeface="Arial" panose="020B0604020202020204" pitchFamily="34" charset="0"/>
              </a:rPr>
              <a:t>and </a:t>
            </a:r>
            <a:r>
              <a:rPr lang="en-US" sz="2400" b="1" i="1" dirty="0">
                <a:latin typeface="Arial" panose="020B0604020202020204" pitchFamily="34" charset="0"/>
                <a:cs typeface="Arial" panose="020B0604020202020204" pitchFamily="34" charset="0"/>
              </a:rPr>
              <a:t>extreme stress</a:t>
            </a:r>
            <a:r>
              <a:rPr lang="en-US" sz="2400" dirty="0">
                <a:latin typeface="Arial" panose="020B0604020202020204" pitchFamily="34" charset="0"/>
                <a:cs typeface="Arial" panose="020B0604020202020204" pitchFamily="34" charset="0"/>
              </a:rPr>
              <a:t>, we often resort to </a:t>
            </a:r>
            <a:r>
              <a:rPr lang="en-US" sz="2400" b="1" dirty="0">
                <a:solidFill>
                  <a:srgbClr val="FF0000"/>
                </a:solidFill>
                <a:latin typeface="Arial" panose="020B0604020202020204" pitchFamily="34" charset="0"/>
                <a:cs typeface="Arial" panose="020B0604020202020204" pitchFamily="34" charset="0"/>
              </a:rPr>
              <a:t>maladaptive behaviors</a:t>
            </a:r>
            <a:r>
              <a:rPr lang="en-US" sz="2400" dirty="0">
                <a:latin typeface="Arial" panose="020B0604020202020204" pitchFamily="34" charset="0"/>
                <a:cs typeface="Arial" panose="020B0604020202020204" pitchFamily="34" charset="0"/>
              </a:rPr>
              <a:t>.</a:t>
            </a:r>
          </a:p>
          <a:p>
            <a:pPr marL="0" indent="0" algn="ctr">
              <a:buNone/>
            </a:pPr>
            <a:r>
              <a:rPr lang="en-US" sz="2400" dirty="0">
                <a:latin typeface="Arial" panose="020B0604020202020204" pitchFamily="34" charset="0"/>
                <a:cs typeface="Arial" panose="020B0604020202020204" pitchFamily="34" charset="0"/>
              </a:rPr>
              <a:t>And yet the range in human response is vast. For some, it may be relatively harmless – occasional daydreaming or procrastination – for others, it could be self-harm or drug use.</a:t>
            </a:r>
          </a:p>
          <a:p>
            <a:pPr marL="0" indent="0" algn="ctr">
              <a:buNone/>
            </a:pPr>
            <a:r>
              <a:rPr lang="en-US" sz="2400" dirty="0">
                <a:latin typeface="Arial" panose="020B0604020202020204" pitchFamily="34" charset="0"/>
                <a:cs typeface="Arial" panose="020B0604020202020204" pitchFamily="34" charset="0"/>
              </a:rPr>
              <a:t>Such maladaptive behavior may temporarily relieve stress or anxiety, but the underlying thoughts, fears, and concerns are not being addressed. </a:t>
            </a:r>
            <a:r>
              <a:rPr lang="en-US" sz="2400" b="1" i="1" dirty="0">
                <a:latin typeface="Arial" panose="020B0604020202020204" pitchFamily="34" charset="0"/>
                <a:cs typeface="Arial" panose="020B0604020202020204" pitchFamily="34" charset="0"/>
              </a:rPr>
              <a:t>Short-term relief</a:t>
            </a:r>
            <a:r>
              <a:rPr lang="en-US" sz="2400" dirty="0">
                <a:latin typeface="Arial" panose="020B0604020202020204" pitchFamily="34" charset="0"/>
                <a:cs typeface="Arial" panose="020B0604020202020204" pitchFamily="34" charset="0"/>
              </a:rPr>
              <a:t> may result in a </a:t>
            </a:r>
            <a:r>
              <a:rPr lang="en-US" sz="2400" b="1" i="1" dirty="0">
                <a:latin typeface="Arial" panose="020B0604020202020204" pitchFamily="34" charset="0"/>
                <a:cs typeface="Arial" panose="020B0604020202020204" pitchFamily="34" charset="0"/>
              </a:rPr>
              <a:t>longer term psychological upset</a:t>
            </a:r>
            <a:r>
              <a:rPr lang="en-US" sz="2400" dirty="0">
                <a:latin typeface="Arial" panose="020B0604020202020204" pitchFamily="34" charset="0"/>
                <a:cs typeface="Arial" panose="020B0604020202020204" pitchFamily="34" charset="0"/>
              </a:rPr>
              <a:t>.</a:t>
            </a:r>
          </a:p>
        </p:txBody>
      </p:sp>
      <p:pic>
        <p:nvPicPr>
          <p:cNvPr id="8" name="Picture 7">
            <a:extLst>
              <a:ext uri="{FF2B5EF4-FFF2-40B4-BE49-F238E27FC236}">
                <a16:creationId xmlns:a16="http://schemas.microsoft.com/office/drawing/2014/main" id="{3B7FF2C7-02BF-5E75-A165-75CAEA4399D9}"/>
              </a:ext>
            </a:extLst>
          </p:cNvPr>
          <p:cNvPicPr>
            <a:picLocks noChangeAspect="1"/>
          </p:cNvPicPr>
          <p:nvPr/>
        </p:nvPicPr>
        <p:blipFill>
          <a:blip r:embed="rId2"/>
          <a:stretch>
            <a:fillRect/>
          </a:stretch>
        </p:blipFill>
        <p:spPr>
          <a:xfrm>
            <a:off x="904874" y="319597"/>
            <a:ext cx="2324100" cy="1547303"/>
          </a:xfrm>
          <a:prstGeom prst="rect">
            <a:avLst/>
          </a:prstGeom>
        </p:spPr>
      </p:pic>
    </p:spTree>
    <p:extLst>
      <p:ext uri="{BB962C8B-B14F-4D97-AF65-F5344CB8AC3E}">
        <p14:creationId xmlns:p14="http://schemas.microsoft.com/office/powerpoint/2010/main" val="8285814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E3FBF-D28C-7414-F006-A33C6ED614BC}"/>
              </a:ext>
            </a:extLst>
          </p:cNvPr>
          <p:cNvSpPr>
            <a:spLocks noGrp="1"/>
          </p:cNvSpPr>
          <p:nvPr>
            <p:ph type="title"/>
          </p:nvPr>
        </p:nvSpPr>
        <p:spPr>
          <a:xfrm>
            <a:off x="3228974" y="319596"/>
            <a:ext cx="7987665" cy="1386967"/>
          </a:xfrm>
          <a:solidFill>
            <a:srgbClr val="FFFFCC"/>
          </a:solidFill>
        </p:spPr>
        <p:txBody>
          <a:bodyPr>
            <a:normAutofit fontScale="90000"/>
          </a:bodyPr>
          <a:lstStyle/>
          <a:p>
            <a:br>
              <a:rPr lang="en-US" b="1" dirty="0">
                <a:solidFill>
                  <a:srgbClr val="C00000"/>
                </a:solidFill>
                <a:latin typeface="Arial" panose="020B0604020202020204" pitchFamily="34" charset="0"/>
                <a:cs typeface="Arial" panose="020B0604020202020204" pitchFamily="34" charset="0"/>
              </a:rPr>
            </a:br>
            <a:r>
              <a:rPr lang="en-US" b="1" dirty="0">
                <a:solidFill>
                  <a:srgbClr val="C00000"/>
                </a:solidFill>
                <a:latin typeface="Arial" panose="020B0604020202020204" pitchFamily="34" charset="0"/>
                <a:cs typeface="Arial" panose="020B0604020202020204" pitchFamily="34" charset="0"/>
              </a:rPr>
              <a:t>Maladaptive Coping Skills</a:t>
            </a:r>
            <a:br>
              <a:rPr lang="en-US" b="1" dirty="0">
                <a:solidFill>
                  <a:srgbClr val="C00000"/>
                </a:solidFill>
                <a:latin typeface="Arial" panose="020B0604020202020204" pitchFamily="34" charset="0"/>
                <a:cs typeface="Arial" panose="020B0604020202020204" pitchFamily="34" charset="0"/>
              </a:rPr>
            </a:br>
            <a:r>
              <a:rPr lang="en-US" sz="2000" b="0" i="0" dirty="0">
                <a:solidFill>
                  <a:srgbClr val="191D34"/>
                </a:solidFill>
                <a:effectLst/>
                <a:latin typeface="Arial" panose="020B0604020202020204" pitchFamily="34" charset="0"/>
                <a:cs typeface="Arial" panose="020B0604020202020204" pitchFamily="34" charset="0"/>
              </a:rPr>
              <a:t>“</a:t>
            </a:r>
            <a:r>
              <a:rPr lang="en-US" sz="2000" b="0" i="1" dirty="0">
                <a:solidFill>
                  <a:srgbClr val="191D34"/>
                </a:solidFill>
                <a:effectLst/>
                <a:latin typeface="Arial" panose="020B0604020202020204" pitchFamily="34" charset="0"/>
                <a:cs typeface="Arial" panose="020B0604020202020204" pitchFamily="34" charset="0"/>
              </a:rPr>
              <a:t>Problems</a:t>
            </a:r>
            <a:r>
              <a:rPr lang="en-US" sz="2000" b="0" i="0" dirty="0">
                <a:solidFill>
                  <a:srgbClr val="191D34"/>
                </a:solidFill>
                <a:effectLst/>
                <a:latin typeface="Arial" panose="020B0604020202020204" pitchFamily="34" charset="0"/>
                <a:cs typeface="Arial" panose="020B0604020202020204" pitchFamily="34" charset="0"/>
              </a:rPr>
              <a:t> are not the problem; coping is the problem.”</a:t>
            </a:r>
            <a:r>
              <a:rPr lang="en-US" sz="2000" b="1" dirty="0">
                <a:solidFill>
                  <a:srgbClr val="C00000"/>
                </a:solidFill>
                <a:latin typeface="Arial" panose="020B0604020202020204" pitchFamily="34" charset="0"/>
                <a:cs typeface="Arial" panose="020B0604020202020204" pitchFamily="34" charset="0"/>
              </a:rPr>
              <a:t> </a:t>
            </a:r>
            <a:br>
              <a:rPr lang="en-US" dirty="0"/>
            </a:br>
            <a:endParaRPr lang="en-US" dirty="0"/>
          </a:p>
        </p:txBody>
      </p:sp>
      <p:sp>
        <p:nvSpPr>
          <p:cNvPr id="3" name="Footer Placeholder 2">
            <a:extLst>
              <a:ext uri="{FF2B5EF4-FFF2-40B4-BE49-F238E27FC236}">
                <a16:creationId xmlns:a16="http://schemas.microsoft.com/office/drawing/2014/main" id="{F0D539FC-74F6-5DF5-C072-20B1ADA36F49}"/>
              </a:ext>
            </a:extLst>
          </p:cNvPr>
          <p:cNvSpPr>
            <a:spLocks noGrp="1"/>
          </p:cNvSpPr>
          <p:nvPr>
            <p:ph type="ftr" sz="quarter" idx="10"/>
          </p:nvPr>
        </p:nvSpPr>
        <p:spPr/>
        <p:txBody>
          <a:bodyPr/>
          <a:lstStyle/>
          <a:p>
            <a:r>
              <a:rPr lang="en-US" dirty="0">
                <a:latin typeface="Arial" panose="020B0604020202020204" pitchFamily="34" charset="0"/>
                <a:cs typeface="Arial" panose="020B0604020202020204" pitchFamily="34" charset="0"/>
              </a:rPr>
              <a:t>Wellness &amp; Self-Care; Finding Your Oxygen Mask</a:t>
            </a:r>
          </a:p>
          <a:p>
            <a:endParaRPr lang="en-US" dirty="0"/>
          </a:p>
        </p:txBody>
      </p:sp>
      <p:sp>
        <p:nvSpPr>
          <p:cNvPr id="4" name="Slide Number Placeholder 3">
            <a:extLst>
              <a:ext uri="{FF2B5EF4-FFF2-40B4-BE49-F238E27FC236}">
                <a16:creationId xmlns:a16="http://schemas.microsoft.com/office/drawing/2014/main" id="{C9266DBE-2C2D-C5E9-DF7B-6CB321943C3B}"/>
              </a:ext>
            </a:extLst>
          </p:cNvPr>
          <p:cNvSpPr>
            <a:spLocks noGrp="1"/>
          </p:cNvSpPr>
          <p:nvPr>
            <p:ph type="sldNum" sz="quarter" idx="11"/>
          </p:nvPr>
        </p:nvSpPr>
        <p:spPr/>
        <p:txBody>
          <a:bodyPr/>
          <a:lstStyle/>
          <a:p>
            <a:fld id="{294A09A9-5501-47C1-A89A-A340965A2BE2}" type="slidenum">
              <a:rPr lang="en-US" smtClean="0"/>
              <a:pPr/>
              <a:t>24</a:t>
            </a:fld>
            <a:endParaRPr lang="en-US" dirty="0"/>
          </a:p>
        </p:txBody>
      </p:sp>
      <p:sp>
        <p:nvSpPr>
          <p:cNvPr id="5" name="Content Placeholder 4">
            <a:extLst>
              <a:ext uri="{FF2B5EF4-FFF2-40B4-BE49-F238E27FC236}">
                <a16:creationId xmlns:a16="http://schemas.microsoft.com/office/drawing/2014/main" id="{349F1617-A5B3-324A-5CDC-E106781507DE}"/>
              </a:ext>
            </a:extLst>
          </p:cNvPr>
          <p:cNvSpPr>
            <a:spLocks noGrp="1"/>
          </p:cNvSpPr>
          <p:nvPr>
            <p:ph sz="quarter" idx="12"/>
          </p:nvPr>
        </p:nvSpPr>
        <p:spPr>
          <a:xfrm>
            <a:off x="619124" y="2228296"/>
            <a:ext cx="10597515" cy="4024868"/>
          </a:xfrm>
          <a:solidFill>
            <a:schemeClr val="accent4">
              <a:lumMod val="20000"/>
              <a:lumOff val="80000"/>
            </a:schemeClr>
          </a:solidFill>
        </p:spPr>
        <p:txBody>
          <a:bodyPr>
            <a:noAutofit/>
          </a:bodyPr>
          <a:lstStyle/>
          <a:p>
            <a:pPr marL="0" indent="0">
              <a:buNone/>
            </a:pPr>
            <a:r>
              <a:rPr lang="en-US" sz="1700" b="1" dirty="0">
                <a:solidFill>
                  <a:srgbClr val="FF0000"/>
                </a:solidFill>
                <a:latin typeface="Arial" panose="020B0604020202020204" pitchFamily="34" charset="0"/>
                <a:cs typeface="Arial" panose="020B0604020202020204" pitchFamily="34" charset="0"/>
              </a:rPr>
              <a:t>Substance abuse- </a:t>
            </a:r>
            <a:r>
              <a:rPr lang="en-US" sz="1700" dirty="0">
                <a:latin typeface="Arial" panose="020B0604020202020204" pitchFamily="34" charset="0"/>
                <a:cs typeface="Arial" panose="020B0604020202020204" pitchFamily="34" charset="0"/>
              </a:rPr>
              <a:t>Consumption of excessive amounts of alcohol and taking legal and illegal drugs.</a:t>
            </a:r>
          </a:p>
          <a:p>
            <a:pPr marL="0" indent="0">
              <a:buNone/>
            </a:pPr>
            <a:r>
              <a:rPr lang="en-US" sz="1700" b="1" dirty="0">
                <a:solidFill>
                  <a:srgbClr val="0070C0"/>
                </a:solidFill>
                <a:latin typeface="Arial" panose="020B0604020202020204" pitchFamily="34" charset="0"/>
                <a:cs typeface="Arial" panose="020B0604020202020204" pitchFamily="34" charset="0"/>
              </a:rPr>
              <a:t>Rumination</a:t>
            </a:r>
            <a:r>
              <a:rPr lang="en-US" sz="1700" dirty="0">
                <a:latin typeface="Arial" panose="020B0604020202020204" pitchFamily="34" charset="0"/>
                <a:cs typeface="Arial" panose="020B0604020202020204" pitchFamily="34" charset="0"/>
              </a:rPr>
              <a:t>- Extreme and ongoing focus on “depressive symptoms and on the implications of those symptoms”.</a:t>
            </a:r>
          </a:p>
          <a:p>
            <a:pPr marL="0" indent="0">
              <a:buNone/>
            </a:pPr>
            <a:r>
              <a:rPr lang="en-US" sz="1700" b="1" dirty="0">
                <a:solidFill>
                  <a:srgbClr val="6600CC"/>
                </a:solidFill>
                <a:latin typeface="Arial" panose="020B0604020202020204" pitchFamily="34" charset="0"/>
                <a:cs typeface="Arial" panose="020B0604020202020204" pitchFamily="34" charset="0"/>
              </a:rPr>
              <a:t>Emotional numbing</a:t>
            </a:r>
            <a:r>
              <a:rPr lang="en-US" sz="1700" dirty="0">
                <a:latin typeface="Arial" panose="020B0604020202020204" pitchFamily="34" charset="0"/>
                <a:cs typeface="Arial" panose="020B0604020202020204" pitchFamily="34" charset="0"/>
              </a:rPr>
              <a:t>- Shutting down feelings to provide relief from stress and anxiety.</a:t>
            </a:r>
          </a:p>
          <a:p>
            <a:pPr marL="0" indent="0">
              <a:buNone/>
            </a:pPr>
            <a:r>
              <a:rPr lang="en-US" sz="1700" b="1" dirty="0">
                <a:solidFill>
                  <a:srgbClr val="00B050"/>
                </a:solidFill>
                <a:latin typeface="Arial" panose="020B0604020202020204" pitchFamily="34" charset="0"/>
                <a:cs typeface="Arial" panose="020B0604020202020204" pitchFamily="34" charset="0"/>
              </a:rPr>
              <a:t>Escape</a:t>
            </a:r>
            <a:r>
              <a:rPr lang="en-US" sz="1700" dirty="0">
                <a:latin typeface="Arial" panose="020B0604020202020204" pitchFamily="34" charset="0"/>
                <a:cs typeface="Arial" panose="020B0604020202020204" pitchFamily="34" charset="0"/>
              </a:rPr>
              <a:t>- Changing behavior to avoid the situation and difficult feelings.</a:t>
            </a:r>
          </a:p>
          <a:p>
            <a:pPr marL="0" indent="0">
              <a:buNone/>
            </a:pPr>
            <a:r>
              <a:rPr lang="en-US" sz="1700" b="1" dirty="0">
                <a:solidFill>
                  <a:srgbClr val="3366FF"/>
                </a:solidFill>
                <a:latin typeface="Arial" panose="020B0604020202020204" pitchFamily="34" charset="0"/>
                <a:cs typeface="Arial" panose="020B0604020202020204" pitchFamily="34" charset="0"/>
              </a:rPr>
              <a:t>Intrusive thoughts</a:t>
            </a:r>
            <a:r>
              <a:rPr lang="en-US" sz="1700" dirty="0">
                <a:latin typeface="Arial" panose="020B0604020202020204" pitchFamily="34" charset="0"/>
                <a:cs typeface="Arial" panose="020B0604020202020204" pitchFamily="34" charset="0"/>
              </a:rPr>
              <a:t>- Unwelcome or involuntary ideas and thoughts that may be upsetting and difficult to manage.</a:t>
            </a:r>
          </a:p>
          <a:p>
            <a:pPr marL="0" indent="0">
              <a:buNone/>
            </a:pPr>
            <a:r>
              <a:rPr lang="en-US" sz="1700" b="1" dirty="0">
                <a:solidFill>
                  <a:srgbClr val="FF6600"/>
                </a:solidFill>
                <a:latin typeface="Arial" panose="020B0604020202020204" pitchFamily="34" charset="0"/>
                <a:cs typeface="Arial" panose="020B0604020202020204" pitchFamily="34" charset="0"/>
              </a:rPr>
              <a:t>Daydreaming</a:t>
            </a:r>
            <a:r>
              <a:rPr lang="en-US" sz="1700" dirty="0">
                <a:latin typeface="Arial" panose="020B0604020202020204" pitchFamily="34" charset="0"/>
                <a:cs typeface="Arial" panose="020B0604020202020204" pitchFamily="34" charset="0"/>
              </a:rPr>
              <a:t>- While occasional daydreaming may result in a loss of focus and delayed task completion, in its extreme, maladaptive daydreaming is a form of addiction to daydreaming that can last for hours at a time.</a:t>
            </a:r>
          </a:p>
          <a:p>
            <a:pPr marL="0" indent="0">
              <a:buNone/>
            </a:pPr>
            <a:r>
              <a:rPr lang="en-US" sz="1700" b="1" dirty="0">
                <a:solidFill>
                  <a:srgbClr val="00CC00"/>
                </a:solidFill>
                <a:latin typeface="Arial" panose="020B0604020202020204" pitchFamily="34" charset="0"/>
                <a:cs typeface="Arial" panose="020B0604020202020204" pitchFamily="34" charset="0"/>
              </a:rPr>
              <a:t>Procrastination</a:t>
            </a:r>
            <a:r>
              <a:rPr lang="en-US" sz="1700" dirty="0">
                <a:latin typeface="Arial" panose="020B0604020202020204" pitchFamily="34" charset="0"/>
                <a:cs typeface="Arial" panose="020B0604020202020204" pitchFamily="34" charset="0"/>
              </a:rPr>
              <a:t>- Procrastination, like rumination, can lead to the conscious or unconscious avoidance of difficult issues or tasks that require completion.</a:t>
            </a:r>
          </a:p>
          <a:p>
            <a:pPr marL="0" indent="0">
              <a:buNone/>
            </a:pPr>
            <a:r>
              <a:rPr lang="en-US" sz="1700" b="1" dirty="0">
                <a:solidFill>
                  <a:srgbClr val="FF9900"/>
                </a:solidFill>
                <a:latin typeface="Arial" panose="020B0604020202020204" pitchFamily="34" charset="0"/>
                <a:cs typeface="Arial" panose="020B0604020202020204" pitchFamily="34" charset="0"/>
              </a:rPr>
              <a:t>Self-harm &amp; binge eating</a:t>
            </a:r>
            <a:r>
              <a:rPr lang="en-US" sz="1700" dirty="0">
                <a:latin typeface="Arial" panose="020B0604020202020204" pitchFamily="34" charset="0"/>
                <a:cs typeface="Arial" panose="020B0604020202020204" pitchFamily="34" charset="0"/>
              </a:rPr>
              <a:t>- Both can be ways of dealing with difficult feelings and usually need specialist support.</a:t>
            </a:r>
          </a:p>
        </p:txBody>
      </p:sp>
      <p:pic>
        <p:nvPicPr>
          <p:cNvPr id="6" name="Picture 5">
            <a:extLst>
              <a:ext uri="{FF2B5EF4-FFF2-40B4-BE49-F238E27FC236}">
                <a16:creationId xmlns:a16="http://schemas.microsoft.com/office/drawing/2014/main" id="{5F4DD5FB-36F2-699D-0666-ACC80859B4B0}"/>
              </a:ext>
            </a:extLst>
          </p:cNvPr>
          <p:cNvPicPr>
            <a:picLocks noChangeAspect="1"/>
          </p:cNvPicPr>
          <p:nvPr/>
        </p:nvPicPr>
        <p:blipFill>
          <a:blip r:embed="rId2"/>
          <a:stretch>
            <a:fillRect/>
          </a:stretch>
        </p:blipFill>
        <p:spPr>
          <a:xfrm>
            <a:off x="619124" y="319596"/>
            <a:ext cx="2609850" cy="1490154"/>
          </a:xfrm>
          <a:prstGeom prst="rect">
            <a:avLst/>
          </a:prstGeom>
        </p:spPr>
      </p:pic>
    </p:spTree>
    <p:extLst>
      <p:ext uri="{BB962C8B-B14F-4D97-AF65-F5344CB8AC3E}">
        <p14:creationId xmlns:p14="http://schemas.microsoft.com/office/powerpoint/2010/main" val="14389674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E3FBF-D28C-7414-F006-A33C6ED614BC}"/>
              </a:ext>
            </a:extLst>
          </p:cNvPr>
          <p:cNvSpPr>
            <a:spLocks noGrp="1"/>
          </p:cNvSpPr>
          <p:nvPr>
            <p:ph type="title"/>
          </p:nvPr>
        </p:nvSpPr>
        <p:spPr>
          <a:xfrm>
            <a:off x="3228974" y="319596"/>
            <a:ext cx="7987665" cy="1386967"/>
          </a:xfrm>
          <a:solidFill>
            <a:srgbClr val="FFFFCC"/>
          </a:solidFill>
        </p:spPr>
        <p:txBody>
          <a:bodyPr>
            <a:normAutofit fontScale="90000"/>
          </a:bodyPr>
          <a:lstStyle/>
          <a:p>
            <a:br>
              <a:rPr lang="en-US" b="1" dirty="0">
                <a:solidFill>
                  <a:srgbClr val="C00000"/>
                </a:solidFill>
                <a:latin typeface="Arial" panose="020B0604020202020204" pitchFamily="34" charset="0"/>
                <a:cs typeface="Arial" panose="020B0604020202020204" pitchFamily="34" charset="0"/>
              </a:rPr>
            </a:br>
            <a:r>
              <a:rPr lang="en-US" b="1" dirty="0">
                <a:solidFill>
                  <a:srgbClr val="C00000"/>
                </a:solidFill>
                <a:latin typeface="Arial" panose="020B0604020202020204" pitchFamily="34" charset="0"/>
                <a:cs typeface="Arial" panose="020B0604020202020204" pitchFamily="34" charset="0"/>
              </a:rPr>
              <a:t>Maladaptive Coping Skills</a:t>
            </a:r>
            <a:br>
              <a:rPr lang="en-US" b="1" dirty="0">
                <a:solidFill>
                  <a:srgbClr val="C00000"/>
                </a:solidFill>
                <a:latin typeface="Arial" panose="020B0604020202020204" pitchFamily="34" charset="0"/>
                <a:cs typeface="Arial" panose="020B0604020202020204" pitchFamily="34" charset="0"/>
              </a:rPr>
            </a:br>
            <a:r>
              <a:rPr lang="en-US" sz="1800" dirty="0">
                <a:solidFill>
                  <a:schemeClr val="tx1"/>
                </a:solidFill>
                <a:latin typeface="Arial" panose="020B0604020202020204" pitchFamily="34" charset="0"/>
                <a:cs typeface="Arial" panose="020B0604020202020204" pitchFamily="34" charset="0"/>
              </a:rPr>
              <a:t>“Life begins at the end of your comfort zone”- Neale Donald Walsch</a:t>
            </a:r>
            <a:br>
              <a:rPr lang="en-US" dirty="0"/>
            </a:br>
            <a:endParaRPr lang="en-US" dirty="0"/>
          </a:p>
        </p:txBody>
      </p:sp>
      <p:sp>
        <p:nvSpPr>
          <p:cNvPr id="3" name="Footer Placeholder 2">
            <a:extLst>
              <a:ext uri="{FF2B5EF4-FFF2-40B4-BE49-F238E27FC236}">
                <a16:creationId xmlns:a16="http://schemas.microsoft.com/office/drawing/2014/main" id="{F0D539FC-74F6-5DF5-C072-20B1ADA36F49}"/>
              </a:ext>
            </a:extLst>
          </p:cNvPr>
          <p:cNvSpPr>
            <a:spLocks noGrp="1"/>
          </p:cNvSpPr>
          <p:nvPr>
            <p:ph type="ftr" sz="quarter" idx="10"/>
          </p:nvPr>
        </p:nvSpPr>
        <p:spPr/>
        <p:txBody>
          <a:bodyPr/>
          <a:lstStyle/>
          <a:p>
            <a:r>
              <a:rPr lang="en-US" dirty="0">
                <a:latin typeface="Arial" panose="020B0604020202020204" pitchFamily="34" charset="0"/>
                <a:cs typeface="Arial" panose="020B0604020202020204" pitchFamily="34" charset="0"/>
              </a:rPr>
              <a:t>Wellness &amp; Self-Care; Finding Your Oxygen Mask</a:t>
            </a:r>
          </a:p>
          <a:p>
            <a:endParaRPr lang="en-US" dirty="0"/>
          </a:p>
        </p:txBody>
      </p:sp>
      <p:sp>
        <p:nvSpPr>
          <p:cNvPr id="4" name="Slide Number Placeholder 3">
            <a:extLst>
              <a:ext uri="{FF2B5EF4-FFF2-40B4-BE49-F238E27FC236}">
                <a16:creationId xmlns:a16="http://schemas.microsoft.com/office/drawing/2014/main" id="{C9266DBE-2C2D-C5E9-DF7B-6CB321943C3B}"/>
              </a:ext>
            </a:extLst>
          </p:cNvPr>
          <p:cNvSpPr>
            <a:spLocks noGrp="1"/>
          </p:cNvSpPr>
          <p:nvPr>
            <p:ph type="sldNum" sz="quarter" idx="11"/>
          </p:nvPr>
        </p:nvSpPr>
        <p:spPr/>
        <p:txBody>
          <a:bodyPr/>
          <a:lstStyle/>
          <a:p>
            <a:fld id="{294A09A9-5501-47C1-A89A-A340965A2BE2}" type="slidenum">
              <a:rPr lang="en-US" smtClean="0"/>
              <a:pPr/>
              <a:t>25</a:t>
            </a:fld>
            <a:endParaRPr lang="en-US" dirty="0"/>
          </a:p>
        </p:txBody>
      </p:sp>
      <p:sp>
        <p:nvSpPr>
          <p:cNvPr id="5" name="Content Placeholder 4">
            <a:extLst>
              <a:ext uri="{FF2B5EF4-FFF2-40B4-BE49-F238E27FC236}">
                <a16:creationId xmlns:a16="http://schemas.microsoft.com/office/drawing/2014/main" id="{349F1617-A5B3-324A-5CDC-E106781507DE}"/>
              </a:ext>
            </a:extLst>
          </p:cNvPr>
          <p:cNvSpPr>
            <a:spLocks noGrp="1"/>
          </p:cNvSpPr>
          <p:nvPr>
            <p:ph sz="quarter" idx="12"/>
          </p:nvPr>
        </p:nvSpPr>
        <p:spPr>
          <a:xfrm>
            <a:off x="619124" y="2141506"/>
            <a:ext cx="10597515" cy="4136995"/>
          </a:xfrm>
          <a:solidFill>
            <a:schemeClr val="accent4">
              <a:lumMod val="20000"/>
              <a:lumOff val="80000"/>
            </a:schemeClr>
          </a:solidFill>
        </p:spPr>
        <p:txBody>
          <a:bodyPr>
            <a:noAutofit/>
          </a:bodyPr>
          <a:lstStyle/>
          <a:p>
            <a:pPr marL="0" indent="0">
              <a:buNone/>
            </a:pPr>
            <a:r>
              <a:rPr lang="en-US" sz="1700" b="1" dirty="0">
                <a:solidFill>
                  <a:srgbClr val="FF3300"/>
                </a:solidFill>
                <a:latin typeface="Arial" panose="020B0604020202020204" pitchFamily="34" charset="0"/>
                <a:cs typeface="Arial" panose="020B0604020202020204" pitchFamily="34" charset="0"/>
              </a:rPr>
              <a:t>Blaming &amp; self-blaming</a:t>
            </a:r>
            <a:r>
              <a:rPr lang="en-US" sz="1700" dirty="0">
                <a:latin typeface="Arial" panose="020B0604020202020204" pitchFamily="34" charset="0"/>
                <a:cs typeface="Arial" panose="020B0604020202020204" pitchFamily="34" charset="0"/>
              </a:rPr>
              <a:t>- These form cognitive strategies that affect how an individual relates to difficult circumstances.</a:t>
            </a:r>
          </a:p>
          <a:p>
            <a:pPr marL="0" indent="0">
              <a:buNone/>
            </a:pPr>
            <a:r>
              <a:rPr lang="en-US" sz="1700" b="1" dirty="0">
                <a:solidFill>
                  <a:srgbClr val="3366FF"/>
                </a:solidFill>
                <a:latin typeface="Arial" panose="020B0604020202020204" pitchFamily="34" charset="0"/>
                <a:cs typeface="Arial" panose="020B0604020202020204" pitchFamily="34" charset="0"/>
              </a:rPr>
              <a:t>Behavioral disengagement/Social withdrawal</a:t>
            </a:r>
            <a:r>
              <a:rPr lang="en-US" sz="1700" dirty="0">
                <a:latin typeface="Arial" panose="020B0604020202020204" pitchFamily="34" charset="0"/>
                <a:cs typeface="Arial" panose="020B0604020202020204" pitchFamily="34" charset="0"/>
              </a:rPr>
              <a:t>- Under challenging situations, individuals may disengage or reduce the effort in a task or social situation.</a:t>
            </a:r>
          </a:p>
          <a:p>
            <a:pPr marL="0" indent="0">
              <a:buNone/>
            </a:pPr>
            <a:r>
              <a:rPr lang="en-US" sz="1700" b="1" dirty="0">
                <a:solidFill>
                  <a:srgbClr val="FF9900"/>
                </a:solidFill>
                <a:latin typeface="Arial" panose="020B0604020202020204" pitchFamily="34" charset="0"/>
                <a:cs typeface="Arial" panose="020B0604020202020204" pitchFamily="34" charset="0"/>
              </a:rPr>
              <a:t>Risk-taking behavior</a:t>
            </a:r>
            <a:r>
              <a:rPr lang="en-US" sz="1700" dirty="0">
                <a:latin typeface="Arial" panose="020B0604020202020204" pitchFamily="34" charset="0"/>
                <a:cs typeface="Arial" panose="020B0604020202020204" pitchFamily="34" charset="0"/>
              </a:rPr>
              <a:t>- Another form of behavioral disengagement used to alleviate the adverse effects of a situation.</a:t>
            </a:r>
          </a:p>
          <a:p>
            <a:pPr marL="0" indent="0">
              <a:buNone/>
            </a:pPr>
            <a:r>
              <a:rPr lang="en-US" sz="1700" b="1" dirty="0">
                <a:solidFill>
                  <a:srgbClr val="FF6600"/>
                </a:solidFill>
                <a:latin typeface="Arial" panose="020B0604020202020204" pitchFamily="34" charset="0"/>
                <a:cs typeface="Arial" panose="020B0604020202020204" pitchFamily="34" charset="0"/>
              </a:rPr>
              <a:t>Sensitization</a:t>
            </a:r>
            <a:r>
              <a:rPr lang="en-US" sz="1700" dirty="0">
                <a:latin typeface="Arial" panose="020B0604020202020204" pitchFamily="34" charset="0"/>
                <a:cs typeface="Arial" panose="020B0604020202020204" pitchFamily="34" charset="0"/>
              </a:rPr>
              <a:t>- Overly rehearsing a future event, excessive worrying, and hyper-vigilance.</a:t>
            </a:r>
          </a:p>
          <a:p>
            <a:pPr marL="0" indent="0">
              <a:buNone/>
            </a:pPr>
            <a:r>
              <a:rPr lang="en-US" sz="1700" b="1" dirty="0">
                <a:solidFill>
                  <a:srgbClr val="00B050"/>
                </a:solidFill>
                <a:latin typeface="Arial" panose="020B0604020202020204" pitchFamily="34" charset="0"/>
                <a:cs typeface="Arial" panose="020B0604020202020204" pitchFamily="34" charset="0"/>
              </a:rPr>
              <a:t>Safety behaviors</a:t>
            </a:r>
            <a:r>
              <a:rPr lang="en-US" sz="1700" dirty="0">
                <a:latin typeface="Arial" panose="020B0604020202020204" pitchFamily="34" charset="0"/>
                <a:cs typeface="Arial" panose="020B0604020202020204" pitchFamily="34" charset="0"/>
              </a:rPr>
              <a:t>- The tendency to rely on someone or something to help cope with extreme anxiety. The person may seek continual reassurance that things will be okay.</a:t>
            </a:r>
          </a:p>
          <a:p>
            <a:pPr marL="0" indent="0">
              <a:buNone/>
            </a:pPr>
            <a:r>
              <a:rPr lang="en-US" sz="1700" b="1" dirty="0">
                <a:solidFill>
                  <a:srgbClr val="6600CC"/>
                </a:solidFill>
                <a:latin typeface="Arial" panose="020B0604020202020204" pitchFamily="34" charset="0"/>
                <a:cs typeface="Arial" panose="020B0604020202020204" pitchFamily="34" charset="0"/>
              </a:rPr>
              <a:t>Anxious avoidance</a:t>
            </a:r>
            <a:r>
              <a:rPr lang="en-US" sz="1700" dirty="0">
                <a:latin typeface="Arial" panose="020B0604020202020204" pitchFamily="34" charset="0"/>
                <a:cs typeface="Arial" panose="020B0604020202020204" pitchFamily="34" charset="0"/>
              </a:rPr>
              <a:t>- Avoiding situations or events that may cause upset. Unfortunately, this causes the person never to confront their fears or unlearn their faulty beliefs. Removing or avoiding such unpleasant experiences may cause the behavior to worsen.</a:t>
            </a:r>
          </a:p>
          <a:p>
            <a:pPr marL="0" indent="0" algn="ctr">
              <a:buNone/>
            </a:pPr>
            <a:r>
              <a:rPr lang="en-US" sz="1700" b="1" dirty="0">
                <a:solidFill>
                  <a:srgbClr val="FF0000"/>
                </a:solidFill>
                <a:latin typeface="Arial" panose="020B0604020202020204" pitchFamily="34" charset="0"/>
                <a:cs typeface="Arial" panose="020B0604020202020204" pitchFamily="34" charset="0"/>
              </a:rPr>
              <a:t>VIDEO</a:t>
            </a:r>
            <a:r>
              <a:rPr lang="en-US" sz="1700" dirty="0">
                <a:latin typeface="Arial" panose="020B0604020202020204" pitchFamily="34" charset="0"/>
                <a:cs typeface="Arial" panose="020B0604020202020204" pitchFamily="34" charset="0"/>
              </a:rPr>
              <a:t>- Am I Broken? | Understanding Unhealthy Coping- </a:t>
            </a:r>
            <a:r>
              <a:rPr lang="en-US" sz="1700" dirty="0">
                <a:solidFill>
                  <a:srgbClr val="3366FF"/>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https://youtu.be/dYKdUFz2hw4?si=2wdcZ9s1xqgwqv-X</a:t>
            </a:r>
            <a:r>
              <a:rPr lang="en-US" sz="1700" dirty="0">
                <a:solidFill>
                  <a:srgbClr val="3366FF"/>
                </a:solidFill>
                <a:latin typeface="Arial" panose="020B0604020202020204" pitchFamily="34" charset="0"/>
                <a:cs typeface="Arial" panose="020B0604020202020204" pitchFamily="34" charset="0"/>
              </a:rPr>
              <a:t> </a:t>
            </a:r>
          </a:p>
          <a:p>
            <a:pPr marL="0" indent="0" algn="ctr">
              <a:buNone/>
            </a:pPr>
            <a:endParaRPr lang="en-US" sz="1700" dirty="0">
              <a:latin typeface="Arial" panose="020B0604020202020204" pitchFamily="34" charset="0"/>
              <a:cs typeface="Arial" panose="020B0604020202020204" pitchFamily="34" charset="0"/>
            </a:endParaRPr>
          </a:p>
          <a:p>
            <a:pPr marL="0" indent="0">
              <a:buNone/>
            </a:pPr>
            <a:endParaRPr lang="en-US" sz="11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78D2D9A1-EC0B-4E79-3427-8BCF26449C17}"/>
              </a:ext>
            </a:extLst>
          </p:cNvPr>
          <p:cNvPicPr>
            <a:picLocks noChangeAspect="1"/>
          </p:cNvPicPr>
          <p:nvPr/>
        </p:nvPicPr>
        <p:blipFill>
          <a:blip r:embed="rId3"/>
          <a:stretch>
            <a:fillRect/>
          </a:stretch>
        </p:blipFill>
        <p:spPr>
          <a:xfrm>
            <a:off x="619124" y="319596"/>
            <a:ext cx="2609850" cy="1464816"/>
          </a:xfrm>
          <a:prstGeom prst="rect">
            <a:avLst/>
          </a:prstGeom>
        </p:spPr>
      </p:pic>
    </p:spTree>
    <p:extLst>
      <p:ext uri="{BB962C8B-B14F-4D97-AF65-F5344CB8AC3E}">
        <p14:creationId xmlns:p14="http://schemas.microsoft.com/office/powerpoint/2010/main" val="24472012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E3FBF-D28C-7414-F006-A33C6ED614BC}"/>
              </a:ext>
            </a:extLst>
          </p:cNvPr>
          <p:cNvSpPr>
            <a:spLocks noGrp="1"/>
          </p:cNvSpPr>
          <p:nvPr>
            <p:ph type="title"/>
          </p:nvPr>
        </p:nvSpPr>
        <p:spPr>
          <a:xfrm>
            <a:off x="2979737" y="275209"/>
            <a:ext cx="6421716" cy="1415480"/>
          </a:xfrm>
          <a:solidFill>
            <a:srgbClr val="FFFFCC"/>
          </a:solidFill>
        </p:spPr>
        <p:txBody>
          <a:bodyPr>
            <a:normAutofit fontScale="90000"/>
          </a:bodyPr>
          <a:lstStyle/>
          <a:p>
            <a:br>
              <a:rPr lang="en-US" b="1" dirty="0">
                <a:solidFill>
                  <a:srgbClr val="C00000"/>
                </a:solidFill>
                <a:latin typeface="Arial" panose="020B0604020202020204" pitchFamily="34" charset="0"/>
                <a:cs typeface="Arial" panose="020B0604020202020204" pitchFamily="34" charset="0"/>
              </a:rPr>
            </a:br>
            <a:r>
              <a:rPr lang="en-US" sz="4000" b="1" dirty="0">
                <a:solidFill>
                  <a:srgbClr val="C00000"/>
                </a:solidFill>
                <a:latin typeface="Arial" panose="020B0604020202020204" pitchFamily="34" charset="0"/>
                <a:cs typeface="Arial" panose="020B0604020202020204" pitchFamily="34" charset="0"/>
              </a:rPr>
              <a:t>Maladaptive Coping Skills</a:t>
            </a:r>
            <a:br>
              <a:rPr lang="en-US" b="1" dirty="0">
                <a:solidFill>
                  <a:srgbClr val="C00000"/>
                </a:solidFill>
                <a:latin typeface="Arial" panose="020B0604020202020204" pitchFamily="34" charset="0"/>
                <a:cs typeface="Arial" panose="020B0604020202020204" pitchFamily="34" charset="0"/>
              </a:rPr>
            </a:br>
            <a:r>
              <a:rPr lang="en-US" sz="1400" dirty="0">
                <a:solidFill>
                  <a:schemeClr val="tx1"/>
                </a:solidFill>
                <a:latin typeface="Arial" panose="020B0604020202020204" pitchFamily="34" charset="0"/>
                <a:cs typeface="Arial" panose="020B0604020202020204" pitchFamily="34" charset="0"/>
              </a:rPr>
              <a:t>“A River cuts through rock, not because of its power, but because of its persistence.”  </a:t>
            </a:r>
            <a:br>
              <a:rPr lang="en-US" dirty="0"/>
            </a:br>
            <a:endParaRPr lang="en-US" dirty="0"/>
          </a:p>
        </p:txBody>
      </p:sp>
      <p:sp>
        <p:nvSpPr>
          <p:cNvPr id="3" name="Footer Placeholder 2">
            <a:extLst>
              <a:ext uri="{FF2B5EF4-FFF2-40B4-BE49-F238E27FC236}">
                <a16:creationId xmlns:a16="http://schemas.microsoft.com/office/drawing/2014/main" id="{F0D539FC-74F6-5DF5-C072-20B1ADA36F49}"/>
              </a:ext>
            </a:extLst>
          </p:cNvPr>
          <p:cNvSpPr>
            <a:spLocks noGrp="1"/>
          </p:cNvSpPr>
          <p:nvPr>
            <p:ph type="ftr" sz="quarter" idx="11"/>
          </p:nvPr>
        </p:nvSpPr>
        <p:spPr/>
        <p:txBody>
          <a:bodyPr/>
          <a:lstStyle/>
          <a:p>
            <a:r>
              <a:rPr lang="en-US" dirty="0">
                <a:latin typeface="Arial" panose="020B0604020202020204" pitchFamily="34" charset="0"/>
                <a:cs typeface="Arial" panose="020B0604020202020204" pitchFamily="34" charset="0"/>
              </a:rPr>
              <a:t>Wellness &amp; Self-Care; Finding Your Oxygen Mask</a:t>
            </a:r>
          </a:p>
          <a:p>
            <a:endParaRPr lang="en-US" dirty="0"/>
          </a:p>
        </p:txBody>
      </p:sp>
      <p:sp>
        <p:nvSpPr>
          <p:cNvPr id="4" name="Slide Number Placeholder 3">
            <a:extLst>
              <a:ext uri="{FF2B5EF4-FFF2-40B4-BE49-F238E27FC236}">
                <a16:creationId xmlns:a16="http://schemas.microsoft.com/office/drawing/2014/main" id="{C9266DBE-2C2D-C5E9-DF7B-6CB321943C3B}"/>
              </a:ext>
            </a:extLst>
          </p:cNvPr>
          <p:cNvSpPr>
            <a:spLocks noGrp="1"/>
          </p:cNvSpPr>
          <p:nvPr>
            <p:ph type="sldNum" sz="quarter" idx="12"/>
          </p:nvPr>
        </p:nvSpPr>
        <p:spPr/>
        <p:txBody>
          <a:bodyPr/>
          <a:lstStyle/>
          <a:p>
            <a:fld id="{294A09A9-5501-47C1-A89A-A340965A2BE2}" type="slidenum">
              <a:rPr lang="en-US" smtClean="0"/>
              <a:pPr/>
              <a:t>26</a:t>
            </a:fld>
            <a:endParaRPr lang="en-US" dirty="0"/>
          </a:p>
        </p:txBody>
      </p:sp>
      <p:graphicFrame>
        <p:nvGraphicFramePr>
          <p:cNvPr id="15" name="Table 15">
            <a:extLst>
              <a:ext uri="{FF2B5EF4-FFF2-40B4-BE49-F238E27FC236}">
                <a16:creationId xmlns:a16="http://schemas.microsoft.com/office/drawing/2014/main" id="{1AD5EAB6-31C3-0758-C404-5AE2F73D44BC}"/>
              </a:ext>
            </a:extLst>
          </p:cNvPr>
          <p:cNvGraphicFramePr>
            <a:graphicFrameLocks noGrp="1"/>
          </p:cNvGraphicFramePr>
          <p:nvPr>
            <p:extLst>
              <p:ext uri="{D42A27DB-BD31-4B8C-83A1-F6EECF244321}">
                <p14:modId xmlns:p14="http://schemas.microsoft.com/office/powerpoint/2010/main" val="1754130432"/>
              </p:ext>
            </p:extLst>
          </p:nvPr>
        </p:nvGraphicFramePr>
        <p:xfrm>
          <a:off x="839788" y="1589103"/>
          <a:ext cx="10515600" cy="4666473"/>
        </p:xfrm>
        <a:graphic>
          <a:graphicData uri="http://schemas.openxmlformats.org/drawingml/2006/table">
            <a:tbl>
              <a:tblPr firstRow="1" bandRow="1">
                <a:tableStyleId>{C4B1156A-380E-4F78-BDF5-A606A8083BF9}</a:tableStyleId>
              </a:tblPr>
              <a:tblGrid>
                <a:gridCol w="5223661">
                  <a:extLst>
                    <a:ext uri="{9D8B030D-6E8A-4147-A177-3AD203B41FA5}">
                      <a16:colId xmlns:a16="http://schemas.microsoft.com/office/drawing/2014/main" val="2298586297"/>
                    </a:ext>
                  </a:extLst>
                </a:gridCol>
                <a:gridCol w="5291939">
                  <a:extLst>
                    <a:ext uri="{9D8B030D-6E8A-4147-A177-3AD203B41FA5}">
                      <a16:colId xmlns:a16="http://schemas.microsoft.com/office/drawing/2014/main" val="826880850"/>
                    </a:ext>
                  </a:extLst>
                </a:gridCol>
              </a:tblGrid>
              <a:tr h="529331">
                <a:tc>
                  <a:txBody>
                    <a:bodyPr/>
                    <a:lstStyle/>
                    <a:p>
                      <a:pPr algn="ctr"/>
                      <a:r>
                        <a:rPr lang="en-US" sz="1800" b="1" dirty="0">
                          <a:solidFill>
                            <a:schemeClr val="tx1"/>
                          </a:solidFill>
                          <a:latin typeface="Arial" panose="020B0604020202020204" pitchFamily="34" charset="0"/>
                          <a:cs typeface="Arial" panose="020B0604020202020204" pitchFamily="34" charset="0"/>
                        </a:rPr>
                        <a:t>Avoidance </a:t>
                      </a:r>
                    </a:p>
                  </a:txBody>
                  <a:tcPr/>
                </a:tc>
                <a:tc>
                  <a:txBody>
                    <a:bodyPr/>
                    <a:lstStyle/>
                    <a:p>
                      <a:pPr algn="ctr"/>
                      <a:r>
                        <a:rPr lang="en-US" sz="1600" dirty="0">
                          <a:solidFill>
                            <a:srgbClr val="C00000"/>
                          </a:solidFill>
                          <a:latin typeface="Arial" panose="020B0604020202020204" pitchFamily="34" charset="0"/>
                          <a:cs typeface="Arial" panose="020B0604020202020204" pitchFamily="34" charset="0"/>
                        </a:rPr>
                        <a:t>Generalized Anxiety Disorder, Social Phobia, PTSD, Panic Disorder</a:t>
                      </a:r>
                    </a:p>
                  </a:txBody>
                  <a:tcPr/>
                </a:tc>
                <a:extLst>
                  <a:ext uri="{0D108BD9-81ED-4DB2-BD59-A6C34878D82A}">
                    <a16:rowId xmlns:a16="http://schemas.microsoft.com/office/drawing/2014/main" val="3272839118"/>
                  </a:ext>
                </a:extLst>
              </a:tr>
              <a:tr h="529331">
                <a:tc>
                  <a:txBody>
                    <a:bodyPr/>
                    <a:lstStyle/>
                    <a:p>
                      <a:pPr algn="ctr"/>
                      <a:r>
                        <a:rPr lang="en-US" sz="1800" b="1" dirty="0">
                          <a:solidFill>
                            <a:schemeClr val="tx1"/>
                          </a:solidFill>
                          <a:latin typeface="Arial" panose="020B0604020202020204" pitchFamily="34" charset="0"/>
                          <a:cs typeface="Arial" panose="020B0604020202020204" pitchFamily="34" charset="0"/>
                        </a:rPr>
                        <a:t>Self-Sabotage </a:t>
                      </a:r>
                    </a:p>
                  </a:txBody>
                  <a:tcPr/>
                </a:tc>
                <a:tc>
                  <a:txBody>
                    <a:bodyPr/>
                    <a:lstStyle/>
                    <a:p>
                      <a:pPr algn="ctr"/>
                      <a:r>
                        <a:rPr lang="en-US" sz="1800" b="1" dirty="0">
                          <a:solidFill>
                            <a:srgbClr val="C00000"/>
                          </a:solidFill>
                          <a:latin typeface="Arial" panose="020B0604020202020204" pitchFamily="34" charset="0"/>
                          <a:cs typeface="Arial" panose="020B0604020202020204" pitchFamily="34" charset="0"/>
                        </a:rPr>
                        <a:t>Depression </a:t>
                      </a:r>
                    </a:p>
                  </a:txBody>
                  <a:tcPr/>
                </a:tc>
                <a:extLst>
                  <a:ext uri="{0D108BD9-81ED-4DB2-BD59-A6C34878D82A}">
                    <a16:rowId xmlns:a16="http://schemas.microsoft.com/office/drawing/2014/main" val="2420858029"/>
                  </a:ext>
                </a:extLst>
              </a:tr>
              <a:tr h="529331">
                <a:tc>
                  <a:txBody>
                    <a:bodyPr/>
                    <a:lstStyle/>
                    <a:p>
                      <a:pPr algn="ctr"/>
                      <a:r>
                        <a:rPr lang="en-US" sz="1800" b="1" dirty="0">
                          <a:solidFill>
                            <a:schemeClr val="tx1"/>
                          </a:solidFill>
                          <a:latin typeface="Arial" panose="020B0604020202020204" pitchFamily="34" charset="0"/>
                          <a:cs typeface="Arial" panose="020B0604020202020204" pitchFamily="34" charset="0"/>
                        </a:rPr>
                        <a:t>Detachment</a:t>
                      </a:r>
                    </a:p>
                  </a:txBody>
                  <a:tcPr/>
                </a:tc>
                <a:tc>
                  <a:txBody>
                    <a:bodyPr/>
                    <a:lstStyle/>
                    <a:p>
                      <a:pPr algn="ctr"/>
                      <a:r>
                        <a:rPr lang="en-US" sz="1800" b="1" dirty="0">
                          <a:solidFill>
                            <a:srgbClr val="C00000"/>
                          </a:solidFill>
                          <a:latin typeface="Arial" panose="020B0604020202020204" pitchFamily="34" charset="0"/>
                          <a:cs typeface="Arial" panose="020B0604020202020204" pitchFamily="34" charset="0"/>
                        </a:rPr>
                        <a:t>Depression </a:t>
                      </a:r>
                    </a:p>
                  </a:txBody>
                  <a:tcPr/>
                </a:tc>
                <a:extLst>
                  <a:ext uri="{0D108BD9-81ED-4DB2-BD59-A6C34878D82A}">
                    <a16:rowId xmlns:a16="http://schemas.microsoft.com/office/drawing/2014/main" val="1494751585"/>
                  </a:ext>
                </a:extLst>
              </a:tr>
              <a:tr h="52933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tx1"/>
                          </a:solidFill>
                          <a:latin typeface="Arial" panose="020B0604020202020204" pitchFamily="34" charset="0"/>
                          <a:cs typeface="Arial" panose="020B0604020202020204" pitchFamily="34" charset="0"/>
                        </a:rPr>
                        <a:t>Externalizing</a:t>
                      </a:r>
                    </a:p>
                    <a:p>
                      <a:pPr algn="ctr"/>
                      <a:r>
                        <a:rPr lang="en-US" sz="1800" b="1" dirty="0">
                          <a:solidFill>
                            <a:schemeClr val="tx1"/>
                          </a:solidFill>
                          <a:latin typeface="Arial" panose="020B0604020202020204" pitchFamily="34" charset="0"/>
                          <a:cs typeface="Arial" panose="020B0604020202020204" pitchFamily="34" charset="0"/>
                        </a:rPr>
                        <a:t> </a:t>
                      </a:r>
                    </a:p>
                  </a:txBody>
                  <a:tcPr/>
                </a:tc>
                <a:tc>
                  <a:txBody>
                    <a:bodyPr/>
                    <a:lstStyle/>
                    <a:p>
                      <a:pPr algn="ctr"/>
                      <a:r>
                        <a:rPr lang="en-US" sz="1600" b="1" dirty="0">
                          <a:solidFill>
                            <a:srgbClr val="C00000"/>
                          </a:solidFill>
                          <a:latin typeface="Arial" panose="020B0604020202020204" pitchFamily="34" charset="0"/>
                          <a:cs typeface="Arial" panose="020B0604020202020204" pitchFamily="34" charset="0"/>
                        </a:rPr>
                        <a:t>Substance Use Disorder, Binge Eating, Gambling</a:t>
                      </a:r>
                    </a:p>
                  </a:txBody>
                  <a:tcPr/>
                </a:tc>
                <a:extLst>
                  <a:ext uri="{0D108BD9-81ED-4DB2-BD59-A6C34878D82A}">
                    <a16:rowId xmlns:a16="http://schemas.microsoft.com/office/drawing/2014/main" val="1872752864"/>
                  </a:ext>
                </a:extLst>
              </a:tr>
              <a:tr h="52933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tx1"/>
                          </a:solidFill>
                          <a:latin typeface="Arial" panose="020B0604020202020204" pitchFamily="34" charset="0"/>
                          <a:cs typeface="Arial" panose="020B0604020202020204" pitchFamily="34" charset="0"/>
                        </a:rPr>
                        <a:t>Displacement</a:t>
                      </a:r>
                    </a:p>
                    <a:p>
                      <a:pPr algn="ctr"/>
                      <a:endParaRPr lang="en-US" sz="1800" b="1" dirty="0">
                        <a:solidFill>
                          <a:schemeClr val="tx1"/>
                        </a:solidFill>
                        <a:latin typeface="Arial" panose="020B0604020202020204" pitchFamily="34" charset="0"/>
                        <a:cs typeface="Arial" panose="020B0604020202020204" pitchFamily="34" charset="0"/>
                      </a:endParaRPr>
                    </a:p>
                  </a:txBody>
                  <a:tcPr/>
                </a:tc>
                <a:tc>
                  <a:txBody>
                    <a:bodyPr/>
                    <a:lstStyle/>
                    <a:p>
                      <a:pPr algn="ctr"/>
                      <a:r>
                        <a:rPr lang="en-US" sz="1600" b="1" dirty="0">
                          <a:solidFill>
                            <a:srgbClr val="C00000"/>
                          </a:solidFill>
                          <a:latin typeface="Arial" panose="020B0604020202020204" pitchFamily="34" charset="0"/>
                          <a:cs typeface="Arial" panose="020B0604020202020204" pitchFamily="34" charset="0"/>
                        </a:rPr>
                        <a:t>Obsessive-Compulsive Disorder, Eating Disorders, Perfectionism, Workaholic </a:t>
                      </a:r>
                    </a:p>
                  </a:txBody>
                  <a:tcPr/>
                </a:tc>
                <a:extLst>
                  <a:ext uri="{0D108BD9-81ED-4DB2-BD59-A6C34878D82A}">
                    <a16:rowId xmlns:a16="http://schemas.microsoft.com/office/drawing/2014/main" val="1160444061"/>
                  </a:ext>
                </a:extLst>
              </a:tr>
              <a:tr h="52933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solidFill>
                            <a:schemeClr val="tx1"/>
                          </a:solidFill>
                          <a:latin typeface="Arial" panose="020B0604020202020204" pitchFamily="34" charset="0"/>
                          <a:cs typeface="Arial" panose="020B0604020202020204" pitchFamily="34" charset="0"/>
                        </a:rPr>
                        <a:t>Somatization  </a:t>
                      </a:r>
                    </a:p>
                    <a:p>
                      <a:pPr algn="ctr"/>
                      <a:endParaRPr lang="en-US" sz="1800" b="1" dirty="0">
                        <a:solidFill>
                          <a:schemeClr val="tx1"/>
                        </a:solidFill>
                        <a:latin typeface="Arial" panose="020B0604020202020204" pitchFamily="34" charset="0"/>
                        <a:cs typeface="Arial" panose="020B0604020202020204" pitchFamily="34" charset="0"/>
                      </a:endParaRPr>
                    </a:p>
                  </a:txBody>
                  <a:tcPr/>
                </a:tc>
                <a:tc>
                  <a:txBody>
                    <a:bodyPr/>
                    <a:lstStyle/>
                    <a:p>
                      <a:pPr algn="ctr"/>
                      <a:r>
                        <a:rPr lang="en-US" sz="1600" b="1" dirty="0">
                          <a:solidFill>
                            <a:srgbClr val="C00000"/>
                          </a:solidFill>
                          <a:latin typeface="Arial" panose="020B0604020202020204" pitchFamily="34" charset="0"/>
                          <a:cs typeface="Arial" panose="020B0604020202020204" pitchFamily="34" charset="0"/>
                        </a:rPr>
                        <a:t>Psychological factors that impact medical decisions, Somatoform Disorder</a:t>
                      </a:r>
                    </a:p>
                  </a:txBody>
                  <a:tcPr/>
                </a:tc>
                <a:extLst>
                  <a:ext uri="{0D108BD9-81ED-4DB2-BD59-A6C34878D82A}">
                    <a16:rowId xmlns:a16="http://schemas.microsoft.com/office/drawing/2014/main" val="3480962151"/>
                  </a:ext>
                </a:extLst>
              </a:tr>
              <a:tr h="529331">
                <a:tc>
                  <a:txBody>
                    <a:bodyPr/>
                    <a:lstStyle/>
                    <a:p>
                      <a:pPr algn="ctr"/>
                      <a:r>
                        <a:rPr lang="en-US" sz="1800" b="1" dirty="0">
                          <a:solidFill>
                            <a:schemeClr val="tx1"/>
                          </a:solidFill>
                          <a:latin typeface="Arial" panose="020B0604020202020204" pitchFamily="34" charset="0"/>
                          <a:cs typeface="Arial" panose="020B0604020202020204" pitchFamily="34" charset="0"/>
                        </a:rPr>
                        <a:t>Worry/Rumination </a:t>
                      </a:r>
                    </a:p>
                  </a:txBody>
                  <a:tcPr/>
                </a:tc>
                <a:tc>
                  <a:txBody>
                    <a:bodyPr/>
                    <a:lstStyle/>
                    <a:p>
                      <a:pPr algn="ctr"/>
                      <a:r>
                        <a:rPr lang="en-US" sz="1600" b="1" dirty="0">
                          <a:solidFill>
                            <a:srgbClr val="C00000"/>
                          </a:solidFill>
                          <a:latin typeface="Arial" panose="020B0604020202020204" pitchFamily="34" charset="0"/>
                          <a:cs typeface="Arial" panose="020B0604020202020204" pitchFamily="34" charset="0"/>
                        </a:rPr>
                        <a:t>Generalized Anxiety Disorder, Social Phobia, PTSD, Panic Disorder</a:t>
                      </a:r>
                    </a:p>
                  </a:txBody>
                  <a:tcPr/>
                </a:tc>
                <a:extLst>
                  <a:ext uri="{0D108BD9-81ED-4DB2-BD59-A6C34878D82A}">
                    <a16:rowId xmlns:a16="http://schemas.microsoft.com/office/drawing/2014/main" val="224280387"/>
                  </a:ext>
                </a:extLst>
              </a:tr>
              <a:tr h="529331">
                <a:tc>
                  <a:txBody>
                    <a:bodyPr/>
                    <a:lstStyle/>
                    <a:p>
                      <a:pPr algn="ctr"/>
                      <a:r>
                        <a:rPr lang="en-US" sz="1800" b="1" dirty="0">
                          <a:solidFill>
                            <a:schemeClr val="tx1"/>
                          </a:solidFill>
                          <a:latin typeface="Arial" panose="020B0604020202020204" pitchFamily="34" charset="0"/>
                          <a:cs typeface="Arial" panose="020B0604020202020204" pitchFamily="34" charset="0"/>
                        </a:rPr>
                        <a:t>Helplessness </a:t>
                      </a:r>
                    </a:p>
                  </a:txBody>
                  <a:tcPr/>
                </a:tc>
                <a:tc>
                  <a:txBody>
                    <a:bodyPr/>
                    <a:lstStyle/>
                    <a:p>
                      <a:pPr algn="ctr"/>
                      <a:r>
                        <a:rPr lang="en-US" sz="1800" b="1" dirty="0">
                          <a:solidFill>
                            <a:srgbClr val="C00000"/>
                          </a:solidFill>
                          <a:latin typeface="Arial" panose="020B0604020202020204" pitchFamily="34" charset="0"/>
                          <a:cs typeface="Arial" panose="020B0604020202020204" pitchFamily="34" charset="0"/>
                        </a:rPr>
                        <a:t>Suicidal Ideation, Self-Harm </a:t>
                      </a:r>
                    </a:p>
                  </a:txBody>
                  <a:tcPr/>
                </a:tc>
                <a:extLst>
                  <a:ext uri="{0D108BD9-81ED-4DB2-BD59-A6C34878D82A}">
                    <a16:rowId xmlns:a16="http://schemas.microsoft.com/office/drawing/2014/main" val="776382746"/>
                  </a:ext>
                </a:extLst>
              </a:tr>
            </a:tbl>
          </a:graphicData>
        </a:graphic>
      </p:graphicFrame>
      <p:pic>
        <p:nvPicPr>
          <p:cNvPr id="6" name="Picture 5" descr="A white and black text on a beige background&#10;&#10;Description automatically generated">
            <a:extLst>
              <a:ext uri="{FF2B5EF4-FFF2-40B4-BE49-F238E27FC236}">
                <a16:creationId xmlns:a16="http://schemas.microsoft.com/office/drawing/2014/main" id="{759E1EEB-EC29-E98F-8D5E-8B9E4BCD805E}"/>
              </a:ext>
            </a:extLst>
          </p:cNvPr>
          <p:cNvPicPr>
            <a:picLocks noChangeAspect="1"/>
          </p:cNvPicPr>
          <p:nvPr/>
        </p:nvPicPr>
        <p:blipFill>
          <a:blip r:embed="rId2"/>
          <a:stretch>
            <a:fillRect/>
          </a:stretch>
        </p:blipFill>
        <p:spPr>
          <a:xfrm>
            <a:off x="836612" y="275209"/>
            <a:ext cx="2143125" cy="1313895"/>
          </a:xfrm>
          <a:prstGeom prst="rect">
            <a:avLst/>
          </a:prstGeom>
        </p:spPr>
      </p:pic>
      <p:pic>
        <p:nvPicPr>
          <p:cNvPr id="7" name="Picture 6">
            <a:extLst>
              <a:ext uri="{FF2B5EF4-FFF2-40B4-BE49-F238E27FC236}">
                <a16:creationId xmlns:a16="http://schemas.microsoft.com/office/drawing/2014/main" id="{12542C41-E8F2-DC1B-A923-8A71F4FA3924}"/>
              </a:ext>
            </a:extLst>
          </p:cNvPr>
          <p:cNvPicPr>
            <a:picLocks noChangeAspect="1"/>
          </p:cNvPicPr>
          <p:nvPr/>
        </p:nvPicPr>
        <p:blipFill>
          <a:blip r:embed="rId3"/>
          <a:stretch>
            <a:fillRect/>
          </a:stretch>
        </p:blipFill>
        <p:spPr>
          <a:xfrm>
            <a:off x="9401453" y="275208"/>
            <a:ext cx="1950759" cy="1313895"/>
          </a:xfrm>
          <a:prstGeom prst="rect">
            <a:avLst/>
          </a:prstGeom>
        </p:spPr>
      </p:pic>
    </p:spTree>
    <p:extLst>
      <p:ext uri="{BB962C8B-B14F-4D97-AF65-F5344CB8AC3E}">
        <p14:creationId xmlns:p14="http://schemas.microsoft.com/office/powerpoint/2010/main" val="232698208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01FAD49-DF89-6E94-2385-29EC673F1DD0}"/>
              </a:ext>
            </a:extLst>
          </p:cNvPr>
          <p:cNvSpPr>
            <a:spLocks noGrp="1"/>
          </p:cNvSpPr>
          <p:nvPr>
            <p:ph type="ftr" sz="quarter" idx="11"/>
          </p:nvPr>
        </p:nvSpPr>
        <p:spPr/>
        <p:txBody>
          <a:bodyPr/>
          <a:lstStyle/>
          <a:p>
            <a:r>
              <a:rPr lang="en-US" dirty="0">
                <a:latin typeface="Arial" panose="020B0604020202020204" pitchFamily="34" charset="0"/>
                <a:cs typeface="Arial" panose="020B0604020202020204" pitchFamily="34" charset="0"/>
              </a:rPr>
              <a:t>Wellness &amp; Self-Care; Finding Your Oxygen Mask</a:t>
            </a:r>
          </a:p>
          <a:p>
            <a:endParaRPr lang="en-US" dirty="0"/>
          </a:p>
        </p:txBody>
      </p:sp>
      <p:sp>
        <p:nvSpPr>
          <p:cNvPr id="4" name="Slide Number Placeholder 3">
            <a:extLst>
              <a:ext uri="{FF2B5EF4-FFF2-40B4-BE49-F238E27FC236}">
                <a16:creationId xmlns:a16="http://schemas.microsoft.com/office/drawing/2014/main" id="{296FA3E7-396C-DEBC-337E-2CA7097E3BA8}"/>
              </a:ext>
            </a:extLst>
          </p:cNvPr>
          <p:cNvSpPr>
            <a:spLocks noGrp="1"/>
          </p:cNvSpPr>
          <p:nvPr>
            <p:ph type="sldNum" sz="quarter" idx="12"/>
          </p:nvPr>
        </p:nvSpPr>
        <p:spPr/>
        <p:txBody>
          <a:bodyPr/>
          <a:lstStyle/>
          <a:p>
            <a:fld id="{294A09A9-5501-47C1-A89A-A340965A2BE2}" type="slidenum">
              <a:rPr lang="en-US" smtClean="0"/>
              <a:pPr/>
              <a:t>27</a:t>
            </a:fld>
            <a:endParaRPr lang="en-US" dirty="0"/>
          </a:p>
        </p:txBody>
      </p:sp>
      <p:pic>
        <p:nvPicPr>
          <p:cNvPr id="9" name="Content Placeholder 8">
            <a:extLst>
              <a:ext uri="{FF2B5EF4-FFF2-40B4-BE49-F238E27FC236}">
                <a16:creationId xmlns:a16="http://schemas.microsoft.com/office/drawing/2014/main" id="{CCED4E2C-4FD4-44FD-718C-D8368F25C2F9}"/>
              </a:ext>
            </a:extLst>
          </p:cNvPr>
          <p:cNvPicPr>
            <a:picLocks noGrp="1" noChangeAspect="1"/>
          </p:cNvPicPr>
          <p:nvPr>
            <p:ph sz="quarter" idx="4"/>
          </p:nvPr>
        </p:nvPicPr>
        <p:blipFill>
          <a:blip r:embed="rId2"/>
          <a:stretch>
            <a:fillRect/>
          </a:stretch>
        </p:blipFill>
        <p:spPr>
          <a:xfrm>
            <a:off x="7229475" y="400050"/>
            <a:ext cx="4457700" cy="6124575"/>
          </a:xfrm>
          <a:prstGeom prst="rect">
            <a:avLst/>
          </a:prstGeom>
        </p:spPr>
      </p:pic>
      <p:sp>
        <p:nvSpPr>
          <p:cNvPr id="10" name="TextBox 9">
            <a:extLst>
              <a:ext uri="{FF2B5EF4-FFF2-40B4-BE49-F238E27FC236}">
                <a16:creationId xmlns:a16="http://schemas.microsoft.com/office/drawing/2014/main" id="{B81BC2A3-F3AA-D9A7-5FF6-9679173CF02A}"/>
              </a:ext>
            </a:extLst>
          </p:cNvPr>
          <p:cNvSpPr txBox="1"/>
          <p:nvPr/>
        </p:nvSpPr>
        <p:spPr>
          <a:xfrm>
            <a:off x="895350" y="514350"/>
            <a:ext cx="4114800" cy="1323439"/>
          </a:xfrm>
          <a:prstGeom prst="rect">
            <a:avLst/>
          </a:prstGeom>
          <a:solidFill>
            <a:srgbClr val="FFFFCC"/>
          </a:solidFill>
        </p:spPr>
        <p:txBody>
          <a:bodyPr wrap="square" rtlCol="0">
            <a:spAutoFit/>
          </a:bodyPr>
          <a:lstStyle/>
          <a:p>
            <a:pPr algn="ctr"/>
            <a:r>
              <a:rPr lang="en-US" sz="4000" b="1" dirty="0">
                <a:solidFill>
                  <a:srgbClr val="C00000"/>
                </a:solidFill>
                <a:latin typeface="Arial" panose="020B0604020202020204" pitchFamily="34" charset="0"/>
                <a:cs typeface="Arial" panose="020B0604020202020204" pitchFamily="34" charset="0"/>
              </a:rPr>
              <a:t>Creating Your Self-Care Plan</a:t>
            </a:r>
          </a:p>
        </p:txBody>
      </p:sp>
      <p:sp>
        <p:nvSpPr>
          <p:cNvPr id="2" name="TextBox 1">
            <a:extLst>
              <a:ext uri="{FF2B5EF4-FFF2-40B4-BE49-F238E27FC236}">
                <a16:creationId xmlns:a16="http://schemas.microsoft.com/office/drawing/2014/main" id="{C6E011B9-4207-A7D5-68D0-552DB5F1AE8E}"/>
              </a:ext>
            </a:extLst>
          </p:cNvPr>
          <p:cNvSpPr txBox="1"/>
          <p:nvPr/>
        </p:nvSpPr>
        <p:spPr>
          <a:xfrm>
            <a:off x="847726" y="4656296"/>
            <a:ext cx="4067176" cy="1077218"/>
          </a:xfrm>
          <a:prstGeom prst="rect">
            <a:avLst/>
          </a:prstGeom>
          <a:solidFill>
            <a:srgbClr val="FFFFCC"/>
          </a:solidFill>
        </p:spPr>
        <p:txBody>
          <a:bodyPr wrap="square" rtlCol="0">
            <a:spAutoFit/>
          </a:bodyPr>
          <a:lstStyle/>
          <a:p>
            <a:pPr algn="ctr"/>
            <a:r>
              <a:rPr lang="en-US" sz="3200" b="1" dirty="0">
                <a:solidFill>
                  <a:srgbClr val="C00000"/>
                </a:solidFill>
                <a:latin typeface="Arial" panose="020B0604020202020204" pitchFamily="34" charset="0"/>
                <a:cs typeface="Arial" panose="020B0604020202020204" pitchFamily="34" charset="0"/>
              </a:rPr>
              <a:t>What is your Oxygen Mask? </a:t>
            </a:r>
          </a:p>
        </p:txBody>
      </p:sp>
    </p:spTree>
    <p:extLst>
      <p:ext uri="{BB962C8B-B14F-4D97-AF65-F5344CB8AC3E}">
        <p14:creationId xmlns:p14="http://schemas.microsoft.com/office/powerpoint/2010/main" val="27510466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70C2710-5EC4-6CA5-D813-C762AFD0CDB3}"/>
              </a:ext>
            </a:extLst>
          </p:cNvPr>
          <p:cNvSpPr>
            <a:spLocks noGrp="1"/>
          </p:cNvSpPr>
          <p:nvPr>
            <p:ph type="title"/>
          </p:nvPr>
        </p:nvSpPr>
        <p:spPr>
          <a:xfrm>
            <a:off x="981455" y="2133600"/>
            <a:ext cx="3828669" cy="2571750"/>
          </a:xfrm>
          <a:solidFill>
            <a:srgbClr val="FFFFCC"/>
          </a:solidFill>
        </p:spPr>
        <p:txBody>
          <a:bodyPr>
            <a:normAutofit fontScale="90000"/>
          </a:bodyPr>
          <a:lstStyle/>
          <a:p>
            <a:r>
              <a:rPr lang="en-US" b="1" dirty="0">
                <a:solidFill>
                  <a:srgbClr val="C00000"/>
                </a:solidFill>
                <a:latin typeface="Arial" panose="020B0604020202020204" pitchFamily="34" charset="0"/>
                <a:cs typeface="Arial" panose="020B0604020202020204" pitchFamily="34" charset="0"/>
              </a:rPr>
              <a:t>Write Your Own Manifesto </a:t>
            </a:r>
            <a:br>
              <a:rPr lang="en-US" b="1" dirty="0">
                <a:solidFill>
                  <a:srgbClr val="C00000"/>
                </a:solidFill>
                <a:latin typeface="Arial" panose="020B0604020202020204" pitchFamily="34" charset="0"/>
                <a:cs typeface="Arial" panose="020B0604020202020204" pitchFamily="34" charset="0"/>
              </a:rPr>
            </a:br>
            <a:r>
              <a:rPr lang="en-US" sz="1800" dirty="0">
                <a:solidFill>
                  <a:schemeClr val="tx1"/>
                </a:solidFill>
                <a:latin typeface="Arial" panose="020B0604020202020204" pitchFamily="34" charset="0"/>
                <a:cs typeface="Arial" panose="020B0604020202020204" pitchFamily="34" charset="0"/>
              </a:rPr>
              <a:t>A written statement to publicly declare your intentions, motives, or beliefs.</a:t>
            </a:r>
          </a:p>
        </p:txBody>
      </p:sp>
      <p:sp>
        <p:nvSpPr>
          <p:cNvPr id="11" name="Content Placeholder 10">
            <a:extLst>
              <a:ext uri="{FF2B5EF4-FFF2-40B4-BE49-F238E27FC236}">
                <a16:creationId xmlns:a16="http://schemas.microsoft.com/office/drawing/2014/main" id="{B696C5EF-D40E-E6F6-7120-3E36ED60FF39}"/>
              </a:ext>
            </a:extLst>
          </p:cNvPr>
          <p:cNvSpPr>
            <a:spLocks noGrp="1"/>
          </p:cNvSpPr>
          <p:nvPr>
            <p:ph idx="1"/>
          </p:nvPr>
        </p:nvSpPr>
        <p:spPr>
          <a:xfrm>
            <a:off x="5220071" y="310717"/>
            <a:ext cx="6604986" cy="6223248"/>
          </a:xfrm>
          <a:solidFill>
            <a:srgbClr val="FFFFCC"/>
          </a:solidFill>
        </p:spPr>
        <p:txBody>
          <a:bodyPr>
            <a:normAutofit fontScale="25000" lnSpcReduction="20000"/>
          </a:bodyPr>
          <a:lstStyle/>
          <a:p>
            <a:r>
              <a:rPr lang="en-US" sz="5600" dirty="0">
                <a:latin typeface="Arial" panose="020B0604020202020204" pitchFamily="34" charset="0"/>
                <a:cs typeface="Arial" panose="020B0604020202020204" pitchFamily="34" charset="0"/>
              </a:rPr>
              <a:t>1.)  </a:t>
            </a:r>
            <a:r>
              <a:rPr lang="en-US" sz="5600" b="1" dirty="0">
                <a:solidFill>
                  <a:srgbClr val="FF0000"/>
                </a:solidFill>
                <a:latin typeface="Arial" panose="020B0604020202020204" pitchFamily="34" charset="0"/>
                <a:cs typeface="Arial" panose="020B0604020202020204" pitchFamily="34" charset="0"/>
              </a:rPr>
              <a:t>I BELIEVE </a:t>
            </a:r>
            <a:r>
              <a:rPr lang="en-US" sz="5600" dirty="0">
                <a:solidFill>
                  <a:srgbClr val="FF0000"/>
                </a:solidFill>
                <a:latin typeface="Arial" panose="020B0604020202020204" pitchFamily="34" charset="0"/>
                <a:cs typeface="Arial" panose="020B0604020202020204" pitchFamily="34" charset="0"/>
              </a:rPr>
              <a:t>…</a:t>
            </a:r>
            <a:r>
              <a:rPr lang="en-US" sz="5600" b="0" dirty="0">
                <a:latin typeface="Arial" panose="020B0604020202020204" pitchFamily="34" charset="0"/>
                <a:cs typeface="Arial" panose="020B0604020202020204" pitchFamily="34" charset="0"/>
              </a:rPr>
              <a:t>Just tell us what you believe. Simple as that. One sentence, a bullet-point list, or a whole commencement address. You can also include what you no longer believe for an interesting twist!              </a:t>
            </a:r>
            <a:r>
              <a:rPr lang="en-US" sz="5600" b="0" i="1" dirty="0">
                <a:latin typeface="Arial" panose="020B0604020202020204" pitchFamily="34" charset="0"/>
                <a:cs typeface="Arial" panose="020B0604020202020204" pitchFamily="34" charset="0"/>
              </a:rPr>
              <a:t>Example</a:t>
            </a:r>
            <a:r>
              <a:rPr lang="en-US" sz="5600" b="0" dirty="0">
                <a:latin typeface="Arial" panose="020B0604020202020204" pitchFamily="34" charset="0"/>
                <a:cs typeface="Arial" panose="020B0604020202020204" pitchFamily="34" charset="0"/>
              </a:rPr>
              <a:t>:   “</a:t>
            </a:r>
            <a:r>
              <a:rPr lang="en-US" sz="5600" dirty="0">
                <a:solidFill>
                  <a:srgbClr val="C00000"/>
                </a:solidFill>
                <a:latin typeface="Arial" panose="020B0604020202020204" pitchFamily="34" charset="0"/>
                <a:cs typeface="Arial" panose="020B0604020202020204" pitchFamily="34" charset="0"/>
              </a:rPr>
              <a:t>I believe in the power of love.” “I believe in karma</a:t>
            </a:r>
            <a:r>
              <a:rPr lang="en-US" sz="5600" b="0" dirty="0">
                <a:latin typeface="Arial" panose="020B0604020202020204" pitchFamily="34" charset="0"/>
                <a:cs typeface="Arial" panose="020B0604020202020204" pitchFamily="34" charset="0"/>
              </a:rPr>
              <a:t>” </a:t>
            </a:r>
          </a:p>
          <a:p>
            <a:r>
              <a:rPr lang="en-US" sz="5600" dirty="0">
                <a:latin typeface="Arial" panose="020B0604020202020204" pitchFamily="34" charset="0"/>
                <a:cs typeface="Arial" panose="020B0604020202020204" pitchFamily="34" charset="0"/>
              </a:rPr>
              <a:t>2.)  </a:t>
            </a:r>
            <a:r>
              <a:rPr lang="en-US" sz="5600" b="1" dirty="0">
                <a:solidFill>
                  <a:srgbClr val="0070C0"/>
                </a:solidFill>
                <a:latin typeface="Arial" panose="020B0604020202020204" pitchFamily="34" charset="0"/>
                <a:cs typeface="Arial" panose="020B0604020202020204" pitchFamily="34" charset="0"/>
              </a:rPr>
              <a:t>I WANT TO LIVE IN A WORLD WHERE</a:t>
            </a:r>
            <a:r>
              <a:rPr lang="en-US" sz="5600" dirty="0">
                <a:solidFill>
                  <a:srgbClr val="0070C0"/>
                </a:solidFill>
                <a:latin typeface="Arial" panose="020B0604020202020204" pitchFamily="34" charset="0"/>
                <a:cs typeface="Arial" panose="020B0604020202020204" pitchFamily="34" charset="0"/>
              </a:rPr>
              <a:t>…….. </a:t>
            </a:r>
            <a:r>
              <a:rPr lang="en-US" sz="5600" b="0" dirty="0">
                <a:latin typeface="Arial" panose="020B0604020202020204" pitchFamily="34" charset="0"/>
                <a:cs typeface="Arial" panose="020B0604020202020204" pitchFamily="34" charset="0"/>
              </a:rPr>
              <a:t>Paint a vision of the world you want to live in. What’s different? What’s better? What’s easier?</a:t>
            </a:r>
          </a:p>
          <a:p>
            <a:r>
              <a:rPr lang="en-US" sz="5600" b="0" i="1" dirty="0">
                <a:latin typeface="Arial" panose="020B0604020202020204" pitchFamily="34" charset="0"/>
                <a:cs typeface="Arial" panose="020B0604020202020204" pitchFamily="34" charset="0"/>
              </a:rPr>
              <a:t>Example</a:t>
            </a:r>
            <a:r>
              <a:rPr lang="en-US" sz="5600" b="0" dirty="0">
                <a:latin typeface="Arial" panose="020B0604020202020204" pitchFamily="34" charset="0"/>
                <a:cs typeface="Arial" panose="020B0604020202020204" pitchFamily="34" charset="0"/>
              </a:rPr>
              <a:t>:   </a:t>
            </a:r>
            <a:r>
              <a:rPr lang="en-US" sz="5600" dirty="0">
                <a:solidFill>
                  <a:srgbClr val="C00000"/>
                </a:solidFill>
                <a:latin typeface="Arial" panose="020B0604020202020204" pitchFamily="34" charset="0"/>
                <a:cs typeface="Arial" panose="020B0604020202020204" pitchFamily="34" charset="0"/>
              </a:rPr>
              <a:t>“I want to live in a world where people care about one another.” </a:t>
            </a:r>
          </a:p>
          <a:p>
            <a:r>
              <a:rPr lang="en-US" sz="5600" dirty="0">
                <a:latin typeface="Arial" panose="020B0604020202020204" pitchFamily="34" charset="0"/>
                <a:cs typeface="Arial" panose="020B0604020202020204" pitchFamily="34" charset="0"/>
              </a:rPr>
              <a:t>3.)  </a:t>
            </a:r>
            <a:r>
              <a:rPr lang="en-US" sz="5600" b="1" dirty="0">
                <a:solidFill>
                  <a:srgbClr val="FF6600"/>
                </a:solidFill>
                <a:latin typeface="Arial" panose="020B0604020202020204" pitchFamily="34" charset="0"/>
                <a:cs typeface="Arial" panose="020B0604020202020204" pitchFamily="34" charset="0"/>
              </a:rPr>
              <a:t>HERE’S WHAT I KNOW FOR SURE…….</a:t>
            </a:r>
            <a:r>
              <a:rPr lang="en-US" sz="5600" b="0" dirty="0">
                <a:latin typeface="Arial" panose="020B0604020202020204" pitchFamily="34" charset="0"/>
                <a:cs typeface="Arial" panose="020B0604020202020204" pitchFamily="34" charset="0"/>
              </a:rPr>
              <a:t>Reveal a few undeniable truths here. </a:t>
            </a:r>
          </a:p>
          <a:p>
            <a:r>
              <a:rPr lang="en-US" sz="5600" b="0" i="1" dirty="0">
                <a:latin typeface="Arial" panose="020B0604020202020204" pitchFamily="34" charset="0"/>
                <a:cs typeface="Arial" panose="020B0604020202020204" pitchFamily="34" charset="0"/>
              </a:rPr>
              <a:t>Example</a:t>
            </a:r>
            <a:r>
              <a:rPr lang="en-US" sz="5600" b="0" dirty="0">
                <a:latin typeface="Arial" panose="020B0604020202020204" pitchFamily="34" charset="0"/>
                <a:cs typeface="Arial" panose="020B0604020202020204" pitchFamily="34" charset="0"/>
              </a:rPr>
              <a:t>:  </a:t>
            </a:r>
            <a:r>
              <a:rPr lang="en-US" sz="5600" dirty="0">
                <a:solidFill>
                  <a:srgbClr val="C00000"/>
                </a:solidFill>
                <a:latin typeface="Arial" panose="020B0604020202020204" pitchFamily="34" charset="0"/>
                <a:cs typeface="Arial" panose="020B0604020202020204" pitchFamily="34" charset="0"/>
              </a:rPr>
              <a:t>“If I don’t take care of myself, I am no  good to anyone else.”</a:t>
            </a:r>
          </a:p>
          <a:p>
            <a:r>
              <a:rPr lang="en-US" sz="5600" dirty="0">
                <a:latin typeface="Arial" panose="020B0604020202020204" pitchFamily="34" charset="0"/>
                <a:cs typeface="Arial" panose="020B0604020202020204" pitchFamily="34" charset="0"/>
              </a:rPr>
              <a:t>4.)  </a:t>
            </a:r>
            <a:r>
              <a:rPr lang="en-US" sz="5600" b="1" dirty="0">
                <a:solidFill>
                  <a:srgbClr val="00B050"/>
                </a:solidFill>
                <a:latin typeface="Arial" panose="020B0604020202020204" pitchFamily="34" charset="0"/>
                <a:cs typeface="Arial" panose="020B0604020202020204" pitchFamily="34" charset="0"/>
              </a:rPr>
              <a:t>ALWAYS WEAR SUNSCREEN……</a:t>
            </a:r>
            <a:r>
              <a:rPr lang="en-US" sz="5600" b="0" dirty="0">
                <a:latin typeface="Arial" panose="020B0604020202020204" pitchFamily="34" charset="0"/>
                <a:cs typeface="Arial" panose="020B0604020202020204" pitchFamily="34" charset="0"/>
              </a:rPr>
              <a:t>Share a collection of straight-shootin</a:t>
            </a:r>
            <a:r>
              <a:rPr lang="en-US" sz="5600" dirty="0">
                <a:latin typeface="Arial" panose="020B0604020202020204" pitchFamily="34" charset="0"/>
                <a:cs typeface="Arial" panose="020B0604020202020204" pitchFamily="34" charset="0"/>
              </a:rPr>
              <a:t>g</a:t>
            </a:r>
            <a:r>
              <a:rPr lang="en-US" sz="5600" b="0" dirty="0">
                <a:latin typeface="Arial" panose="020B0604020202020204" pitchFamily="34" charset="0"/>
                <a:cs typeface="Arial" panose="020B0604020202020204" pitchFamily="34" charset="0"/>
              </a:rPr>
              <a:t> tips &amp; advice, from the perspective of someone who’s not “perfect.”</a:t>
            </a:r>
          </a:p>
          <a:p>
            <a:r>
              <a:rPr lang="en-US" sz="5600" b="0" i="1" dirty="0">
                <a:latin typeface="Arial" panose="020B0604020202020204" pitchFamily="34" charset="0"/>
                <a:cs typeface="Arial" panose="020B0604020202020204" pitchFamily="34" charset="0"/>
              </a:rPr>
              <a:t>Example</a:t>
            </a:r>
            <a:r>
              <a:rPr lang="en-US" sz="5600" b="0" dirty="0">
                <a:latin typeface="Arial" panose="020B0604020202020204" pitchFamily="34" charset="0"/>
                <a:cs typeface="Arial" panose="020B0604020202020204" pitchFamily="34" charset="0"/>
              </a:rPr>
              <a:t>: </a:t>
            </a:r>
            <a:r>
              <a:rPr lang="en-US" sz="5600" dirty="0">
                <a:solidFill>
                  <a:srgbClr val="C00000"/>
                </a:solidFill>
                <a:latin typeface="Arial" panose="020B0604020202020204" pitchFamily="34" charset="0"/>
                <a:cs typeface="Arial" panose="020B0604020202020204" pitchFamily="34" charset="0"/>
              </a:rPr>
              <a:t>“Trust your instincts. Be yourself. Believe the clichés. They’re usually true.”</a:t>
            </a:r>
          </a:p>
          <a:p>
            <a:r>
              <a:rPr lang="en-US" sz="5600" dirty="0">
                <a:latin typeface="Arial" panose="020B0604020202020204" pitchFamily="34" charset="0"/>
                <a:cs typeface="Arial" panose="020B0604020202020204" pitchFamily="34" charset="0"/>
              </a:rPr>
              <a:t>5.)  </a:t>
            </a:r>
            <a:r>
              <a:rPr lang="en-US" sz="5600" dirty="0">
                <a:solidFill>
                  <a:srgbClr val="993366"/>
                </a:solidFill>
                <a:latin typeface="Arial" panose="020B0604020202020204" pitchFamily="34" charset="0"/>
                <a:cs typeface="Arial" panose="020B0604020202020204" pitchFamily="34" charset="0"/>
              </a:rPr>
              <a:t>THE “MICRO-MANIFESTO”</a:t>
            </a:r>
            <a:r>
              <a:rPr lang="en-US" sz="5600" b="0" dirty="0">
                <a:solidFill>
                  <a:srgbClr val="993366"/>
                </a:solidFill>
                <a:latin typeface="Arial" panose="020B0604020202020204" pitchFamily="34" charset="0"/>
                <a:cs typeface="Arial" panose="020B0604020202020204" pitchFamily="34" charset="0"/>
              </a:rPr>
              <a:t>…….. </a:t>
            </a:r>
            <a:r>
              <a:rPr lang="en-US" sz="5600" b="0" dirty="0">
                <a:latin typeface="Arial" panose="020B0604020202020204" pitchFamily="34" charset="0"/>
                <a:cs typeface="Arial" panose="020B0604020202020204" pitchFamily="34" charset="0"/>
              </a:rPr>
              <a:t>If you were at the world’s biggest open mic night, and had fifteen seconds on the microphone, what would you holler out into the crowd? </a:t>
            </a:r>
            <a:endParaRPr lang="en-US" sz="5600" dirty="0">
              <a:latin typeface="Arial" panose="020B0604020202020204" pitchFamily="34" charset="0"/>
              <a:cs typeface="Arial" panose="020B0604020202020204" pitchFamily="34" charset="0"/>
            </a:endParaRPr>
          </a:p>
          <a:p>
            <a:r>
              <a:rPr lang="en-US" sz="5600" b="0" i="1" dirty="0">
                <a:latin typeface="Arial" panose="020B0604020202020204" pitchFamily="34" charset="0"/>
                <a:cs typeface="Arial" panose="020B0604020202020204" pitchFamily="34" charset="0"/>
              </a:rPr>
              <a:t>Example</a:t>
            </a:r>
            <a:r>
              <a:rPr lang="en-US" sz="5600" b="0" dirty="0">
                <a:latin typeface="Arial" panose="020B0604020202020204" pitchFamily="34" charset="0"/>
                <a:cs typeface="Arial" panose="020B0604020202020204" pitchFamily="34" charset="0"/>
              </a:rPr>
              <a:t>:  </a:t>
            </a:r>
            <a:r>
              <a:rPr lang="en-US" sz="5600" dirty="0">
                <a:solidFill>
                  <a:srgbClr val="C00000"/>
                </a:solidFill>
                <a:latin typeface="Arial" panose="020B0604020202020204" pitchFamily="34" charset="0"/>
                <a:cs typeface="Arial" panose="020B0604020202020204" pitchFamily="34" charset="0"/>
              </a:rPr>
              <a:t>“No one on earth can do what I do, in precisely the way that I do it.”</a:t>
            </a:r>
          </a:p>
          <a:p>
            <a:endParaRPr lang="en-US" dirty="0"/>
          </a:p>
        </p:txBody>
      </p:sp>
      <p:sp>
        <p:nvSpPr>
          <p:cNvPr id="3" name="Footer Placeholder 2">
            <a:extLst>
              <a:ext uri="{FF2B5EF4-FFF2-40B4-BE49-F238E27FC236}">
                <a16:creationId xmlns:a16="http://schemas.microsoft.com/office/drawing/2014/main" id="{7AD96F17-C005-D468-10B6-D29EAD751B94}"/>
              </a:ext>
            </a:extLst>
          </p:cNvPr>
          <p:cNvSpPr>
            <a:spLocks noGrp="1"/>
          </p:cNvSpPr>
          <p:nvPr>
            <p:ph type="ftr" sz="quarter" idx="4294967295"/>
          </p:nvPr>
        </p:nvSpPr>
        <p:spPr>
          <a:xfrm>
            <a:off x="286130" y="6356350"/>
            <a:ext cx="3828670" cy="365125"/>
          </a:xfrm>
        </p:spPr>
        <p:txBody>
          <a:bodyPr/>
          <a:lstStyle/>
          <a:p>
            <a:r>
              <a:rPr lang="en-US" dirty="0">
                <a:latin typeface="Arial" panose="020B0604020202020204" pitchFamily="34" charset="0"/>
                <a:cs typeface="Arial" panose="020B0604020202020204" pitchFamily="34" charset="0"/>
              </a:rPr>
              <a:t>Wellness &amp; Self-Care; Finding Your Oxygen Mask</a:t>
            </a:r>
          </a:p>
          <a:p>
            <a:endParaRPr lang="en-US" dirty="0"/>
          </a:p>
        </p:txBody>
      </p:sp>
      <p:sp>
        <p:nvSpPr>
          <p:cNvPr id="4" name="Slide Number Placeholder 3">
            <a:extLst>
              <a:ext uri="{FF2B5EF4-FFF2-40B4-BE49-F238E27FC236}">
                <a16:creationId xmlns:a16="http://schemas.microsoft.com/office/drawing/2014/main" id="{3D10BE1B-BB6A-497A-AC91-CB1883BC0CA8}"/>
              </a:ext>
            </a:extLst>
          </p:cNvPr>
          <p:cNvSpPr>
            <a:spLocks noGrp="1"/>
          </p:cNvSpPr>
          <p:nvPr>
            <p:ph type="sldNum" sz="quarter" idx="4294967295"/>
          </p:nvPr>
        </p:nvSpPr>
        <p:spPr>
          <a:xfrm>
            <a:off x="9448800" y="6356350"/>
            <a:ext cx="2743200" cy="365125"/>
          </a:xfrm>
        </p:spPr>
        <p:txBody>
          <a:bodyPr/>
          <a:lstStyle/>
          <a:p>
            <a:fld id="{294A09A9-5501-47C1-A89A-A340965A2BE2}" type="slidenum">
              <a:rPr lang="en-US" smtClean="0"/>
              <a:t>28</a:t>
            </a:fld>
            <a:endParaRPr lang="en-US" dirty="0"/>
          </a:p>
        </p:txBody>
      </p:sp>
    </p:spTree>
    <p:extLst>
      <p:ext uri="{BB962C8B-B14F-4D97-AF65-F5344CB8AC3E}">
        <p14:creationId xmlns:p14="http://schemas.microsoft.com/office/powerpoint/2010/main" val="136431951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7D9F808-5619-B921-2CF0-30C109FE8F9B}"/>
              </a:ext>
            </a:extLst>
          </p:cNvPr>
          <p:cNvSpPr>
            <a:spLocks noGrp="1"/>
          </p:cNvSpPr>
          <p:nvPr>
            <p:ph type="title"/>
          </p:nvPr>
        </p:nvSpPr>
        <p:spPr>
          <a:xfrm>
            <a:off x="3448050" y="136525"/>
            <a:ext cx="7905750" cy="1758950"/>
          </a:xfrm>
          <a:solidFill>
            <a:srgbClr val="FFFFCC"/>
          </a:solidFill>
        </p:spPr>
        <p:txBody>
          <a:bodyPr/>
          <a:lstStyle/>
          <a:p>
            <a:r>
              <a:rPr lang="en-US" b="1" dirty="0">
                <a:solidFill>
                  <a:srgbClr val="C00000"/>
                </a:solidFill>
                <a:latin typeface="Arial" panose="020B0604020202020204" pitchFamily="34" charset="0"/>
                <a:cs typeface="Arial" panose="020B0604020202020204" pitchFamily="34" charset="0"/>
              </a:rPr>
              <a:t>Not the END, but your new BEGINNING..</a:t>
            </a:r>
          </a:p>
        </p:txBody>
      </p:sp>
      <p:sp>
        <p:nvSpPr>
          <p:cNvPr id="8" name="Content Placeholder 7">
            <a:extLst>
              <a:ext uri="{FF2B5EF4-FFF2-40B4-BE49-F238E27FC236}">
                <a16:creationId xmlns:a16="http://schemas.microsoft.com/office/drawing/2014/main" id="{58C2A5F1-0A92-7E89-3FFC-8E869E03866B}"/>
              </a:ext>
            </a:extLst>
          </p:cNvPr>
          <p:cNvSpPr>
            <a:spLocks noGrp="1"/>
          </p:cNvSpPr>
          <p:nvPr>
            <p:ph idx="1"/>
          </p:nvPr>
        </p:nvSpPr>
        <p:spPr>
          <a:xfrm>
            <a:off x="838200" y="2990088"/>
            <a:ext cx="10515600" cy="3126627"/>
          </a:xfrm>
          <a:solidFill>
            <a:srgbClr val="FFFFCC"/>
          </a:solidFill>
        </p:spPr>
        <p:txBody>
          <a:bodyPr/>
          <a:lstStyle/>
          <a:p>
            <a:pPr marL="0" indent="0" algn="ctr">
              <a:buNone/>
            </a:pPr>
            <a:r>
              <a:rPr lang="en-US" i="1" dirty="0">
                <a:latin typeface="Arial" panose="020B0604020202020204" pitchFamily="34" charset="0"/>
                <a:cs typeface="Arial" panose="020B0604020202020204" pitchFamily="34" charset="0"/>
              </a:rPr>
              <a:t>April Cline</a:t>
            </a:r>
            <a:r>
              <a:rPr lang="en-US" dirty="0">
                <a:latin typeface="Arial" panose="020B0604020202020204" pitchFamily="34" charset="0"/>
                <a:cs typeface="Arial" panose="020B0604020202020204" pitchFamily="34" charset="0"/>
              </a:rPr>
              <a:t>, Director of System of Care, Sandhills Center </a:t>
            </a:r>
          </a:p>
          <a:p>
            <a:pPr marL="0" indent="0" algn="ctr">
              <a:buNone/>
            </a:pPr>
            <a:r>
              <a:rPr lang="en-US" dirty="0">
                <a:latin typeface="Arial" panose="020B0604020202020204" pitchFamily="34" charset="0"/>
                <a:cs typeface="Arial" panose="020B0604020202020204" pitchFamily="34" charset="0"/>
                <a:hlinkClick r:id="rId2"/>
              </a:rPr>
              <a:t>AprilC@Sandhillscenter.org</a:t>
            </a:r>
            <a:r>
              <a:rPr lang="en-US" dirty="0">
                <a:latin typeface="Arial" panose="020B0604020202020204" pitchFamily="34" charset="0"/>
                <a:cs typeface="Arial" panose="020B0604020202020204" pitchFamily="34" charset="0"/>
              </a:rPr>
              <a:t> </a:t>
            </a:r>
          </a:p>
          <a:p>
            <a:pPr marL="0" indent="0" algn="ctr">
              <a:buNone/>
            </a:pPr>
            <a:r>
              <a:rPr lang="en-US" i="1" dirty="0">
                <a:latin typeface="Arial" panose="020B0604020202020204" pitchFamily="34" charset="0"/>
                <a:cs typeface="Arial" panose="020B0604020202020204" pitchFamily="34" charset="0"/>
              </a:rPr>
              <a:t>Eric S. Kilmer</a:t>
            </a:r>
            <a:r>
              <a:rPr lang="en-US" dirty="0">
                <a:latin typeface="Arial" panose="020B0604020202020204" pitchFamily="34" charset="0"/>
                <a:cs typeface="Arial" panose="020B0604020202020204" pitchFamily="34" charset="0"/>
              </a:rPr>
              <a:t>, System of Care Coordinator, Sandhills Center</a:t>
            </a:r>
          </a:p>
          <a:p>
            <a:pPr marL="0" indent="0" algn="ctr">
              <a:buNone/>
            </a:pPr>
            <a:r>
              <a:rPr lang="en-US" dirty="0">
                <a:latin typeface="Arial" panose="020B0604020202020204" pitchFamily="34" charset="0"/>
                <a:cs typeface="Arial" panose="020B0604020202020204" pitchFamily="34" charset="0"/>
                <a:hlinkClick r:id="rId3"/>
              </a:rPr>
              <a:t>Erick@Sandhillscenter.org</a:t>
            </a:r>
            <a:r>
              <a:rPr lang="en-US" dirty="0">
                <a:latin typeface="Arial" panose="020B0604020202020204" pitchFamily="34" charset="0"/>
                <a:cs typeface="Arial" panose="020B0604020202020204" pitchFamily="34" charset="0"/>
              </a:rPr>
              <a:t> </a:t>
            </a:r>
          </a:p>
          <a:p>
            <a:pPr marL="0" indent="0" algn="ctr">
              <a:buNone/>
            </a:pPr>
            <a:endParaRPr lang="en-US" sz="1600" b="1" dirty="0">
              <a:solidFill>
                <a:srgbClr val="C00000"/>
              </a:solidFill>
              <a:latin typeface="Arial" panose="020B0604020202020204" pitchFamily="34" charset="0"/>
              <a:cs typeface="Arial" panose="020B0604020202020204" pitchFamily="34" charset="0"/>
            </a:endParaRPr>
          </a:p>
          <a:p>
            <a:pPr marL="0" indent="0" algn="ctr">
              <a:buNone/>
            </a:pPr>
            <a:r>
              <a:rPr lang="en-US" sz="1600" b="1" dirty="0">
                <a:solidFill>
                  <a:srgbClr val="C00000"/>
                </a:solidFill>
                <a:latin typeface="Arial" panose="020B0604020202020204" pitchFamily="34" charset="0"/>
                <a:cs typeface="Arial" panose="020B0604020202020204" pitchFamily="34" charset="0"/>
              </a:rPr>
              <a:t>Your Self-Care Weekend Playlist- 15 Songs for Self-Care</a:t>
            </a:r>
            <a:r>
              <a:rPr lang="en-US"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hlinkClick r:id="rId4"/>
              </a:rPr>
              <a:t>https://www.thelilyjoproject.com/2021/08/13/your-self-care-weekend-playlist-15-songs-for-self-care/</a:t>
            </a:r>
            <a:r>
              <a:rPr lang="en-US" sz="1600" dirty="0">
                <a:latin typeface="Arial" panose="020B0604020202020204" pitchFamily="34" charset="0"/>
                <a:cs typeface="Arial" panose="020B0604020202020204" pitchFamily="34" charset="0"/>
              </a:rPr>
              <a:t> </a:t>
            </a:r>
          </a:p>
        </p:txBody>
      </p:sp>
      <p:sp>
        <p:nvSpPr>
          <p:cNvPr id="3" name="Footer Placeholder 2">
            <a:extLst>
              <a:ext uri="{FF2B5EF4-FFF2-40B4-BE49-F238E27FC236}">
                <a16:creationId xmlns:a16="http://schemas.microsoft.com/office/drawing/2014/main" id="{CC0D5D8B-6A95-ECAA-D68A-A1CE163E150E}"/>
              </a:ext>
            </a:extLst>
          </p:cNvPr>
          <p:cNvSpPr>
            <a:spLocks noGrp="1"/>
          </p:cNvSpPr>
          <p:nvPr>
            <p:ph type="ftr" sz="quarter" idx="10"/>
          </p:nvPr>
        </p:nvSpPr>
        <p:spPr/>
        <p:txBody>
          <a:bodyPr/>
          <a:lstStyle/>
          <a:p>
            <a:r>
              <a:rPr lang="en-US" dirty="0">
                <a:latin typeface="Arial" panose="020B0604020202020204" pitchFamily="34" charset="0"/>
                <a:cs typeface="Arial" panose="020B0604020202020204" pitchFamily="34" charset="0"/>
              </a:rPr>
              <a:t>Wellness &amp; Self-Care; Finding Your Oxygen Mask</a:t>
            </a:r>
          </a:p>
          <a:p>
            <a:endParaRPr lang="en-US" dirty="0"/>
          </a:p>
        </p:txBody>
      </p:sp>
      <p:sp>
        <p:nvSpPr>
          <p:cNvPr id="4" name="Slide Number Placeholder 3">
            <a:extLst>
              <a:ext uri="{FF2B5EF4-FFF2-40B4-BE49-F238E27FC236}">
                <a16:creationId xmlns:a16="http://schemas.microsoft.com/office/drawing/2014/main" id="{C979EFC3-947B-E456-1C70-4BAED3C55821}"/>
              </a:ext>
            </a:extLst>
          </p:cNvPr>
          <p:cNvSpPr>
            <a:spLocks noGrp="1"/>
          </p:cNvSpPr>
          <p:nvPr>
            <p:ph type="sldNum" sz="quarter" idx="11"/>
          </p:nvPr>
        </p:nvSpPr>
        <p:spPr/>
        <p:txBody>
          <a:bodyPr/>
          <a:lstStyle/>
          <a:p>
            <a:fld id="{294A09A9-5501-47C1-A89A-A340965A2BE2}" type="slidenum">
              <a:rPr lang="en-US" smtClean="0"/>
              <a:t>29</a:t>
            </a:fld>
            <a:endParaRPr lang="en-US" dirty="0"/>
          </a:p>
        </p:txBody>
      </p:sp>
      <p:pic>
        <p:nvPicPr>
          <p:cNvPr id="9" name="Picture 8">
            <a:extLst>
              <a:ext uri="{FF2B5EF4-FFF2-40B4-BE49-F238E27FC236}">
                <a16:creationId xmlns:a16="http://schemas.microsoft.com/office/drawing/2014/main" id="{2C5200CB-651E-4610-9356-EFD40049E2AD}"/>
              </a:ext>
            </a:extLst>
          </p:cNvPr>
          <p:cNvPicPr>
            <a:picLocks noChangeAspect="1"/>
          </p:cNvPicPr>
          <p:nvPr/>
        </p:nvPicPr>
        <p:blipFill>
          <a:blip r:embed="rId5"/>
          <a:stretch>
            <a:fillRect/>
          </a:stretch>
        </p:blipFill>
        <p:spPr>
          <a:xfrm>
            <a:off x="533400" y="136526"/>
            <a:ext cx="2914650" cy="1758950"/>
          </a:xfrm>
          <a:prstGeom prst="rect">
            <a:avLst/>
          </a:prstGeom>
        </p:spPr>
      </p:pic>
    </p:spTree>
    <p:extLst>
      <p:ext uri="{BB962C8B-B14F-4D97-AF65-F5344CB8AC3E}">
        <p14:creationId xmlns:p14="http://schemas.microsoft.com/office/powerpoint/2010/main" val="32664160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15478B2-AF7C-A7D1-0528-D3E98847BB25}"/>
              </a:ext>
            </a:extLst>
          </p:cNvPr>
          <p:cNvSpPr>
            <a:spLocks noGrp="1"/>
          </p:cNvSpPr>
          <p:nvPr>
            <p:ph type="title"/>
          </p:nvPr>
        </p:nvSpPr>
        <p:spPr>
          <a:xfrm>
            <a:off x="2920752" y="136525"/>
            <a:ext cx="8433047" cy="1630131"/>
          </a:xfrm>
          <a:solidFill>
            <a:srgbClr val="FFFFCC"/>
          </a:solidFill>
        </p:spPr>
        <p:txBody>
          <a:bodyPr/>
          <a:lstStyle/>
          <a:p>
            <a:r>
              <a:rPr lang="en-US" b="1" dirty="0">
                <a:solidFill>
                  <a:srgbClr val="C00000"/>
                </a:solidFill>
                <a:latin typeface="Arial" panose="020B0604020202020204" pitchFamily="34" charset="0"/>
                <a:cs typeface="Arial" panose="020B0604020202020204" pitchFamily="34" charset="0"/>
              </a:rPr>
              <a:t>Ground Rules</a:t>
            </a:r>
          </a:p>
        </p:txBody>
      </p:sp>
      <p:sp>
        <p:nvSpPr>
          <p:cNvPr id="10" name="Content Placeholder 9">
            <a:extLst>
              <a:ext uri="{FF2B5EF4-FFF2-40B4-BE49-F238E27FC236}">
                <a16:creationId xmlns:a16="http://schemas.microsoft.com/office/drawing/2014/main" id="{9ABB830B-2F6B-A2EA-A84A-613B3DCD2D5E}"/>
              </a:ext>
            </a:extLst>
          </p:cNvPr>
          <p:cNvSpPr>
            <a:spLocks noGrp="1"/>
          </p:cNvSpPr>
          <p:nvPr>
            <p:ph idx="1"/>
          </p:nvPr>
        </p:nvSpPr>
        <p:spPr>
          <a:xfrm>
            <a:off x="838200" y="2945699"/>
            <a:ext cx="10515600" cy="3163062"/>
          </a:xfrm>
          <a:solidFill>
            <a:schemeClr val="accent5">
              <a:lumMod val="40000"/>
              <a:lumOff val="60000"/>
            </a:schemeClr>
          </a:solidFill>
        </p:spPr>
        <p:txBody>
          <a:bodyPr/>
          <a:lstStyle/>
          <a:p>
            <a:r>
              <a:rPr lang="en-US" b="1" dirty="0">
                <a:solidFill>
                  <a:srgbClr val="FF3300"/>
                </a:solidFill>
                <a:latin typeface="Arial" panose="020B0604020202020204" pitchFamily="34" charset="0"/>
                <a:cs typeface="Arial" panose="020B0604020202020204" pitchFamily="34" charset="0"/>
              </a:rPr>
              <a:t>Relax</a:t>
            </a:r>
            <a:r>
              <a:rPr lang="en-US" dirty="0">
                <a:latin typeface="Arial" panose="020B0604020202020204" pitchFamily="34" charset="0"/>
                <a:cs typeface="Arial" panose="020B0604020202020204" pitchFamily="34" charset="0"/>
              </a:rPr>
              <a:t>- Taking care of yourself should be enjoyable! </a:t>
            </a:r>
          </a:p>
          <a:p>
            <a:r>
              <a:rPr lang="en-US" dirty="0">
                <a:latin typeface="Arial" panose="020B0604020202020204" pitchFamily="34" charset="0"/>
                <a:cs typeface="Arial" panose="020B0604020202020204" pitchFamily="34" charset="0"/>
              </a:rPr>
              <a:t>Don’t be afraid to look or act silly!</a:t>
            </a:r>
          </a:p>
          <a:p>
            <a:r>
              <a:rPr lang="en-US" dirty="0">
                <a:latin typeface="Arial" panose="020B0604020202020204" pitchFamily="34" charset="0"/>
                <a:cs typeface="Arial" panose="020B0604020202020204" pitchFamily="34" charset="0"/>
              </a:rPr>
              <a:t>No questions are “stupid.”  </a:t>
            </a:r>
          </a:p>
          <a:p>
            <a:r>
              <a:rPr lang="en-US" dirty="0">
                <a:latin typeface="Arial" panose="020B0604020202020204" pitchFamily="34" charset="0"/>
                <a:cs typeface="Arial" panose="020B0604020202020204" pitchFamily="34" charset="0"/>
              </a:rPr>
              <a:t>Be respectful of others. </a:t>
            </a:r>
          </a:p>
          <a:p>
            <a:r>
              <a:rPr lang="en-US" dirty="0">
                <a:latin typeface="Arial" panose="020B0604020202020204" pitchFamily="34" charset="0"/>
                <a:cs typeface="Arial" panose="020B0604020202020204" pitchFamily="34" charset="0"/>
              </a:rPr>
              <a:t>Please silence </a:t>
            </a:r>
            <a:r>
              <a:rPr lang="en-US">
                <a:latin typeface="Arial" panose="020B0604020202020204" pitchFamily="34" charset="0"/>
                <a:cs typeface="Arial" panose="020B0604020202020204" pitchFamily="34" charset="0"/>
              </a:rPr>
              <a:t>all cell phones. </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Take care of </a:t>
            </a:r>
            <a:r>
              <a:rPr lang="en-US" b="1" dirty="0">
                <a:solidFill>
                  <a:srgbClr val="6600CC"/>
                </a:solidFill>
                <a:latin typeface="Arial" panose="020B0604020202020204" pitchFamily="34" charset="0"/>
                <a:cs typeface="Arial" panose="020B0604020202020204" pitchFamily="34" charset="0"/>
              </a:rPr>
              <a:t>YOU</a:t>
            </a:r>
            <a:r>
              <a:rPr lang="en-US" dirty="0">
                <a:latin typeface="Arial" panose="020B0604020202020204" pitchFamily="34" charset="0"/>
                <a:cs typeface="Arial" panose="020B0604020202020204" pitchFamily="34" charset="0"/>
              </a:rPr>
              <a:t>!</a:t>
            </a:r>
          </a:p>
        </p:txBody>
      </p:sp>
      <p:sp>
        <p:nvSpPr>
          <p:cNvPr id="3" name="Footer Placeholder 2">
            <a:extLst>
              <a:ext uri="{FF2B5EF4-FFF2-40B4-BE49-F238E27FC236}">
                <a16:creationId xmlns:a16="http://schemas.microsoft.com/office/drawing/2014/main" id="{1B2EF03E-4697-F01A-C840-A9DE30442479}"/>
              </a:ext>
            </a:extLst>
          </p:cNvPr>
          <p:cNvSpPr>
            <a:spLocks noGrp="1"/>
          </p:cNvSpPr>
          <p:nvPr>
            <p:ph type="ftr" sz="quarter" idx="10"/>
          </p:nvPr>
        </p:nvSpPr>
        <p:spPr/>
        <p:txBody>
          <a:bodyPr/>
          <a:lstStyle/>
          <a:p>
            <a:r>
              <a:rPr lang="en-US" dirty="0">
                <a:latin typeface="Arial" panose="020B0604020202020204" pitchFamily="34" charset="0"/>
                <a:cs typeface="Arial" panose="020B0604020202020204" pitchFamily="34" charset="0"/>
              </a:rPr>
              <a:t>Wellness &amp; Self-Care; Finding Your Oxygen Mask</a:t>
            </a:r>
          </a:p>
          <a:p>
            <a:endParaRPr lang="en-US" dirty="0"/>
          </a:p>
        </p:txBody>
      </p:sp>
      <p:sp>
        <p:nvSpPr>
          <p:cNvPr id="4" name="Slide Number Placeholder 3">
            <a:extLst>
              <a:ext uri="{FF2B5EF4-FFF2-40B4-BE49-F238E27FC236}">
                <a16:creationId xmlns:a16="http://schemas.microsoft.com/office/drawing/2014/main" id="{787CEE4F-24DE-735E-AE7C-D6103F8925EC}"/>
              </a:ext>
            </a:extLst>
          </p:cNvPr>
          <p:cNvSpPr>
            <a:spLocks noGrp="1"/>
          </p:cNvSpPr>
          <p:nvPr>
            <p:ph type="sldNum" sz="quarter" idx="11"/>
          </p:nvPr>
        </p:nvSpPr>
        <p:spPr/>
        <p:txBody>
          <a:bodyPr/>
          <a:lstStyle/>
          <a:p>
            <a:fld id="{294A09A9-5501-47C1-A89A-A340965A2BE2}" type="slidenum">
              <a:rPr lang="en-US" smtClean="0"/>
              <a:t>3</a:t>
            </a:fld>
            <a:endParaRPr lang="en-US" dirty="0"/>
          </a:p>
        </p:txBody>
      </p:sp>
      <p:pic>
        <p:nvPicPr>
          <p:cNvPr id="12" name="Picture 11">
            <a:extLst>
              <a:ext uri="{FF2B5EF4-FFF2-40B4-BE49-F238E27FC236}">
                <a16:creationId xmlns:a16="http://schemas.microsoft.com/office/drawing/2014/main" id="{EE8874ED-880F-661F-86AE-8E66021AA671}"/>
              </a:ext>
            </a:extLst>
          </p:cNvPr>
          <p:cNvPicPr>
            <a:picLocks noChangeAspect="1"/>
          </p:cNvPicPr>
          <p:nvPr/>
        </p:nvPicPr>
        <p:blipFill>
          <a:blip r:embed="rId2"/>
          <a:stretch>
            <a:fillRect/>
          </a:stretch>
        </p:blipFill>
        <p:spPr>
          <a:xfrm>
            <a:off x="838200" y="136524"/>
            <a:ext cx="2082552" cy="1749425"/>
          </a:xfrm>
          <a:prstGeom prst="rect">
            <a:avLst/>
          </a:prstGeom>
        </p:spPr>
      </p:pic>
    </p:spTree>
    <p:extLst>
      <p:ext uri="{BB962C8B-B14F-4D97-AF65-F5344CB8AC3E}">
        <p14:creationId xmlns:p14="http://schemas.microsoft.com/office/powerpoint/2010/main" val="28635973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EB5DC-8C2B-5750-6E12-9A35C0FFBA00}"/>
              </a:ext>
            </a:extLst>
          </p:cNvPr>
          <p:cNvSpPr>
            <a:spLocks noGrp="1"/>
          </p:cNvSpPr>
          <p:nvPr>
            <p:ph type="title"/>
          </p:nvPr>
        </p:nvSpPr>
        <p:spPr>
          <a:xfrm>
            <a:off x="838200" y="115411"/>
            <a:ext cx="10515600" cy="1522890"/>
          </a:xfrm>
          <a:solidFill>
            <a:srgbClr val="FFFFCC"/>
          </a:solidFill>
        </p:spPr>
        <p:txBody>
          <a:bodyPr/>
          <a:lstStyle/>
          <a:p>
            <a:r>
              <a:rPr lang="en-US" b="1" dirty="0">
                <a:solidFill>
                  <a:srgbClr val="C00000"/>
                </a:solidFill>
                <a:latin typeface="Arial" panose="020B0604020202020204" pitchFamily="34" charset="0"/>
                <a:cs typeface="Arial" panose="020B0604020202020204" pitchFamily="34" charset="0"/>
              </a:rPr>
              <a:t>References</a:t>
            </a:r>
          </a:p>
        </p:txBody>
      </p:sp>
      <p:sp>
        <p:nvSpPr>
          <p:cNvPr id="5" name="Content Placeholder 4">
            <a:extLst>
              <a:ext uri="{FF2B5EF4-FFF2-40B4-BE49-F238E27FC236}">
                <a16:creationId xmlns:a16="http://schemas.microsoft.com/office/drawing/2014/main" id="{AAF5CF3F-E5EF-5769-3F83-24ADB4412BBF}"/>
              </a:ext>
            </a:extLst>
          </p:cNvPr>
          <p:cNvSpPr>
            <a:spLocks noGrp="1"/>
          </p:cNvSpPr>
          <p:nvPr>
            <p:ph idx="1"/>
          </p:nvPr>
        </p:nvSpPr>
        <p:spPr>
          <a:xfrm>
            <a:off x="838200" y="1638301"/>
            <a:ext cx="10515600" cy="5010150"/>
          </a:xfrm>
          <a:solidFill>
            <a:schemeClr val="accent5">
              <a:lumMod val="20000"/>
              <a:lumOff val="80000"/>
            </a:schemeClr>
          </a:solidFill>
        </p:spPr>
        <p:txBody>
          <a:bodyPr>
            <a:normAutofit/>
          </a:bodyPr>
          <a:lstStyle/>
          <a:p>
            <a:r>
              <a:rPr lang="en-US" sz="1200" b="0" i="0" dirty="0">
                <a:solidFill>
                  <a:srgbClr val="333333"/>
                </a:solidFill>
                <a:effectLst/>
                <a:latin typeface="Arial" panose="020B0604020202020204" pitchFamily="34" charset="0"/>
                <a:cs typeface="Arial" panose="020B0604020202020204" pitchFamily="34" charset="0"/>
              </a:rPr>
              <a:t>“Am I Broken? Understanding Unhealthy Coping,” Inspired Living Medical, YouTube, 19</a:t>
            </a:r>
            <a:r>
              <a:rPr lang="en-US" sz="1200" b="0" i="0" baseline="30000" dirty="0">
                <a:solidFill>
                  <a:srgbClr val="333333"/>
                </a:solidFill>
                <a:effectLst/>
                <a:latin typeface="Arial" panose="020B0604020202020204" pitchFamily="34" charset="0"/>
                <a:cs typeface="Arial" panose="020B0604020202020204" pitchFamily="34" charset="0"/>
              </a:rPr>
              <a:t>th</a:t>
            </a:r>
            <a:r>
              <a:rPr lang="en-US" sz="1200" b="0" i="0" dirty="0">
                <a:solidFill>
                  <a:srgbClr val="333333"/>
                </a:solidFill>
                <a:effectLst/>
                <a:latin typeface="Arial" panose="020B0604020202020204" pitchFamily="34" charset="0"/>
                <a:cs typeface="Arial" panose="020B0604020202020204" pitchFamily="34" charset="0"/>
              </a:rPr>
              <a:t> of October 2018, </a:t>
            </a:r>
            <a:r>
              <a:rPr lang="en-US" sz="1200" b="0" i="0" dirty="0">
                <a:solidFill>
                  <a:srgbClr val="333333"/>
                </a:solidFill>
                <a:effectLst/>
                <a:latin typeface="Arial" panose="020B0604020202020204" pitchFamily="34" charset="0"/>
                <a:cs typeface="Arial" panose="020B0604020202020204" pitchFamily="34" charset="0"/>
                <a:hlinkClick r:id="rId2"/>
              </a:rPr>
              <a:t>https://youtu.be/dYKdUFz2hw4?si=3iwTAhYlJejJaOfH</a:t>
            </a:r>
            <a:r>
              <a:rPr lang="en-US" sz="1200" b="0" i="0" dirty="0">
                <a:solidFill>
                  <a:srgbClr val="333333"/>
                </a:solidFill>
                <a:effectLst/>
                <a:latin typeface="Arial" panose="020B0604020202020204" pitchFamily="34" charset="0"/>
                <a:cs typeface="Arial" panose="020B0604020202020204" pitchFamily="34" charset="0"/>
              </a:rPr>
              <a:t> </a:t>
            </a:r>
          </a:p>
          <a:p>
            <a:r>
              <a:rPr lang="en-US" sz="1200" b="0" i="0" dirty="0">
                <a:solidFill>
                  <a:srgbClr val="333333"/>
                </a:solidFill>
                <a:effectLst/>
                <a:latin typeface="Arial" panose="020B0604020202020204" pitchFamily="34" charset="0"/>
                <a:cs typeface="Arial" panose="020B0604020202020204" pitchFamily="34" charset="0"/>
              </a:rPr>
              <a:t>Berceli, Dr. David. “Therapeutic Tremoring - Shake Off Stress And Trauma.” Pace Connection, 15th of September 2018, </a:t>
            </a:r>
            <a:r>
              <a:rPr lang="en-US" sz="1200" b="0" i="0" dirty="0">
                <a:solidFill>
                  <a:srgbClr val="333333"/>
                </a:solidFill>
                <a:effectLst/>
                <a:latin typeface="Arial" panose="020B0604020202020204" pitchFamily="34" charset="0"/>
                <a:cs typeface="Arial" panose="020B0604020202020204" pitchFamily="34" charset="0"/>
                <a:hlinkClick r:id="rId3"/>
              </a:rPr>
              <a:t>https://www.pacesconnection.com/blog/therapeutic-tremoring-shake-off-stress-and-trauma</a:t>
            </a:r>
            <a:r>
              <a:rPr lang="en-US" sz="1200" b="0" i="0" dirty="0">
                <a:solidFill>
                  <a:srgbClr val="333333"/>
                </a:solidFill>
                <a:effectLst/>
                <a:latin typeface="Arial" panose="020B0604020202020204" pitchFamily="34" charset="0"/>
                <a:cs typeface="Arial" panose="020B0604020202020204" pitchFamily="34" charset="0"/>
              </a:rPr>
              <a:t>  Accessed 24</a:t>
            </a:r>
            <a:r>
              <a:rPr lang="en-US" sz="1200" b="0" i="0" baseline="30000" dirty="0">
                <a:solidFill>
                  <a:srgbClr val="333333"/>
                </a:solidFill>
                <a:effectLst/>
                <a:latin typeface="Arial" panose="020B0604020202020204" pitchFamily="34" charset="0"/>
                <a:cs typeface="Arial" panose="020B0604020202020204" pitchFamily="34" charset="0"/>
              </a:rPr>
              <a:t>th</a:t>
            </a:r>
            <a:r>
              <a:rPr lang="en-US" sz="1200" b="0" i="0" dirty="0">
                <a:solidFill>
                  <a:srgbClr val="333333"/>
                </a:solidFill>
                <a:effectLst/>
                <a:latin typeface="Arial" panose="020B0604020202020204" pitchFamily="34" charset="0"/>
                <a:cs typeface="Arial" panose="020B0604020202020204" pitchFamily="34" charset="0"/>
              </a:rPr>
              <a:t> of August 2023.</a:t>
            </a:r>
          </a:p>
          <a:p>
            <a:r>
              <a:rPr lang="en-US" sz="1200" b="0" i="0" dirty="0">
                <a:solidFill>
                  <a:srgbClr val="333333"/>
                </a:solidFill>
                <a:effectLst/>
                <a:latin typeface="Arial" panose="020B0604020202020204" pitchFamily="34" charset="0"/>
                <a:cs typeface="Arial" panose="020B0604020202020204" pitchFamily="34" charset="0"/>
              </a:rPr>
              <a:t>Cocker, Fiona &amp; Joss, Nerida, “Compassion Fatigue among Healthcare, Emergency and Community Service Workers: A Systematic Review.” National Library of Medicine, 22 of June 2016, </a:t>
            </a:r>
            <a:r>
              <a:rPr lang="en-US" sz="1200" b="0" i="0" dirty="0">
                <a:solidFill>
                  <a:srgbClr val="333333"/>
                </a:solidFill>
                <a:effectLst/>
                <a:latin typeface="Arial" panose="020B0604020202020204" pitchFamily="34" charset="0"/>
                <a:cs typeface="Arial" panose="020B0604020202020204" pitchFamily="34" charset="0"/>
                <a:hlinkClick r:id="rId4"/>
              </a:rPr>
              <a:t>https://www.ncbi.nlm.nih.gov/pmc/articles/PMC4924075/</a:t>
            </a:r>
            <a:r>
              <a:rPr lang="en-US" sz="1200" b="0" i="0" dirty="0">
                <a:solidFill>
                  <a:srgbClr val="333333"/>
                </a:solidFill>
                <a:effectLst/>
                <a:latin typeface="Arial" panose="020B0604020202020204" pitchFamily="34" charset="0"/>
                <a:cs typeface="Arial" panose="020B0604020202020204" pitchFamily="34" charset="0"/>
              </a:rPr>
              <a:t>  Accessed 28</a:t>
            </a:r>
            <a:r>
              <a:rPr lang="en-US" sz="1200" b="0" i="0" baseline="30000" dirty="0">
                <a:solidFill>
                  <a:srgbClr val="333333"/>
                </a:solidFill>
                <a:effectLst/>
                <a:latin typeface="Arial" panose="020B0604020202020204" pitchFamily="34" charset="0"/>
                <a:cs typeface="Arial" panose="020B0604020202020204" pitchFamily="34" charset="0"/>
              </a:rPr>
              <a:t>th</a:t>
            </a:r>
            <a:r>
              <a:rPr lang="en-US" sz="1200" b="0" i="0" dirty="0">
                <a:solidFill>
                  <a:srgbClr val="333333"/>
                </a:solidFill>
                <a:effectLst/>
                <a:latin typeface="Arial" panose="020B0604020202020204" pitchFamily="34" charset="0"/>
                <a:cs typeface="Arial" panose="020B0604020202020204" pitchFamily="34" charset="0"/>
              </a:rPr>
              <a:t> of August 2023.</a:t>
            </a:r>
          </a:p>
          <a:p>
            <a:r>
              <a:rPr lang="en-US" sz="1200" b="0" i="0" dirty="0">
                <a:solidFill>
                  <a:srgbClr val="333333"/>
                </a:solidFill>
                <a:effectLst/>
                <a:latin typeface="Arial" panose="020B0604020202020204" pitchFamily="34" charset="0"/>
                <a:cs typeface="Arial" panose="020B0604020202020204" pitchFamily="34" charset="0"/>
              </a:rPr>
              <a:t>“How Can Medical Professionals Avoid Compassion Fatigue?” University of Central Florida Online, </a:t>
            </a:r>
            <a:r>
              <a:rPr lang="en-US" sz="1200" b="0" i="0" dirty="0">
                <a:solidFill>
                  <a:srgbClr val="333333"/>
                </a:solidFill>
                <a:effectLst/>
                <a:latin typeface="Arial" panose="020B0604020202020204" pitchFamily="34" charset="0"/>
                <a:cs typeface="Arial" panose="020B0604020202020204" pitchFamily="34" charset="0"/>
                <a:hlinkClick r:id="rId5"/>
              </a:rPr>
              <a:t>https://www.ucf.edu/online/healthcare/news/can-medical-professionals-avoid-compassion-fatigue/</a:t>
            </a:r>
            <a:r>
              <a:rPr lang="en-US" sz="1200" b="0" i="0" dirty="0">
                <a:solidFill>
                  <a:srgbClr val="333333"/>
                </a:solidFill>
                <a:effectLst/>
                <a:latin typeface="Arial" panose="020B0604020202020204" pitchFamily="34" charset="0"/>
                <a:cs typeface="Arial" panose="020B0604020202020204" pitchFamily="34" charset="0"/>
              </a:rPr>
              <a:t>  Accessed 25</a:t>
            </a:r>
            <a:r>
              <a:rPr lang="en-US" sz="1200" b="0" i="0" baseline="30000" dirty="0">
                <a:solidFill>
                  <a:srgbClr val="333333"/>
                </a:solidFill>
                <a:effectLst/>
                <a:latin typeface="Arial" panose="020B0604020202020204" pitchFamily="34" charset="0"/>
                <a:cs typeface="Arial" panose="020B0604020202020204" pitchFamily="34" charset="0"/>
              </a:rPr>
              <a:t>th</a:t>
            </a:r>
            <a:r>
              <a:rPr lang="en-US" sz="1200" b="0" i="0" dirty="0">
                <a:solidFill>
                  <a:srgbClr val="333333"/>
                </a:solidFill>
                <a:effectLst/>
                <a:latin typeface="Arial" panose="020B0604020202020204" pitchFamily="34" charset="0"/>
                <a:cs typeface="Arial" panose="020B0604020202020204" pitchFamily="34" charset="0"/>
              </a:rPr>
              <a:t> of August 2023. </a:t>
            </a:r>
          </a:p>
          <a:p>
            <a:r>
              <a:rPr lang="en-US" sz="1200" dirty="0">
                <a:solidFill>
                  <a:srgbClr val="333333"/>
                </a:solidFill>
                <a:latin typeface="Arial" panose="020B0604020202020204" pitchFamily="34" charset="0"/>
                <a:cs typeface="Arial" panose="020B0604020202020204" pitchFamily="34" charset="0"/>
              </a:rPr>
              <a:t>Humphries, Anne. “7 SELF CARE BARRIERS THAT STOPS YOU FROM LIVING YOUR BEST LIFE.” Rack Up Moments, </a:t>
            </a:r>
            <a:r>
              <a:rPr lang="en-US" sz="1200" dirty="0">
                <a:solidFill>
                  <a:srgbClr val="333333"/>
                </a:solidFill>
                <a:latin typeface="Arial" panose="020B0604020202020204" pitchFamily="34" charset="0"/>
                <a:cs typeface="Arial" panose="020B0604020202020204" pitchFamily="34" charset="0"/>
                <a:hlinkClick r:id="rId6"/>
              </a:rPr>
              <a:t>https://rackupmoments.com/barriers-to-self-care/</a:t>
            </a:r>
            <a:r>
              <a:rPr lang="en-US" sz="1200" dirty="0">
                <a:solidFill>
                  <a:srgbClr val="333333"/>
                </a:solidFill>
                <a:latin typeface="Arial" panose="020B0604020202020204" pitchFamily="34" charset="0"/>
                <a:cs typeface="Arial" panose="020B0604020202020204" pitchFamily="34" charset="0"/>
              </a:rPr>
              <a:t>  Accessed 29</a:t>
            </a:r>
            <a:r>
              <a:rPr lang="en-US" sz="1200" baseline="30000" dirty="0">
                <a:solidFill>
                  <a:srgbClr val="333333"/>
                </a:solidFill>
                <a:latin typeface="Arial" panose="020B0604020202020204" pitchFamily="34" charset="0"/>
                <a:cs typeface="Arial" panose="020B0604020202020204" pitchFamily="34" charset="0"/>
              </a:rPr>
              <a:t>th</a:t>
            </a:r>
            <a:r>
              <a:rPr lang="en-US" sz="1200" dirty="0">
                <a:solidFill>
                  <a:srgbClr val="333333"/>
                </a:solidFill>
                <a:latin typeface="Arial" panose="020B0604020202020204" pitchFamily="34" charset="0"/>
                <a:cs typeface="Arial" panose="020B0604020202020204" pitchFamily="34" charset="0"/>
              </a:rPr>
              <a:t> of August 2023. </a:t>
            </a:r>
            <a:endParaRPr lang="en-US" sz="1200" b="0" i="0" dirty="0">
              <a:solidFill>
                <a:srgbClr val="333333"/>
              </a:solidFill>
              <a:effectLst/>
              <a:latin typeface="Arial" panose="020B0604020202020204" pitchFamily="34" charset="0"/>
              <a:cs typeface="Arial" panose="020B0604020202020204" pitchFamily="34" charset="0"/>
            </a:endParaRPr>
          </a:p>
          <a:p>
            <a:r>
              <a:rPr lang="en-US" sz="1200" dirty="0">
                <a:solidFill>
                  <a:srgbClr val="333333"/>
                </a:solidFill>
                <a:latin typeface="Arial" panose="020B0604020202020204" pitchFamily="34" charset="0"/>
                <a:cs typeface="Arial" panose="020B0604020202020204" pitchFamily="34" charset="0"/>
              </a:rPr>
              <a:t>Jones, Heather. “Understanding the Body’s Stress Response.” Very Well Health, 21</a:t>
            </a:r>
            <a:r>
              <a:rPr lang="en-US" sz="1200" baseline="30000" dirty="0">
                <a:solidFill>
                  <a:srgbClr val="333333"/>
                </a:solidFill>
                <a:latin typeface="Arial" panose="020B0604020202020204" pitchFamily="34" charset="0"/>
                <a:cs typeface="Arial" panose="020B0604020202020204" pitchFamily="34" charset="0"/>
              </a:rPr>
              <a:t>st</a:t>
            </a:r>
            <a:r>
              <a:rPr lang="en-US" sz="1200" dirty="0">
                <a:solidFill>
                  <a:srgbClr val="333333"/>
                </a:solidFill>
                <a:latin typeface="Arial" panose="020B0604020202020204" pitchFamily="34" charset="0"/>
                <a:cs typeface="Arial" panose="020B0604020202020204" pitchFamily="34" charset="0"/>
              </a:rPr>
              <a:t> of June 2022, </a:t>
            </a:r>
            <a:r>
              <a:rPr lang="en-US" sz="1200" dirty="0">
                <a:solidFill>
                  <a:srgbClr val="333333"/>
                </a:solidFill>
                <a:latin typeface="Arial" panose="020B0604020202020204" pitchFamily="34" charset="0"/>
                <a:cs typeface="Arial" panose="020B0604020202020204" pitchFamily="34" charset="0"/>
                <a:hlinkClick r:id="rId7"/>
              </a:rPr>
              <a:t>https://www.verywellhealth.com/stress-hormones-5224662</a:t>
            </a:r>
            <a:r>
              <a:rPr lang="en-US" sz="1200" dirty="0">
                <a:solidFill>
                  <a:srgbClr val="333333"/>
                </a:solidFill>
                <a:latin typeface="Arial" panose="020B0604020202020204" pitchFamily="34" charset="0"/>
                <a:cs typeface="Arial" panose="020B0604020202020204" pitchFamily="34" charset="0"/>
              </a:rPr>
              <a:t>  Accessed 21</a:t>
            </a:r>
            <a:r>
              <a:rPr lang="en-US" sz="1200" baseline="30000" dirty="0">
                <a:solidFill>
                  <a:srgbClr val="333333"/>
                </a:solidFill>
                <a:latin typeface="Arial" panose="020B0604020202020204" pitchFamily="34" charset="0"/>
                <a:cs typeface="Arial" panose="020B0604020202020204" pitchFamily="34" charset="0"/>
              </a:rPr>
              <a:t>st</a:t>
            </a:r>
            <a:r>
              <a:rPr lang="en-US" sz="1200" dirty="0">
                <a:solidFill>
                  <a:srgbClr val="333333"/>
                </a:solidFill>
                <a:latin typeface="Arial" panose="020B0604020202020204" pitchFamily="34" charset="0"/>
                <a:cs typeface="Arial" panose="020B0604020202020204" pitchFamily="34" charset="0"/>
              </a:rPr>
              <a:t> of August 2023. </a:t>
            </a:r>
          </a:p>
          <a:p>
            <a:r>
              <a:rPr lang="en-US" sz="1200" dirty="0">
                <a:solidFill>
                  <a:srgbClr val="333333"/>
                </a:solidFill>
                <a:latin typeface="Arial" panose="020B0604020202020204" pitchFamily="34" charset="0"/>
                <a:cs typeface="Arial" panose="020B0604020202020204" pitchFamily="34" charset="0"/>
              </a:rPr>
              <a:t>Kay, Meir, “A Valuable Lesson for a Happier Life,” YouTube, July 31, 2014, </a:t>
            </a:r>
            <a:r>
              <a:rPr lang="en-US" sz="1200" dirty="0">
                <a:solidFill>
                  <a:srgbClr val="333333"/>
                </a:solidFill>
                <a:latin typeface="Arial" panose="020B0604020202020204" pitchFamily="34" charset="0"/>
                <a:cs typeface="Arial" panose="020B0604020202020204" pitchFamily="34" charset="0"/>
                <a:hlinkClick r:id="rId8"/>
              </a:rPr>
              <a:t>https://youtu.be/SqGRnlXplx0</a:t>
            </a:r>
            <a:r>
              <a:rPr lang="en-US" sz="1200" dirty="0">
                <a:solidFill>
                  <a:srgbClr val="333333"/>
                </a:solidFill>
                <a:latin typeface="Arial" panose="020B0604020202020204" pitchFamily="34" charset="0"/>
                <a:cs typeface="Arial" panose="020B0604020202020204" pitchFamily="34" charset="0"/>
              </a:rPr>
              <a:t> </a:t>
            </a:r>
          </a:p>
          <a:p>
            <a:r>
              <a:rPr lang="en-US" sz="1200" dirty="0">
                <a:solidFill>
                  <a:srgbClr val="333333"/>
                </a:solidFill>
                <a:latin typeface="Arial" panose="020B0604020202020204" pitchFamily="34" charset="0"/>
                <a:cs typeface="Arial" panose="020B0604020202020204" pitchFamily="34" charset="0"/>
              </a:rPr>
              <a:t>Sutton Ph.D., Jeremy. “Maladaptive Coping: 15 Examples &amp; How to Break the Cycle.” Positive Psychology, 28</a:t>
            </a:r>
            <a:r>
              <a:rPr lang="en-US" sz="1200" baseline="30000" dirty="0">
                <a:solidFill>
                  <a:srgbClr val="333333"/>
                </a:solidFill>
                <a:latin typeface="Arial" panose="020B0604020202020204" pitchFamily="34" charset="0"/>
                <a:cs typeface="Arial" panose="020B0604020202020204" pitchFamily="34" charset="0"/>
              </a:rPr>
              <a:t>th</a:t>
            </a:r>
            <a:r>
              <a:rPr lang="en-US" sz="1200" dirty="0">
                <a:solidFill>
                  <a:srgbClr val="333333"/>
                </a:solidFill>
                <a:latin typeface="Arial" panose="020B0604020202020204" pitchFamily="34" charset="0"/>
                <a:cs typeface="Arial" panose="020B0604020202020204" pitchFamily="34" charset="0"/>
              </a:rPr>
              <a:t> of October 2020, </a:t>
            </a:r>
            <a:r>
              <a:rPr lang="en-US" sz="1200" dirty="0">
                <a:solidFill>
                  <a:srgbClr val="333333"/>
                </a:solidFill>
                <a:latin typeface="Arial" panose="020B0604020202020204" pitchFamily="34" charset="0"/>
                <a:cs typeface="Arial" panose="020B0604020202020204" pitchFamily="34" charset="0"/>
                <a:hlinkClick r:id="rId9"/>
              </a:rPr>
              <a:t>https://positivepsychology.com/maladaptive-coping/#google_vignette</a:t>
            </a:r>
            <a:r>
              <a:rPr lang="en-US" sz="1200" dirty="0">
                <a:solidFill>
                  <a:srgbClr val="333333"/>
                </a:solidFill>
                <a:latin typeface="Arial" panose="020B0604020202020204" pitchFamily="34" charset="0"/>
                <a:cs typeface="Arial" panose="020B0604020202020204" pitchFamily="34" charset="0"/>
              </a:rPr>
              <a:t>  Accessed 5</a:t>
            </a:r>
            <a:r>
              <a:rPr lang="en-US" sz="1200" baseline="30000" dirty="0">
                <a:solidFill>
                  <a:srgbClr val="333333"/>
                </a:solidFill>
                <a:latin typeface="Arial" panose="020B0604020202020204" pitchFamily="34" charset="0"/>
                <a:cs typeface="Arial" panose="020B0604020202020204" pitchFamily="34" charset="0"/>
              </a:rPr>
              <a:t>th</a:t>
            </a:r>
            <a:r>
              <a:rPr lang="en-US" sz="1200" dirty="0">
                <a:solidFill>
                  <a:srgbClr val="333333"/>
                </a:solidFill>
                <a:latin typeface="Arial" panose="020B0604020202020204" pitchFamily="34" charset="0"/>
                <a:cs typeface="Arial" panose="020B0604020202020204" pitchFamily="34" charset="0"/>
              </a:rPr>
              <a:t> of September 2023. </a:t>
            </a:r>
          </a:p>
          <a:p>
            <a:r>
              <a:rPr lang="en-US" sz="1200" dirty="0">
                <a:solidFill>
                  <a:srgbClr val="333333"/>
                </a:solidFill>
                <a:latin typeface="Arial" panose="020B0604020202020204" pitchFamily="34" charset="0"/>
                <a:cs typeface="Arial" panose="020B0604020202020204" pitchFamily="34" charset="0"/>
              </a:rPr>
              <a:t>Tawwab, Nedra, “Your 3-Step Guide to Setting Better Boundaries at Work | The Way We Work.” YouTube, 29</a:t>
            </a:r>
            <a:r>
              <a:rPr lang="en-US" sz="1200" baseline="30000" dirty="0">
                <a:solidFill>
                  <a:srgbClr val="333333"/>
                </a:solidFill>
                <a:latin typeface="Arial" panose="020B0604020202020204" pitchFamily="34" charset="0"/>
                <a:cs typeface="Arial" panose="020B0604020202020204" pitchFamily="34" charset="0"/>
              </a:rPr>
              <a:t>th</a:t>
            </a:r>
            <a:r>
              <a:rPr lang="en-US" sz="1200" dirty="0">
                <a:solidFill>
                  <a:srgbClr val="333333"/>
                </a:solidFill>
                <a:latin typeface="Arial" panose="020B0604020202020204" pitchFamily="34" charset="0"/>
                <a:cs typeface="Arial" panose="020B0604020202020204" pitchFamily="34" charset="0"/>
              </a:rPr>
              <a:t> of August 2023, </a:t>
            </a:r>
            <a:r>
              <a:rPr lang="en-US" sz="1200" dirty="0">
                <a:solidFill>
                  <a:srgbClr val="333333"/>
                </a:solidFill>
                <a:latin typeface="Arial" panose="020B0604020202020204" pitchFamily="34" charset="0"/>
                <a:cs typeface="Arial" panose="020B0604020202020204" pitchFamily="34" charset="0"/>
                <a:hlinkClick r:id="rId10"/>
              </a:rPr>
              <a:t>https://youtu.be/4SCrXqbhmCY?si=Rp4cH8G8j_hLny5w</a:t>
            </a:r>
            <a:r>
              <a:rPr lang="en-US" sz="1200" dirty="0">
                <a:solidFill>
                  <a:srgbClr val="333333"/>
                </a:solidFill>
                <a:latin typeface="Arial" panose="020B0604020202020204" pitchFamily="34" charset="0"/>
                <a:cs typeface="Arial" panose="020B0604020202020204" pitchFamily="34" charset="0"/>
              </a:rPr>
              <a:t> </a:t>
            </a:r>
          </a:p>
          <a:p>
            <a:r>
              <a:rPr lang="en-US" sz="1200" dirty="0">
                <a:latin typeface="Arial" panose="020B0604020202020204" pitchFamily="34" charset="0"/>
                <a:cs typeface="Arial" panose="020B0604020202020204" pitchFamily="34" charset="0"/>
              </a:rPr>
              <a:t>“The Cost of Caring: 10 Ways to Prevent Compassion Fatigue.”  Good Therapy, 26</a:t>
            </a:r>
            <a:r>
              <a:rPr lang="en-US" sz="1200" baseline="30000" dirty="0">
                <a:latin typeface="Arial" panose="020B0604020202020204" pitchFamily="34" charset="0"/>
                <a:cs typeface="Arial" panose="020B0604020202020204" pitchFamily="34" charset="0"/>
              </a:rPr>
              <a:t>th</a:t>
            </a:r>
            <a:r>
              <a:rPr lang="en-US" sz="1200" dirty="0">
                <a:latin typeface="Arial" panose="020B0604020202020204" pitchFamily="34" charset="0"/>
                <a:cs typeface="Arial" panose="020B0604020202020204" pitchFamily="34" charset="0"/>
              </a:rPr>
              <a:t> of March 2020, </a:t>
            </a:r>
            <a:r>
              <a:rPr lang="en-US" sz="1200" dirty="0">
                <a:latin typeface="Arial" panose="020B0604020202020204" pitchFamily="34" charset="0"/>
                <a:cs typeface="Arial" panose="020B0604020202020204" pitchFamily="34" charset="0"/>
                <a:hlinkClick r:id="rId11"/>
              </a:rPr>
              <a:t>https://www.goodtherapy.org/for-professionals/business-management/human-resources/article/cost-of-caring-10-ways-to-prevent-compassion-fatigue</a:t>
            </a:r>
            <a:r>
              <a:rPr lang="en-US" sz="1200" dirty="0">
                <a:latin typeface="Arial" panose="020B0604020202020204" pitchFamily="34" charset="0"/>
                <a:cs typeface="Arial" panose="020B0604020202020204" pitchFamily="34" charset="0"/>
              </a:rPr>
              <a:t>  Accessed 30</a:t>
            </a:r>
            <a:r>
              <a:rPr lang="en-US" sz="1200" baseline="30000" dirty="0">
                <a:latin typeface="Arial" panose="020B0604020202020204" pitchFamily="34" charset="0"/>
                <a:cs typeface="Arial" panose="020B0604020202020204" pitchFamily="34" charset="0"/>
              </a:rPr>
              <a:t>th</a:t>
            </a:r>
            <a:r>
              <a:rPr lang="en-US" sz="1200" dirty="0">
                <a:latin typeface="Arial" panose="020B0604020202020204" pitchFamily="34" charset="0"/>
                <a:cs typeface="Arial" panose="020B0604020202020204" pitchFamily="34" charset="0"/>
              </a:rPr>
              <a:t> of August 2023.</a:t>
            </a:r>
          </a:p>
          <a:p>
            <a:r>
              <a:rPr lang="en-US" sz="1200" dirty="0">
                <a:latin typeface="Arial" panose="020B0604020202020204" pitchFamily="34" charset="0"/>
                <a:cs typeface="Arial" panose="020B0604020202020204" pitchFamily="34" charset="0"/>
              </a:rPr>
              <a:t>Terrence, Beth. “Supporting Success &amp; Sustainability for Peer Recovery Specialists.” May 2017 </a:t>
            </a:r>
            <a:r>
              <a:rPr lang="en-US" sz="1200" dirty="0">
                <a:latin typeface="Arial" panose="020B0604020202020204" pitchFamily="34" charset="0"/>
                <a:cs typeface="Arial" panose="020B0604020202020204" pitchFamily="34" charset="0"/>
                <a:hlinkClick r:id="rId12"/>
              </a:rPr>
              <a:t>https://health.maryland.gov/bha/Documents/SelfCare%20Workshop.pptx</a:t>
            </a:r>
            <a:r>
              <a:rPr lang="en-US" sz="1200" dirty="0">
                <a:latin typeface="Arial" panose="020B0604020202020204" pitchFamily="34" charset="0"/>
                <a:cs typeface="Arial" panose="020B0604020202020204" pitchFamily="34" charset="0"/>
              </a:rPr>
              <a:t>  Accessed June 2023. </a:t>
            </a:r>
          </a:p>
          <a:p>
            <a:endParaRPr lang="en-US" sz="14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4CCD3C9A-F454-70D2-A5CD-F44D80ED1E0D}"/>
              </a:ext>
            </a:extLst>
          </p:cNvPr>
          <p:cNvPicPr>
            <a:picLocks noChangeAspect="1"/>
          </p:cNvPicPr>
          <p:nvPr/>
        </p:nvPicPr>
        <p:blipFill>
          <a:blip r:embed="rId13"/>
          <a:stretch>
            <a:fillRect/>
          </a:stretch>
        </p:blipFill>
        <p:spPr>
          <a:xfrm>
            <a:off x="838200" y="115411"/>
            <a:ext cx="2505075" cy="1522890"/>
          </a:xfrm>
          <a:prstGeom prst="rect">
            <a:avLst/>
          </a:prstGeom>
        </p:spPr>
      </p:pic>
    </p:spTree>
    <p:extLst>
      <p:ext uri="{BB962C8B-B14F-4D97-AF65-F5344CB8AC3E}">
        <p14:creationId xmlns:p14="http://schemas.microsoft.com/office/powerpoint/2010/main" val="2790251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a:extLst>
              <a:ext uri="{FF2B5EF4-FFF2-40B4-BE49-F238E27FC236}">
                <a16:creationId xmlns:a16="http://schemas.microsoft.com/office/drawing/2014/main" id="{BF59AC89-2307-4F1C-962F-D954A6C80A28}"/>
              </a:ext>
            </a:extLst>
          </p:cNvPr>
          <p:cNvSpPr>
            <a:spLocks noGrp="1"/>
          </p:cNvSpPr>
          <p:nvPr>
            <p:ph type="title"/>
          </p:nvPr>
        </p:nvSpPr>
        <p:spPr>
          <a:xfrm>
            <a:off x="2308194" y="381909"/>
            <a:ext cx="7546020" cy="1171683"/>
          </a:xfrm>
          <a:solidFill>
            <a:srgbClr val="FFFFCC"/>
          </a:solidFill>
        </p:spPr>
        <p:txBody>
          <a:bodyPr>
            <a:noAutofit/>
          </a:bodyPr>
          <a:lstStyle/>
          <a:p>
            <a:pPr algn="ctr"/>
            <a:r>
              <a:rPr lang="en-US" sz="2400" b="1" i="0" dirty="0">
                <a:solidFill>
                  <a:srgbClr val="C00000"/>
                </a:solidFill>
                <a:effectLst/>
                <a:latin typeface="Arial" panose="020B0604020202020204" pitchFamily="34" charset="0"/>
                <a:cs typeface="Arial" panose="020B0604020202020204" pitchFamily="34" charset="0"/>
              </a:rPr>
              <a:t>Shake It Off How To Release Tension, Stress or Trauma</a:t>
            </a:r>
            <a:br>
              <a:rPr lang="en-US" sz="2400" b="1" i="0" dirty="0">
                <a:solidFill>
                  <a:srgbClr val="FF0000"/>
                </a:solidFill>
                <a:effectLst/>
                <a:latin typeface="Roboto" panose="02000000000000000000" pitchFamily="2" charset="0"/>
              </a:rPr>
            </a:br>
            <a:endParaRPr lang="en-US" sz="2400" b="1" dirty="0">
              <a:solidFill>
                <a:srgbClr val="FF0000"/>
              </a:solidFill>
            </a:endParaRPr>
          </a:p>
        </p:txBody>
      </p:sp>
      <p:sp>
        <p:nvSpPr>
          <p:cNvPr id="16" name="Slide Number Placeholder 15">
            <a:extLst>
              <a:ext uri="{FF2B5EF4-FFF2-40B4-BE49-F238E27FC236}">
                <a16:creationId xmlns:a16="http://schemas.microsoft.com/office/drawing/2014/main" id="{ED61D9CF-8ACA-4237-8E03-D79B6B89F0F2}"/>
              </a:ext>
            </a:extLst>
          </p:cNvPr>
          <p:cNvSpPr>
            <a:spLocks noGrp="1"/>
          </p:cNvSpPr>
          <p:nvPr>
            <p:ph type="sldNum" sz="quarter" idx="4"/>
          </p:nvPr>
        </p:nvSpPr>
        <p:spPr/>
        <p:txBody>
          <a:bodyPr/>
          <a:lstStyle/>
          <a:p>
            <a:fld id="{294A09A9-5501-47C1-A89A-A340965A2BE2}" type="slidenum">
              <a:rPr lang="en-US" smtClean="0"/>
              <a:pPr/>
              <a:t>4</a:t>
            </a:fld>
            <a:endParaRPr lang="en-US" dirty="0"/>
          </a:p>
        </p:txBody>
      </p:sp>
      <p:sp>
        <p:nvSpPr>
          <p:cNvPr id="6" name="TextBox 5">
            <a:extLst>
              <a:ext uri="{FF2B5EF4-FFF2-40B4-BE49-F238E27FC236}">
                <a16:creationId xmlns:a16="http://schemas.microsoft.com/office/drawing/2014/main" id="{94ACD421-0221-993E-4440-5030D47CC616}"/>
              </a:ext>
            </a:extLst>
          </p:cNvPr>
          <p:cNvSpPr txBox="1"/>
          <p:nvPr/>
        </p:nvSpPr>
        <p:spPr>
          <a:xfrm>
            <a:off x="488270" y="1692986"/>
            <a:ext cx="11185867" cy="2677656"/>
          </a:xfrm>
          <a:prstGeom prst="rect">
            <a:avLst/>
          </a:prstGeom>
          <a:solidFill>
            <a:schemeClr val="accent6">
              <a:lumMod val="40000"/>
              <a:lumOff val="60000"/>
            </a:schemeClr>
          </a:solidFill>
        </p:spPr>
        <p:txBody>
          <a:bodyPr wrap="square" rtlCol="0">
            <a:spAutoFit/>
          </a:bodyPr>
          <a:lstStyle/>
          <a:p>
            <a:pPr algn="ctr"/>
            <a:r>
              <a:rPr lang="en-US" sz="1400" b="0" i="0" dirty="0">
                <a:effectLst/>
                <a:latin typeface="Roboto" panose="02000000000000000000" pitchFamily="2" charset="0"/>
              </a:rPr>
              <a:t>Shaking is the natural way to release tension and return the body to its normal homeostasis. It is a primal impulse to a stressful situation. Animals naturally shake to release tension after a life-threatening event.</a:t>
            </a:r>
          </a:p>
          <a:p>
            <a:pPr algn="ctr"/>
            <a:endParaRPr lang="en-US" sz="1400" b="0" i="0" dirty="0">
              <a:effectLst/>
              <a:latin typeface="Roboto" panose="02000000000000000000" pitchFamily="2" charset="0"/>
            </a:endParaRPr>
          </a:p>
          <a:p>
            <a:pPr algn="ctr"/>
            <a:r>
              <a:rPr lang="en-US" sz="1400" b="0" i="0" dirty="0">
                <a:effectLst/>
                <a:latin typeface="Roboto" panose="02000000000000000000" pitchFamily="2" charset="0"/>
              </a:rPr>
              <a:t>However, we human's have been socially conditioned to stoically grin and bear. We pretend that all is fine, play the cool guy. Show the world that we are unfazed by life's events. Sadly, this </a:t>
            </a:r>
            <a:r>
              <a:rPr lang="en-US" sz="1400" b="0" i="1" dirty="0">
                <a:effectLst/>
                <a:latin typeface="Roboto" panose="02000000000000000000" pitchFamily="2" charset="0"/>
              </a:rPr>
              <a:t>unnatural demeanor that we adopt traps the stress in our bodies</a:t>
            </a:r>
            <a:r>
              <a:rPr lang="en-US" sz="1400" b="0" i="0" dirty="0">
                <a:effectLst/>
                <a:latin typeface="Roboto" panose="02000000000000000000" pitchFamily="2" charset="0"/>
              </a:rPr>
              <a:t>. This negatively influences our physical and emotional health.  </a:t>
            </a:r>
          </a:p>
          <a:p>
            <a:pPr algn="ctr"/>
            <a:endParaRPr lang="en-US" sz="1400" b="0" i="0" dirty="0">
              <a:effectLst/>
              <a:latin typeface="Roboto" panose="02000000000000000000" pitchFamily="2" charset="0"/>
            </a:endParaRPr>
          </a:p>
          <a:p>
            <a:pPr algn="ctr"/>
            <a:r>
              <a:rPr lang="en-US" sz="1400" b="0" i="0" dirty="0">
                <a:effectLst/>
                <a:latin typeface="Roboto" panose="02000000000000000000" pitchFamily="2" charset="0"/>
              </a:rPr>
              <a:t>Shaking can help regulate the nervous system and calm the body when it's overstimulated. </a:t>
            </a:r>
            <a:r>
              <a:rPr lang="en-US" sz="1400" b="1" dirty="0">
                <a:latin typeface="Roboto" panose="02000000000000000000" pitchFamily="2" charset="0"/>
              </a:rPr>
              <a:t>T</a:t>
            </a:r>
            <a:r>
              <a:rPr lang="en-US" sz="1400" b="1" i="0" dirty="0">
                <a:effectLst/>
                <a:latin typeface="Roboto" panose="02000000000000000000" pitchFamily="2" charset="0"/>
              </a:rPr>
              <a:t>rauma and tension releasing exercises (TRE), like shaking, may be beneficial in managing and relieving stress</a:t>
            </a:r>
            <a:r>
              <a:rPr lang="en-US" sz="1400" b="0" i="0" dirty="0">
                <a:effectLst/>
                <a:latin typeface="Roboto" panose="02000000000000000000" pitchFamily="2" charset="0"/>
              </a:rPr>
              <a:t>. </a:t>
            </a:r>
          </a:p>
          <a:p>
            <a:pPr algn="ctr"/>
            <a:endParaRPr lang="en-US" sz="1400" b="0" i="0" dirty="0">
              <a:solidFill>
                <a:srgbClr val="202124"/>
              </a:solidFill>
              <a:effectLst/>
              <a:latin typeface="Roboto" panose="02000000000000000000" pitchFamily="2" charset="0"/>
            </a:endParaRPr>
          </a:p>
          <a:p>
            <a:pPr algn="ctr"/>
            <a:r>
              <a:rPr lang="en-US" sz="1400" b="0" i="0" dirty="0">
                <a:solidFill>
                  <a:srgbClr val="202124"/>
                </a:solidFill>
                <a:effectLst/>
                <a:latin typeface="Roboto" panose="02000000000000000000" pitchFamily="2" charset="0"/>
              </a:rPr>
              <a:t>Difficult experiences, including trauma, can build up energy in the nervous system. </a:t>
            </a:r>
            <a:r>
              <a:rPr lang="en-US" sz="1400" b="1" i="0" dirty="0">
                <a:solidFill>
                  <a:srgbClr val="202124"/>
                </a:solidFill>
                <a:effectLst/>
                <a:latin typeface="Roboto" panose="02000000000000000000" pitchFamily="2" charset="0"/>
              </a:rPr>
              <a:t>There's some evidence to suggest that shaking can help release it</a:t>
            </a:r>
            <a:r>
              <a:rPr lang="en-US" sz="1400" b="0" i="0" dirty="0">
                <a:solidFill>
                  <a:srgbClr val="202124"/>
                </a:solidFill>
                <a:effectLst/>
                <a:latin typeface="Roboto" panose="02000000000000000000" pitchFamily="2" charset="0"/>
              </a:rPr>
              <a:t>. This is also known as therapeutic or neurogenic tremoring.</a:t>
            </a:r>
            <a:endParaRPr lang="en-US" sz="1400" dirty="0">
              <a:solidFill>
                <a:srgbClr val="0070C0"/>
              </a:solidFill>
            </a:endParaRPr>
          </a:p>
        </p:txBody>
      </p:sp>
      <p:pic>
        <p:nvPicPr>
          <p:cNvPr id="8" name="Picture 7" descr="A picture containing text&#10;&#10;Description automatically generated">
            <a:extLst>
              <a:ext uri="{FF2B5EF4-FFF2-40B4-BE49-F238E27FC236}">
                <a16:creationId xmlns:a16="http://schemas.microsoft.com/office/drawing/2014/main" id="{9F5443E7-2D87-4F50-2754-6257CEF5285D}"/>
              </a:ext>
            </a:extLst>
          </p:cNvPr>
          <p:cNvPicPr>
            <a:picLocks noChangeAspect="1"/>
          </p:cNvPicPr>
          <p:nvPr/>
        </p:nvPicPr>
        <p:blipFill>
          <a:blip r:embed="rId2"/>
          <a:stretch>
            <a:fillRect/>
          </a:stretch>
        </p:blipFill>
        <p:spPr>
          <a:xfrm>
            <a:off x="488270" y="381909"/>
            <a:ext cx="1849516" cy="1171683"/>
          </a:xfrm>
          <a:prstGeom prst="rect">
            <a:avLst/>
          </a:prstGeom>
        </p:spPr>
      </p:pic>
      <p:pic>
        <p:nvPicPr>
          <p:cNvPr id="10" name="Picture 9" descr="A collage of a person dancing&#10;&#10;Description automatically generated with medium confidence">
            <a:extLst>
              <a:ext uri="{FF2B5EF4-FFF2-40B4-BE49-F238E27FC236}">
                <a16:creationId xmlns:a16="http://schemas.microsoft.com/office/drawing/2014/main" id="{FA8B28CF-7F13-4030-9166-09D8A26E07D2}"/>
              </a:ext>
            </a:extLst>
          </p:cNvPr>
          <p:cNvPicPr>
            <a:picLocks noChangeAspect="1"/>
          </p:cNvPicPr>
          <p:nvPr/>
        </p:nvPicPr>
        <p:blipFill>
          <a:blip r:embed="rId3"/>
          <a:stretch>
            <a:fillRect/>
          </a:stretch>
        </p:blipFill>
        <p:spPr>
          <a:xfrm>
            <a:off x="9854214" y="368763"/>
            <a:ext cx="1819924" cy="1184829"/>
          </a:xfrm>
          <a:prstGeom prst="rect">
            <a:avLst/>
          </a:prstGeom>
        </p:spPr>
      </p:pic>
      <p:pic>
        <p:nvPicPr>
          <p:cNvPr id="2" name="Picture 1">
            <a:hlinkClick r:id="rId4"/>
            <a:extLst>
              <a:ext uri="{FF2B5EF4-FFF2-40B4-BE49-F238E27FC236}">
                <a16:creationId xmlns:a16="http://schemas.microsoft.com/office/drawing/2014/main" id="{B1EC0AE0-1E33-20B0-7014-F722AAD2CB92}"/>
              </a:ext>
            </a:extLst>
          </p:cNvPr>
          <p:cNvPicPr>
            <a:picLocks noChangeAspect="1"/>
          </p:cNvPicPr>
          <p:nvPr/>
        </p:nvPicPr>
        <p:blipFill>
          <a:blip r:embed="rId5"/>
          <a:stretch>
            <a:fillRect/>
          </a:stretch>
        </p:blipFill>
        <p:spPr>
          <a:xfrm>
            <a:off x="3854388" y="5428765"/>
            <a:ext cx="4483223" cy="923330"/>
          </a:xfrm>
          <a:prstGeom prst="rect">
            <a:avLst/>
          </a:prstGeom>
        </p:spPr>
      </p:pic>
      <p:sp>
        <p:nvSpPr>
          <p:cNvPr id="4" name="TextBox 3">
            <a:extLst>
              <a:ext uri="{FF2B5EF4-FFF2-40B4-BE49-F238E27FC236}">
                <a16:creationId xmlns:a16="http://schemas.microsoft.com/office/drawing/2014/main" id="{3BAFADD8-1E1C-D416-3161-1AF2DFC5DE05}"/>
              </a:ext>
            </a:extLst>
          </p:cNvPr>
          <p:cNvSpPr txBox="1"/>
          <p:nvPr/>
        </p:nvSpPr>
        <p:spPr>
          <a:xfrm>
            <a:off x="8522561" y="4905508"/>
            <a:ext cx="3151576" cy="892552"/>
          </a:xfrm>
          <a:prstGeom prst="rect">
            <a:avLst/>
          </a:prstGeom>
          <a:solidFill>
            <a:srgbClr val="CCFFFF"/>
          </a:solidFill>
        </p:spPr>
        <p:txBody>
          <a:bodyPr wrap="square" rtlCol="0">
            <a:spAutoFit/>
          </a:bodyPr>
          <a:lstStyle/>
          <a:p>
            <a:pPr algn="ctr"/>
            <a:r>
              <a:rPr lang="en-US" sz="1400" b="1" dirty="0">
                <a:solidFill>
                  <a:srgbClr val="FF0000"/>
                </a:solidFill>
                <a:latin typeface="Arial" panose="020B0604020202020204" pitchFamily="34" charset="0"/>
                <a:cs typeface="Arial" panose="020B0604020202020204" pitchFamily="34" charset="0"/>
              </a:rPr>
              <a:t>Ping Shuai Gong </a:t>
            </a:r>
            <a:r>
              <a:rPr lang="en-US" sz="1400" dirty="0">
                <a:latin typeface="Arial" panose="020B0604020202020204" pitchFamily="34" charset="0"/>
                <a:cs typeface="Arial" panose="020B0604020202020204" pitchFamily="34" charset="0"/>
              </a:rPr>
              <a:t>- Swing Hands Exercise </a:t>
            </a:r>
            <a:r>
              <a:rPr lang="en-US" sz="1200" b="1" dirty="0">
                <a:latin typeface="Arial" panose="020B0604020202020204" pitchFamily="34" charset="0"/>
                <a:cs typeface="Arial" panose="020B0604020202020204" pitchFamily="34" charset="0"/>
                <a:hlinkClick r:id="rId6"/>
              </a:rPr>
              <a:t>https://youtu.be/v5qts5Xu5_Q?si=bKGy84UXNYXBkh_b</a:t>
            </a:r>
            <a:r>
              <a:rPr lang="en-US" sz="1200" b="1" dirty="0">
                <a:latin typeface="Arial" panose="020B0604020202020204" pitchFamily="34" charset="0"/>
                <a:cs typeface="Arial" panose="020B0604020202020204" pitchFamily="34" charset="0"/>
              </a:rPr>
              <a:t> </a:t>
            </a:r>
          </a:p>
        </p:txBody>
      </p:sp>
      <p:sp>
        <p:nvSpPr>
          <p:cNvPr id="7" name="TextBox 6">
            <a:extLst>
              <a:ext uri="{FF2B5EF4-FFF2-40B4-BE49-F238E27FC236}">
                <a16:creationId xmlns:a16="http://schemas.microsoft.com/office/drawing/2014/main" id="{90047196-0D4D-63BD-43E1-34A83B97B6D7}"/>
              </a:ext>
            </a:extLst>
          </p:cNvPr>
          <p:cNvSpPr txBox="1"/>
          <p:nvPr/>
        </p:nvSpPr>
        <p:spPr>
          <a:xfrm>
            <a:off x="3854387" y="4474704"/>
            <a:ext cx="4483223" cy="738664"/>
          </a:xfrm>
          <a:prstGeom prst="rect">
            <a:avLst/>
          </a:prstGeom>
          <a:solidFill>
            <a:srgbClr val="CCFFCC"/>
          </a:solidFill>
        </p:spPr>
        <p:txBody>
          <a:bodyPr wrap="square" rtlCol="0">
            <a:spAutoFit/>
          </a:bodyPr>
          <a:lstStyle/>
          <a:p>
            <a:pPr algn="ctr"/>
            <a:r>
              <a:rPr lang="en-US" sz="1400" b="1" dirty="0">
                <a:solidFill>
                  <a:srgbClr val="7030A0"/>
                </a:solidFill>
                <a:latin typeface="Arial" panose="020B0604020202020204" pitchFamily="34" charset="0"/>
                <a:cs typeface="Arial" panose="020B0604020202020204" pitchFamily="34" charset="0"/>
              </a:rPr>
              <a:t>Kim Eng </a:t>
            </a:r>
            <a:r>
              <a:rPr lang="en-US" sz="1400" dirty="0">
                <a:latin typeface="Arial" panose="020B0604020202020204" pitchFamily="34" charset="0"/>
                <a:cs typeface="Arial" panose="020B0604020202020204" pitchFamily="34" charset="0"/>
              </a:rPr>
              <a:t>- Shaking Practice</a:t>
            </a:r>
          </a:p>
          <a:p>
            <a:pPr algn="ctr"/>
            <a:endParaRPr lang="en-US" sz="1400" dirty="0">
              <a:latin typeface="Arial" panose="020B0604020202020204" pitchFamily="34" charset="0"/>
              <a:cs typeface="Arial" panose="020B0604020202020204" pitchFamily="34" charset="0"/>
            </a:endParaRPr>
          </a:p>
          <a:p>
            <a:pPr algn="ctr"/>
            <a:r>
              <a:rPr lang="en-US" sz="1400" dirty="0">
                <a:latin typeface="Arial" panose="020B0604020202020204" pitchFamily="34" charset="0"/>
                <a:cs typeface="Arial" panose="020B0604020202020204" pitchFamily="34" charset="0"/>
                <a:hlinkClick r:id="rId7"/>
              </a:rPr>
              <a:t>https://youtu.be/_DhwJoylC28?si=wOlru6VfA8XUEeLg</a:t>
            </a:r>
            <a:endParaRPr lang="en-US" sz="14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E9BCC3F1-F5D3-55A3-FDE1-4BC2AFEB8B87}"/>
              </a:ext>
            </a:extLst>
          </p:cNvPr>
          <p:cNvPicPr>
            <a:picLocks noChangeAspect="1"/>
          </p:cNvPicPr>
          <p:nvPr/>
        </p:nvPicPr>
        <p:blipFill>
          <a:blip r:embed="rId8"/>
          <a:stretch>
            <a:fillRect/>
          </a:stretch>
        </p:blipFill>
        <p:spPr>
          <a:xfrm>
            <a:off x="488270" y="4474704"/>
            <a:ext cx="2857500" cy="1754161"/>
          </a:xfrm>
          <a:prstGeom prst="rect">
            <a:avLst/>
          </a:prstGeom>
        </p:spPr>
      </p:pic>
    </p:spTree>
    <p:extLst>
      <p:ext uri="{BB962C8B-B14F-4D97-AF65-F5344CB8AC3E}">
        <p14:creationId xmlns:p14="http://schemas.microsoft.com/office/powerpoint/2010/main" val="34839995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B3243-7BF2-B29C-EE02-502616985663}"/>
              </a:ext>
            </a:extLst>
          </p:cNvPr>
          <p:cNvSpPr>
            <a:spLocks noGrp="1"/>
          </p:cNvSpPr>
          <p:nvPr>
            <p:ph type="title"/>
          </p:nvPr>
        </p:nvSpPr>
        <p:spPr>
          <a:xfrm>
            <a:off x="2831979" y="328474"/>
            <a:ext cx="6480697" cy="1378089"/>
          </a:xfrm>
          <a:solidFill>
            <a:srgbClr val="FFFFCC"/>
          </a:solidFill>
        </p:spPr>
        <p:txBody>
          <a:bodyPr/>
          <a:lstStyle/>
          <a:p>
            <a:r>
              <a:rPr lang="en-US" b="1" dirty="0">
                <a:solidFill>
                  <a:schemeClr val="tx1"/>
                </a:solidFill>
                <a:latin typeface="Arial" panose="020B0604020202020204" pitchFamily="34" charset="0"/>
                <a:cs typeface="Arial" panose="020B0604020202020204" pitchFamily="34" charset="0"/>
              </a:rPr>
              <a:t>ACTIVITY- </a:t>
            </a:r>
            <a:r>
              <a:rPr lang="en-US" b="1" dirty="0">
                <a:solidFill>
                  <a:srgbClr val="C00000"/>
                </a:solidFill>
                <a:latin typeface="Lucida Calligraphy" panose="03010101010101010101" pitchFamily="66" charset="0"/>
                <a:cs typeface="Arial" panose="020B0604020202020204" pitchFamily="34" charset="0"/>
              </a:rPr>
              <a:t>Reflection Exercise</a:t>
            </a:r>
          </a:p>
        </p:txBody>
      </p:sp>
      <p:sp>
        <p:nvSpPr>
          <p:cNvPr id="3" name="Footer Placeholder 2">
            <a:extLst>
              <a:ext uri="{FF2B5EF4-FFF2-40B4-BE49-F238E27FC236}">
                <a16:creationId xmlns:a16="http://schemas.microsoft.com/office/drawing/2014/main" id="{372E0918-2B53-F7B4-369C-74D64E036950}"/>
              </a:ext>
            </a:extLst>
          </p:cNvPr>
          <p:cNvSpPr>
            <a:spLocks noGrp="1"/>
          </p:cNvSpPr>
          <p:nvPr>
            <p:ph type="ftr" sz="quarter" idx="10"/>
          </p:nvPr>
        </p:nvSpPr>
        <p:spPr/>
        <p:txBody>
          <a:bodyPr/>
          <a:lstStyle/>
          <a:p>
            <a:r>
              <a:rPr lang="en-US" dirty="0">
                <a:latin typeface="Arial" panose="020B0604020202020204" pitchFamily="34" charset="0"/>
                <a:cs typeface="Arial" panose="020B0604020202020204" pitchFamily="34" charset="0"/>
              </a:rPr>
              <a:t>Wellness &amp; Self-Care; Finding Your Oxygen Mask</a:t>
            </a:r>
          </a:p>
        </p:txBody>
      </p:sp>
      <p:sp>
        <p:nvSpPr>
          <p:cNvPr id="4" name="Slide Number Placeholder 3">
            <a:extLst>
              <a:ext uri="{FF2B5EF4-FFF2-40B4-BE49-F238E27FC236}">
                <a16:creationId xmlns:a16="http://schemas.microsoft.com/office/drawing/2014/main" id="{D4515CCE-7E31-0A9B-4F9A-755EA615F2B8}"/>
              </a:ext>
            </a:extLst>
          </p:cNvPr>
          <p:cNvSpPr>
            <a:spLocks noGrp="1"/>
          </p:cNvSpPr>
          <p:nvPr>
            <p:ph type="sldNum" sz="quarter" idx="11"/>
          </p:nvPr>
        </p:nvSpPr>
        <p:spPr/>
        <p:txBody>
          <a:bodyPr/>
          <a:lstStyle/>
          <a:p>
            <a:fld id="{294A09A9-5501-47C1-A89A-A340965A2BE2}" type="slidenum">
              <a:rPr lang="en-US" smtClean="0"/>
              <a:pPr/>
              <a:t>5</a:t>
            </a:fld>
            <a:endParaRPr lang="en-US" dirty="0"/>
          </a:p>
        </p:txBody>
      </p:sp>
      <p:sp>
        <p:nvSpPr>
          <p:cNvPr id="5" name="Content Placeholder 4">
            <a:extLst>
              <a:ext uri="{FF2B5EF4-FFF2-40B4-BE49-F238E27FC236}">
                <a16:creationId xmlns:a16="http://schemas.microsoft.com/office/drawing/2014/main" id="{E650A063-7BEC-25FB-A1FD-D18C1D6E972F}"/>
              </a:ext>
            </a:extLst>
          </p:cNvPr>
          <p:cNvSpPr>
            <a:spLocks noGrp="1"/>
          </p:cNvSpPr>
          <p:nvPr>
            <p:ph sz="quarter" idx="12"/>
          </p:nvPr>
        </p:nvSpPr>
        <p:spPr>
          <a:xfrm>
            <a:off x="988381" y="2609849"/>
            <a:ext cx="3867704" cy="3416319"/>
          </a:xfrm>
          <a:solidFill>
            <a:schemeClr val="accent5">
              <a:lumMod val="40000"/>
              <a:lumOff val="60000"/>
            </a:schemeClr>
          </a:solidFill>
        </p:spPr>
        <p:txBody>
          <a:bodyPr/>
          <a:lstStyle/>
          <a:p>
            <a:pPr marL="0" indent="0" algn="ctr">
              <a:buNone/>
            </a:pPr>
            <a:r>
              <a:rPr lang="en-US" dirty="0">
                <a:latin typeface="Arial" panose="020B0604020202020204" pitchFamily="34" charset="0"/>
                <a:cs typeface="Arial" panose="020B0604020202020204" pitchFamily="34" charset="0"/>
              </a:rPr>
              <a:t>THEN:</a:t>
            </a:r>
            <a:r>
              <a:rPr lang="en-US" dirty="0"/>
              <a:t> </a:t>
            </a:r>
          </a:p>
          <a:p>
            <a:pPr marL="0" indent="0" algn="ctr">
              <a:buNone/>
            </a:pPr>
            <a:r>
              <a:rPr lang="en-US" sz="1800" dirty="0">
                <a:latin typeface="Arial" panose="020B0604020202020204" pitchFamily="34" charset="0"/>
                <a:cs typeface="Arial" panose="020B0604020202020204" pitchFamily="34" charset="0"/>
              </a:rPr>
              <a:t>Reflect in your mind to when you entered the field in which you currently  work.  What words/pictures/symbols would you use to describe how you felt as you started your journey in your current field of work?  List them on one side of a sheet. </a:t>
            </a:r>
          </a:p>
        </p:txBody>
      </p:sp>
      <p:sp>
        <p:nvSpPr>
          <p:cNvPr id="7" name="TextBox 6">
            <a:extLst>
              <a:ext uri="{FF2B5EF4-FFF2-40B4-BE49-F238E27FC236}">
                <a16:creationId xmlns:a16="http://schemas.microsoft.com/office/drawing/2014/main" id="{87778B38-4781-4921-77FE-4EAA9A01A251}"/>
              </a:ext>
            </a:extLst>
          </p:cNvPr>
          <p:cNvSpPr txBox="1"/>
          <p:nvPr/>
        </p:nvSpPr>
        <p:spPr>
          <a:xfrm>
            <a:off x="7430610" y="2609850"/>
            <a:ext cx="3773008" cy="3293209"/>
          </a:xfrm>
          <a:prstGeom prst="rect">
            <a:avLst/>
          </a:prstGeom>
          <a:solidFill>
            <a:schemeClr val="accent4">
              <a:lumMod val="40000"/>
              <a:lumOff val="60000"/>
            </a:schemeClr>
          </a:solidFill>
        </p:spPr>
        <p:txBody>
          <a:bodyPr wrap="square" rtlCol="0">
            <a:spAutoFit/>
          </a:bodyPr>
          <a:lstStyle/>
          <a:p>
            <a:pPr algn="ctr"/>
            <a:r>
              <a:rPr lang="en-US" sz="2800" dirty="0">
                <a:latin typeface="Arial" panose="020B0604020202020204" pitchFamily="34" charset="0"/>
                <a:cs typeface="Arial" panose="020B0604020202020204" pitchFamily="34" charset="0"/>
              </a:rPr>
              <a:t>NOW:</a:t>
            </a:r>
          </a:p>
          <a:p>
            <a:pPr algn="ctr"/>
            <a:endParaRPr lang="en-US" dirty="0">
              <a:latin typeface="Arial" panose="020B0604020202020204" pitchFamily="34" charset="0"/>
              <a:cs typeface="Arial" panose="020B0604020202020204" pitchFamily="34" charset="0"/>
            </a:endParaRPr>
          </a:p>
          <a:p>
            <a:pPr algn="ctr"/>
            <a:r>
              <a:rPr lang="en-US" dirty="0">
                <a:latin typeface="Arial" panose="020B0604020202020204" pitchFamily="34" charset="0"/>
                <a:cs typeface="Arial" panose="020B0604020202020204" pitchFamily="34" charset="0"/>
              </a:rPr>
              <a:t>Take a moment to think about how you feel about how you feel about the field in which you work now. What words/pictures/symbols would you use to describe how you feel now about your field of work? List them on the other side of the sheet. </a:t>
            </a:r>
          </a:p>
          <a:p>
            <a:pPr algn="ctr"/>
            <a:r>
              <a:rPr lang="en-US" dirty="0">
                <a:latin typeface="Arial" panose="020B0604020202020204" pitchFamily="34" charset="0"/>
                <a:cs typeface="Arial" panose="020B0604020202020204" pitchFamily="34" charset="0"/>
              </a:rPr>
              <a:t> </a:t>
            </a:r>
          </a:p>
        </p:txBody>
      </p:sp>
      <p:pic>
        <p:nvPicPr>
          <p:cNvPr id="8" name="Picture 7">
            <a:extLst>
              <a:ext uri="{FF2B5EF4-FFF2-40B4-BE49-F238E27FC236}">
                <a16:creationId xmlns:a16="http://schemas.microsoft.com/office/drawing/2014/main" id="{AB605E9B-7005-16A6-986E-3618D340BE9C}"/>
              </a:ext>
            </a:extLst>
          </p:cNvPr>
          <p:cNvPicPr>
            <a:picLocks noChangeAspect="1"/>
          </p:cNvPicPr>
          <p:nvPr/>
        </p:nvPicPr>
        <p:blipFill>
          <a:blip r:embed="rId2"/>
          <a:stretch>
            <a:fillRect/>
          </a:stretch>
        </p:blipFill>
        <p:spPr>
          <a:xfrm>
            <a:off x="988382" y="328474"/>
            <a:ext cx="1843596" cy="1464815"/>
          </a:xfrm>
          <a:prstGeom prst="rect">
            <a:avLst/>
          </a:prstGeom>
        </p:spPr>
      </p:pic>
      <p:sp>
        <p:nvSpPr>
          <p:cNvPr id="6" name="TextBox 5">
            <a:extLst>
              <a:ext uri="{FF2B5EF4-FFF2-40B4-BE49-F238E27FC236}">
                <a16:creationId xmlns:a16="http://schemas.microsoft.com/office/drawing/2014/main" id="{EB00C635-1704-FB6D-4811-8646D9723842}"/>
              </a:ext>
            </a:extLst>
          </p:cNvPr>
          <p:cNvSpPr txBox="1"/>
          <p:nvPr/>
        </p:nvSpPr>
        <p:spPr>
          <a:xfrm>
            <a:off x="5239304" y="2825293"/>
            <a:ext cx="1713391" cy="2862322"/>
          </a:xfrm>
          <a:prstGeom prst="rect">
            <a:avLst/>
          </a:prstGeom>
          <a:solidFill>
            <a:srgbClr val="CCFFFF"/>
          </a:solidFill>
        </p:spPr>
        <p:txBody>
          <a:bodyPr wrap="square" rtlCol="0">
            <a:spAutoFit/>
          </a:bodyPr>
          <a:lstStyle/>
          <a:p>
            <a:pPr algn="ctr"/>
            <a:r>
              <a:rPr lang="en-US" b="1" dirty="0">
                <a:solidFill>
                  <a:srgbClr val="FF0000"/>
                </a:solidFill>
                <a:latin typeface="Arial" panose="020B0604020202020204" pitchFamily="34" charset="0"/>
                <a:cs typeface="Arial" panose="020B0604020202020204" pitchFamily="34" charset="0"/>
              </a:rPr>
              <a:t>Bring Back the Honeymoon!!</a:t>
            </a:r>
          </a:p>
          <a:p>
            <a:pPr algn="ctr"/>
            <a:r>
              <a:rPr lang="en-US" dirty="0">
                <a:latin typeface="Arial" panose="020B0604020202020204" pitchFamily="34" charset="0"/>
                <a:cs typeface="Arial" panose="020B0604020202020204" pitchFamily="34" charset="0"/>
              </a:rPr>
              <a:t>Activities or things you can do to revive or put new spin on how you feel about your field of work. </a:t>
            </a:r>
          </a:p>
        </p:txBody>
      </p:sp>
      <p:pic>
        <p:nvPicPr>
          <p:cNvPr id="9" name="Picture 8">
            <a:extLst>
              <a:ext uri="{FF2B5EF4-FFF2-40B4-BE49-F238E27FC236}">
                <a16:creationId xmlns:a16="http://schemas.microsoft.com/office/drawing/2014/main" id="{7CB0E65A-1C08-87AF-6D70-1E608F0DD482}"/>
              </a:ext>
            </a:extLst>
          </p:cNvPr>
          <p:cNvPicPr>
            <a:picLocks noChangeAspect="1"/>
          </p:cNvPicPr>
          <p:nvPr/>
        </p:nvPicPr>
        <p:blipFill>
          <a:blip r:embed="rId3"/>
          <a:stretch>
            <a:fillRect/>
          </a:stretch>
        </p:blipFill>
        <p:spPr>
          <a:xfrm>
            <a:off x="9312677" y="328474"/>
            <a:ext cx="1890942" cy="1464815"/>
          </a:xfrm>
          <a:prstGeom prst="rect">
            <a:avLst/>
          </a:prstGeom>
        </p:spPr>
      </p:pic>
    </p:spTree>
    <p:extLst>
      <p:ext uri="{BB962C8B-B14F-4D97-AF65-F5344CB8AC3E}">
        <p14:creationId xmlns:p14="http://schemas.microsoft.com/office/powerpoint/2010/main" val="6974872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A704468-D74D-C8B3-22BE-FCD2F8609606}"/>
              </a:ext>
            </a:extLst>
          </p:cNvPr>
          <p:cNvSpPr>
            <a:spLocks noGrp="1"/>
          </p:cNvSpPr>
          <p:nvPr>
            <p:ph type="title"/>
          </p:nvPr>
        </p:nvSpPr>
        <p:spPr>
          <a:xfrm>
            <a:off x="3222594" y="310718"/>
            <a:ext cx="8024526" cy="1395845"/>
          </a:xfrm>
          <a:solidFill>
            <a:srgbClr val="FFFFCC"/>
          </a:solidFill>
        </p:spPr>
        <p:txBody>
          <a:bodyPr/>
          <a:lstStyle/>
          <a:p>
            <a:r>
              <a:rPr lang="en-US" b="1" dirty="0">
                <a:solidFill>
                  <a:srgbClr val="C00000"/>
                </a:solidFill>
                <a:latin typeface="Arial" panose="020B0604020202020204" pitchFamily="34" charset="0"/>
                <a:cs typeface="Arial" panose="020B0604020202020204" pitchFamily="34" charset="0"/>
              </a:rPr>
              <a:t>What is Self-Care and Wellness</a:t>
            </a:r>
          </a:p>
        </p:txBody>
      </p:sp>
      <p:sp>
        <p:nvSpPr>
          <p:cNvPr id="3" name="Footer Placeholder 2">
            <a:extLst>
              <a:ext uri="{FF2B5EF4-FFF2-40B4-BE49-F238E27FC236}">
                <a16:creationId xmlns:a16="http://schemas.microsoft.com/office/drawing/2014/main" id="{298EF55C-1F8E-9370-B91D-B274354773EF}"/>
              </a:ext>
            </a:extLst>
          </p:cNvPr>
          <p:cNvSpPr>
            <a:spLocks noGrp="1"/>
          </p:cNvSpPr>
          <p:nvPr>
            <p:ph type="ftr" sz="quarter" idx="10"/>
          </p:nvPr>
        </p:nvSpPr>
        <p:spPr/>
        <p:txBody>
          <a:bodyPr/>
          <a:lstStyle/>
          <a:p>
            <a:r>
              <a:rPr lang="en-US" dirty="0">
                <a:latin typeface="Arial" panose="020B0604020202020204" pitchFamily="34" charset="0"/>
                <a:cs typeface="Arial" panose="020B0604020202020204" pitchFamily="34" charset="0"/>
              </a:rPr>
              <a:t>Wellness &amp; Self-Care; Finding Your Oxygen Mask</a:t>
            </a:r>
          </a:p>
        </p:txBody>
      </p:sp>
      <p:sp>
        <p:nvSpPr>
          <p:cNvPr id="4" name="Slide Number Placeholder 3">
            <a:extLst>
              <a:ext uri="{FF2B5EF4-FFF2-40B4-BE49-F238E27FC236}">
                <a16:creationId xmlns:a16="http://schemas.microsoft.com/office/drawing/2014/main" id="{5A0FD985-CEDD-B919-2244-F615916E7D8B}"/>
              </a:ext>
            </a:extLst>
          </p:cNvPr>
          <p:cNvSpPr>
            <a:spLocks noGrp="1"/>
          </p:cNvSpPr>
          <p:nvPr>
            <p:ph type="sldNum" sz="quarter" idx="11"/>
          </p:nvPr>
        </p:nvSpPr>
        <p:spPr/>
        <p:txBody>
          <a:bodyPr/>
          <a:lstStyle/>
          <a:p>
            <a:fld id="{294A09A9-5501-47C1-A89A-A340965A2BE2}" type="slidenum">
              <a:rPr lang="en-US" smtClean="0"/>
              <a:t>6</a:t>
            </a:fld>
            <a:endParaRPr lang="en-US" dirty="0"/>
          </a:p>
        </p:txBody>
      </p:sp>
      <p:sp>
        <p:nvSpPr>
          <p:cNvPr id="8" name="Content Placeholder 7">
            <a:extLst>
              <a:ext uri="{FF2B5EF4-FFF2-40B4-BE49-F238E27FC236}">
                <a16:creationId xmlns:a16="http://schemas.microsoft.com/office/drawing/2014/main" id="{2F831324-E5D9-50E8-2DE3-B570DD3B5E64}"/>
              </a:ext>
            </a:extLst>
          </p:cNvPr>
          <p:cNvSpPr>
            <a:spLocks noGrp="1"/>
          </p:cNvSpPr>
          <p:nvPr>
            <p:ph sz="quarter" idx="12"/>
          </p:nvPr>
        </p:nvSpPr>
        <p:spPr>
          <a:xfrm>
            <a:off x="944880" y="5241952"/>
            <a:ext cx="10302240" cy="813816"/>
          </a:xfrm>
          <a:solidFill>
            <a:schemeClr val="accent5">
              <a:lumMod val="20000"/>
              <a:lumOff val="80000"/>
            </a:schemeClr>
          </a:solidFill>
        </p:spPr>
        <p:txBody>
          <a:bodyPr>
            <a:normAutofit lnSpcReduction="10000"/>
          </a:bodyPr>
          <a:lstStyle/>
          <a:p>
            <a:pPr marL="0" indent="0" algn="ctr">
              <a:buNone/>
            </a:pPr>
            <a:r>
              <a:rPr lang="en-US" dirty="0">
                <a:solidFill>
                  <a:srgbClr val="040C28"/>
                </a:solidFill>
                <a:latin typeface="Arial" panose="020B0604020202020204" pitchFamily="34" charset="0"/>
                <a:cs typeface="Arial" panose="020B0604020202020204" pitchFamily="34" charset="0"/>
              </a:rPr>
              <a:t>S</a:t>
            </a:r>
            <a:r>
              <a:rPr lang="en-US" b="0" i="0" dirty="0">
                <a:solidFill>
                  <a:srgbClr val="040C28"/>
                </a:solidFill>
                <a:effectLst/>
                <a:latin typeface="Arial" panose="020B0604020202020204" pitchFamily="34" charset="0"/>
                <a:cs typeface="Arial" panose="020B0604020202020204" pitchFamily="34" charset="0"/>
              </a:rPr>
              <a:t>elf-care consists of the </a:t>
            </a:r>
            <a:r>
              <a:rPr lang="en-US" b="1" i="1" dirty="0">
                <a:solidFill>
                  <a:srgbClr val="00B050"/>
                </a:solidFill>
                <a:effectLst/>
                <a:latin typeface="Arial" panose="020B0604020202020204" pitchFamily="34" charset="0"/>
                <a:cs typeface="Arial" panose="020B0604020202020204" pitchFamily="34" charset="0"/>
              </a:rPr>
              <a:t>specific choices </a:t>
            </a:r>
            <a:r>
              <a:rPr lang="en-US" b="0" i="0" dirty="0">
                <a:solidFill>
                  <a:srgbClr val="040C28"/>
                </a:solidFill>
                <a:effectLst/>
                <a:latin typeface="Arial" panose="020B0604020202020204" pitchFamily="34" charset="0"/>
                <a:cs typeface="Arial" panose="020B0604020202020204" pitchFamily="34" charset="0"/>
              </a:rPr>
              <a:t>and </a:t>
            </a:r>
            <a:r>
              <a:rPr lang="en-US" b="1" i="1" dirty="0">
                <a:solidFill>
                  <a:srgbClr val="00B050"/>
                </a:solidFill>
                <a:effectLst/>
                <a:latin typeface="Arial" panose="020B0604020202020204" pitchFamily="34" charset="0"/>
                <a:cs typeface="Arial" panose="020B0604020202020204" pitchFamily="34" charset="0"/>
              </a:rPr>
              <a:t>behaviors</a:t>
            </a:r>
            <a:r>
              <a:rPr lang="en-US" b="0" i="0" dirty="0">
                <a:solidFill>
                  <a:srgbClr val="040C28"/>
                </a:solidFill>
                <a:effectLst/>
                <a:latin typeface="Arial" panose="020B0604020202020204" pitchFamily="34" charset="0"/>
                <a:cs typeface="Arial" panose="020B0604020202020204" pitchFamily="34" charset="0"/>
              </a:rPr>
              <a:t> that over time lead to improved wellness</a:t>
            </a:r>
            <a:r>
              <a:rPr lang="en-US" b="0" i="0" dirty="0">
                <a:solidFill>
                  <a:srgbClr val="4D5156"/>
                </a:solidFill>
                <a:effectLst/>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89E2B560-CC8A-63BF-0FDF-A10963CB26CE}"/>
              </a:ext>
            </a:extLst>
          </p:cNvPr>
          <p:cNvPicPr>
            <a:picLocks noChangeAspect="1"/>
          </p:cNvPicPr>
          <p:nvPr/>
        </p:nvPicPr>
        <p:blipFill>
          <a:blip r:embed="rId2"/>
          <a:stretch>
            <a:fillRect/>
          </a:stretch>
        </p:blipFill>
        <p:spPr>
          <a:xfrm>
            <a:off x="3781887" y="2443346"/>
            <a:ext cx="4287915" cy="2670192"/>
          </a:xfrm>
          <a:prstGeom prst="rect">
            <a:avLst/>
          </a:prstGeom>
        </p:spPr>
      </p:pic>
      <p:sp>
        <p:nvSpPr>
          <p:cNvPr id="5" name="TextBox 4">
            <a:extLst>
              <a:ext uri="{FF2B5EF4-FFF2-40B4-BE49-F238E27FC236}">
                <a16:creationId xmlns:a16="http://schemas.microsoft.com/office/drawing/2014/main" id="{62518558-419C-3DA3-D7DE-467B960FA230}"/>
              </a:ext>
            </a:extLst>
          </p:cNvPr>
          <p:cNvSpPr txBox="1"/>
          <p:nvPr/>
        </p:nvSpPr>
        <p:spPr>
          <a:xfrm>
            <a:off x="674703" y="2672179"/>
            <a:ext cx="2689934" cy="1938992"/>
          </a:xfrm>
          <a:prstGeom prst="rect">
            <a:avLst/>
          </a:prstGeom>
          <a:solidFill>
            <a:srgbClr val="FFCC99"/>
          </a:solidFill>
        </p:spPr>
        <p:txBody>
          <a:bodyPr wrap="square" rtlCol="0">
            <a:spAutoFit/>
          </a:bodyPr>
          <a:lstStyle/>
          <a:p>
            <a:pPr algn="ctr"/>
            <a:r>
              <a:rPr lang="en-US" sz="4000" b="1" dirty="0">
                <a:latin typeface="Arial" panose="020B0604020202020204" pitchFamily="34" charset="0"/>
                <a:cs typeface="Arial" panose="020B0604020202020204" pitchFamily="34" charset="0"/>
              </a:rPr>
              <a:t>Self-Care is the </a:t>
            </a:r>
            <a:r>
              <a:rPr lang="en-US" sz="4000" b="1" dirty="0">
                <a:solidFill>
                  <a:srgbClr val="0070C0"/>
                </a:solidFill>
                <a:latin typeface="Arial" panose="020B0604020202020204" pitchFamily="34" charset="0"/>
                <a:cs typeface="Arial" panose="020B0604020202020204" pitchFamily="34" charset="0"/>
              </a:rPr>
              <a:t>Journey</a:t>
            </a:r>
          </a:p>
        </p:txBody>
      </p:sp>
      <p:sp>
        <p:nvSpPr>
          <p:cNvPr id="9" name="TextBox 8">
            <a:extLst>
              <a:ext uri="{FF2B5EF4-FFF2-40B4-BE49-F238E27FC236}">
                <a16:creationId xmlns:a16="http://schemas.microsoft.com/office/drawing/2014/main" id="{544F4166-FE00-3FBA-0080-84BE9C3E0166}"/>
              </a:ext>
            </a:extLst>
          </p:cNvPr>
          <p:cNvSpPr txBox="1"/>
          <p:nvPr/>
        </p:nvSpPr>
        <p:spPr>
          <a:xfrm>
            <a:off x="8487052" y="2672179"/>
            <a:ext cx="2876365" cy="1846659"/>
          </a:xfrm>
          <a:prstGeom prst="rect">
            <a:avLst/>
          </a:prstGeom>
          <a:solidFill>
            <a:srgbClr val="FFFF99"/>
          </a:solidFill>
        </p:spPr>
        <p:txBody>
          <a:bodyPr wrap="square" rtlCol="0">
            <a:spAutoFit/>
          </a:bodyPr>
          <a:lstStyle/>
          <a:p>
            <a:pPr algn="ctr"/>
            <a:r>
              <a:rPr lang="en-US" sz="3800" b="1" dirty="0">
                <a:latin typeface="Arial" panose="020B0604020202020204" pitchFamily="34" charset="0"/>
                <a:cs typeface="Arial" panose="020B0604020202020204" pitchFamily="34" charset="0"/>
              </a:rPr>
              <a:t>Wellness is the </a:t>
            </a:r>
            <a:r>
              <a:rPr lang="en-US" sz="3800" b="1" dirty="0">
                <a:solidFill>
                  <a:srgbClr val="FF0000"/>
                </a:solidFill>
                <a:latin typeface="Arial" panose="020B0604020202020204" pitchFamily="34" charset="0"/>
                <a:cs typeface="Arial" panose="020B0604020202020204" pitchFamily="34" charset="0"/>
              </a:rPr>
              <a:t>Destination</a:t>
            </a:r>
          </a:p>
        </p:txBody>
      </p:sp>
      <p:pic>
        <p:nvPicPr>
          <p:cNvPr id="10" name="Picture 9">
            <a:extLst>
              <a:ext uri="{FF2B5EF4-FFF2-40B4-BE49-F238E27FC236}">
                <a16:creationId xmlns:a16="http://schemas.microsoft.com/office/drawing/2014/main" id="{A8DE1CE9-5E95-4D6E-FCDE-04400BBCF02D}"/>
              </a:ext>
            </a:extLst>
          </p:cNvPr>
          <p:cNvPicPr>
            <a:picLocks noChangeAspect="1"/>
          </p:cNvPicPr>
          <p:nvPr/>
        </p:nvPicPr>
        <p:blipFill>
          <a:blip r:embed="rId3"/>
          <a:stretch>
            <a:fillRect/>
          </a:stretch>
        </p:blipFill>
        <p:spPr>
          <a:xfrm>
            <a:off x="825622" y="310718"/>
            <a:ext cx="2396971" cy="1500327"/>
          </a:xfrm>
          <a:prstGeom prst="rect">
            <a:avLst/>
          </a:prstGeom>
        </p:spPr>
      </p:pic>
    </p:spTree>
    <p:extLst>
      <p:ext uri="{BB962C8B-B14F-4D97-AF65-F5344CB8AC3E}">
        <p14:creationId xmlns:p14="http://schemas.microsoft.com/office/powerpoint/2010/main" val="7872667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BC44D-779E-0EF5-B21A-251DF46FC0A6}"/>
              </a:ext>
            </a:extLst>
          </p:cNvPr>
          <p:cNvSpPr>
            <a:spLocks noGrp="1"/>
          </p:cNvSpPr>
          <p:nvPr>
            <p:ph type="title"/>
          </p:nvPr>
        </p:nvSpPr>
        <p:spPr>
          <a:xfrm>
            <a:off x="797658" y="557326"/>
            <a:ext cx="4431289" cy="1537803"/>
          </a:xfrm>
          <a:solidFill>
            <a:srgbClr val="FFFFCC"/>
          </a:solidFill>
        </p:spPr>
        <p:txBody>
          <a:bodyPr>
            <a:normAutofit/>
          </a:bodyPr>
          <a:lstStyle/>
          <a:p>
            <a:pPr algn="ctr"/>
            <a:r>
              <a:rPr lang="en-US" b="1" dirty="0">
                <a:solidFill>
                  <a:srgbClr val="C00000"/>
                </a:solidFill>
                <a:latin typeface="Arial" panose="020B0604020202020204" pitchFamily="34" charset="0"/>
                <a:cs typeface="Arial" panose="020B0604020202020204" pitchFamily="34" charset="0"/>
              </a:rPr>
              <a:t>Self-Care; FACT OR MYTH </a:t>
            </a:r>
          </a:p>
        </p:txBody>
      </p:sp>
      <p:sp>
        <p:nvSpPr>
          <p:cNvPr id="3" name="Footer Placeholder 2">
            <a:extLst>
              <a:ext uri="{FF2B5EF4-FFF2-40B4-BE49-F238E27FC236}">
                <a16:creationId xmlns:a16="http://schemas.microsoft.com/office/drawing/2014/main" id="{9A4155E1-9BC1-D2FD-8E2B-E9C1D089BCD4}"/>
              </a:ext>
            </a:extLst>
          </p:cNvPr>
          <p:cNvSpPr>
            <a:spLocks noGrp="1"/>
          </p:cNvSpPr>
          <p:nvPr>
            <p:ph type="ftr" sz="quarter" idx="11"/>
          </p:nvPr>
        </p:nvSpPr>
        <p:spPr/>
        <p:txBody>
          <a:bodyPr/>
          <a:lstStyle/>
          <a:p>
            <a:r>
              <a:rPr lang="en-US" dirty="0">
                <a:latin typeface="Arial" panose="020B0604020202020204" pitchFamily="34" charset="0"/>
                <a:cs typeface="Arial" panose="020B0604020202020204" pitchFamily="34" charset="0"/>
              </a:rPr>
              <a:t>Wellness &amp; Self-Care; Finding Your Oxygen Mask</a:t>
            </a:r>
          </a:p>
          <a:p>
            <a:endParaRPr lang="en-US" dirty="0"/>
          </a:p>
        </p:txBody>
      </p:sp>
      <p:sp>
        <p:nvSpPr>
          <p:cNvPr id="4" name="Slide Number Placeholder 3">
            <a:extLst>
              <a:ext uri="{FF2B5EF4-FFF2-40B4-BE49-F238E27FC236}">
                <a16:creationId xmlns:a16="http://schemas.microsoft.com/office/drawing/2014/main" id="{27EEE486-B313-6032-CB85-C96430A624E3}"/>
              </a:ext>
            </a:extLst>
          </p:cNvPr>
          <p:cNvSpPr>
            <a:spLocks noGrp="1"/>
          </p:cNvSpPr>
          <p:nvPr>
            <p:ph type="sldNum" sz="quarter" idx="12"/>
          </p:nvPr>
        </p:nvSpPr>
        <p:spPr/>
        <p:txBody>
          <a:bodyPr/>
          <a:lstStyle/>
          <a:p>
            <a:fld id="{294A09A9-5501-47C1-A89A-A340965A2BE2}" type="slidenum">
              <a:rPr lang="en-US" smtClean="0"/>
              <a:pPr/>
              <a:t>7</a:t>
            </a:fld>
            <a:endParaRPr lang="en-US" dirty="0"/>
          </a:p>
        </p:txBody>
      </p:sp>
      <p:pic>
        <p:nvPicPr>
          <p:cNvPr id="6" name="Content Placeholder 5">
            <a:extLst>
              <a:ext uri="{FF2B5EF4-FFF2-40B4-BE49-F238E27FC236}">
                <a16:creationId xmlns:a16="http://schemas.microsoft.com/office/drawing/2014/main" id="{E60936A5-96BE-5EC5-018E-D14E38E8D237}"/>
              </a:ext>
            </a:extLst>
          </p:cNvPr>
          <p:cNvPicPr>
            <a:picLocks noGrp="1" noChangeAspect="1"/>
          </p:cNvPicPr>
          <p:nvPr>
            <p:ph sz="quarter" idx="4"/>
          </p:nvPr>
        </p:nvPicPr>
        <p:blipFill>
          <a:blip r:embed="rId2"/>
          <a:stretch>
            <a:fillRect/>
          </a:stretch>
        </p:blipFill>
        <p:spPr>
          <a:xfrm>
            <a:off x="7344372" y="528726"/>
            <a:ext cx="4114800" cy="5639288"/>
          </a:xfrm>
          <a:prstGeom prst="rect">
            <a:avLst/>
          </a:prstGeom>
        </p:spPr>
      </p:pic>
      <p:pic>
        <p:nvPicPr>
          <p:cNvPr id="7" name="Picture 6">
            <a:extLst>
              <a:ext uri="{FF2B5EF4-FFF2-40B4-BE49-F238E27FC236}">
                <a16:creationId xmlns:a16="http://schemas.microsoft.com/office/drawing/2014/main" id="{2D35496F-B8C3-B3FE-A352-2A904DCF9793}"/>
              </a:ext>
            </a:extLst>
          </p:cNvPr>
          <p:cNvPicPr>
            <a:picLocks noChangeAspect="1"/>
          </p:cNvPicPr>
          <p:nvPr/>
        </p:nvPicPr>
        <p:blipFill>
          <a:blip r:embed="rId3"/>
          <a:stretch>
            <a:fillRect/>
          </a:stretch>
        </p:blipFill>
        <p:spPr>
          <a:xfrm>
            <a:off x="1979722" y="4483224"/>
            <a:ext cx="2213978" cy="1464814"/>
          </a:xfrm>
          <a:prstGeom prst="rect">
            <a:avLst/>
          </a:prstGeom>
        </p:spPr>
      </p:pic>
    </p:spTree>
    <p:extLst>
      <p:ext uri="{BB962C8B-B14F-4D97-AF65-F5344CB8AC3E}">
        <p14:creationId xmlns:p14="http://schemas.microsoft.com/office/powerpoint/2010/main" val="12785633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02655-34DF-25F9-4640-B2CE5329AD1A}"/>
              </a:ext>
            </a:extLst>
          </p:cNvPr>
          <p:cNvSpPr>
            <a:spLocks noGrp="1"/>
          </p:cNvSpPr>
          <p:nvPr>
            <p:ph type="title"/>
          </p:nvPr>
        </p:nvSpPr>
        <p:spPr>
          <a:xfrm>
            <a:off x="3594735" y="302535"/>
            <a:ext cx="7621905" cy="1366468"/>
          </a:xfrm>
          <a:solidFill>
            <a:srgbClr val="FFFFCC"/>
          </a:solidFill>
        </p:spPr>
        <p:txBody>
          <a:bodyPr/>
          <a:lstStyle/>
          <a:p>
            <a:r>
              <a:rPr lang="en-US" b="1" dirty="0">
                <a:solidFill>
                  <a:srgbClr val="C00000"/>
                </a:solidFill>
                <a:latin typeface="Arial" panose="020B0604020202020204" pitchFamily="34" charset="0"/>
                <a:cs typeface="Arial" panose="020B0604020202020204" pitchFamily="34" charset="0"/>
              </a:rPr>
              <a:t>The Stress Response:</a:t>
            </a:r>
          </a:p>
        </p:txBody>
      </p:sp>
      <p:sp>
        <p:nvSpPr>
          <p:cNvPr id="4" name="Footer Placeholder 3">
            <a:extLst>
              <a:ext uri="{FF2B5EF4-FFF2-40B4-BE49-F238E27FC236}">
                <a16:creationId xmlns:a16="http://schemas.microsoft.com/office/drawing/2014/main" id="{A3609A75-5E9A-C165-5A1D-764F9E96B722}"/>
              </a:ext>
            </a:extLst>
          </p:cNvPr>
          <p:cNvSpPr>
            <a:spLocks noGrp="1"/>
          </p:cNvSpPr>
          <p:nvPr>
            <p:ph type="ftr" sz="quarter" idx="10"/>
          </p:nvPr>
        </p:nvSpPr>
        <p:spPr>
          <a:xfrm>
            <a:off x="228600" y="6356350"/>
            <a:ext cx="3615431" cy="365125"/>
          </a:xfrm>
        </p:spPr>
        <p:txBody>
          <a:bodyPr/>
          <a:lstStyle/>
          <a:p>
            <a:r>
              <a:rPr lang="en-US" dirty="0">
                <a:latin typeface="Arial" panose="020B0604020202020204" pitchFamily="34" charset="0"/>
                <a:cs typeface="Arial" panose="020B0604020202020204" pitchFamily="34" charset="0"/>
              </a:rPr>
              <a:t>Wellness &amp; Self-Care; Finding Your Oxygen Mask</a:t>
            </a:r>
          </a:p>
          <a:p>
            <a:endParaRPr lang="en-US" dirty="0"/>
          </a:p>
        </p:txBody>
      </p:sp>
      <p:sp>
        <p:nvSpPr>
          <p:cNvPr id="5" name="Slide Number Placeholder 4">
            <a:extLst>
              <a:ext uri="{FF2B5EF4-FFF2-40B4-BE49-F238E27FC236}">
                <a16:creationId xmlns:a16="http://schemas.microsoft.com/office/drawing/2014/main" id="{0108060B-6C9E-CFFF-55DE-F0D645C094DC}"/>
              </a:ext>
            </a:extLst>
          </p:cNvPr>
          <p:cNvSpPr>
            <a:spLocks noGrp="1"/>
          </p:cNvSpPr>
          <p:nvPr>
            <p:ph type="sldNum" sz="quarter" idx="11"/>
          </p:nvPr>
        </p:nvSpPr>
        <p:spPr/>
        <p:txBody>
          <a:bodyPr/>
          <a:lstStyle/>
          <a:p>
            <a:fld id="{294A09A9-5501-47C1-A89A-A340965A2BE2}" type="slidenum">
              <a:rPr lang="en-US" smtClean="0"/>
              <a:pPr/>
              <a:t>8</a:t>
            </a:fld>
            <a:endParaRPr lang="en-US" dirty="0"/>
          </a:p>
        </p:txBody>
      </p:sp>
      <p:sp>
        <p:nvSpPr>
          <p:cNvPr id="3" name="Content Placeholder 2">
            <a:extLst>
              <a:ext uri="{FF2B5EF4-FFF2-40B4-BE49-F238E27FC236}">
                <a16:creationId xmlns:a16="http://schemas.microsoft.com/office/drawing/2014/main" id="{1A585715-2793-160B-269E-D9516C84D73A}"/>
              </a:ext>
            </a:extLst>
          </p:cNvPr>
          <p:cNvSpPr>
            <a:spLocks noGrp="1"/>
          </p:cNvSpPr>
          <p:nvPr>
            <p:ph sz="quarter" idx="12"/>
          </p:nvPr>
        </p:nvSpPr>
        <p:spPr>
          <a:xfrm>
            <a:off x="3781886" y="2388093"/>
            <a:ext cx="7434753" cy="3888419"/>
          </a:xfrm>
          <a:solidFill>
            <a:schemeClr val="accent5">
              <a:lumMod val="20000"/>
              <a:lumOff val="80000"/>
            </a:schemeClr>
          </a:solidFill>
        </p:spPr>
        <p:txBody>
          <a:bodyPr>
            <a:normAutofit fontScale="85000" lnSpcReduction="20000"/>
          </a:bodyPr>
          <a:lstStyle/>
          <a:p>
            <a:pPr marL="0" indent="0">
              <a:buNone/>
            </a:pPr>
            <a:r>
              <a:rPr lang="en-US" b="1" dirty="0">
                <a:solidFill>
                  <a:srgbClr val="C00000"/>
                </a:solidFill>
                <a:latin typeface="Arial" panose="020B0604020202020204" pitchFamily="34" charset="0"/>
                <a:cs typeface="Arial" panose="020B0604020202020204" pitchFamily="34" charset="0"/>
              </a:rPr>
              <a:t>Stress is our systems way of responding to any kind of demand</a:t>
            </a:r>
            <a:r>
              <a:rPr lang="en-US" dirty="0">
                <a:latin typeface="Arial" panose="020B0604020202020204" pitchFamily="34" charset="0"/>
                <a:cs typeface="Arial" panose="020B0604020202020204" pitchFamily="34" charset="0"/>
              </a:rPr>
              <a:t>:</a:t>
            </a:r>
          </a:p>
          <a:p>
            <a:pPr lvl="0">
              <a:spcAft>
                <a:spcPts val="600"/>
              </a:spcAft>
            </a:pPr>
            <a:r>
              <a:rPr lang="en-US" sz="2800" dirty="0">
                <a:latin typeface="Arial" panose="020B0604020202020204" pitchFamily="34" charset="0"/>
                <a:cs typeface="Arial" panose="020B0604020202020204" pitchFamily="34" charset="0"/>
              </a:rPr>
              <a:t>Stress is caused by </a:t>
            </a:r>
            <a:r>
              <a:rPr lang="en-US" sz="2800" b="1" i="1" dirty="0">
                <a:latin typeface="Arial" panose="020B0604020202020204" pitchFamily="34" charset="0"/>
                <a:cs typeface="Arial" panose="020B0604020202020204" pitchFamily="34" charset="0"/>
              </a:rPr>
              <a:t>both positive &amp; negative </a:t>
            </a:r>
            <a:r>
              <a:rPr lang="en-US" sz="2800" dirty="0">
                <a:latin typeface="Arial" panose="020B0604020202020204" pitchFamily="34" charset="0"/>
                <a:cs typeface="Arial" panose="020B0604020202020204" pitchFamily="34" charset="0"/>
              </a:rPr>
              <a:t>experiences. </a:t>
            </a:r>
          </a:p>
          <a:p>
            <a:pPr lvl="0">
              <a:spcAft>
                <a:spcPts val="600"/>
              </a:spcAft>
            </a:pPr>
            <a:r>
              <a:rPr lang="en-US" sz="2800" dirty="0">
                <a:latin typeface="Arial" panose="020B0604020202020204" pitchFamily="34" charset="0"/>
                <a:cs typeface="Arial" panose="020B0604020202020204" pitchFamily="34" charset="0"/>
              </a:rPr>
              <a:t>Our body reacts by releasing cortisol &amp; adrenaline to give us more energy and strength to cope.</a:t>
            </a:r>
          </a:p>
          <a:p>
            <a:pPr lvl="0">
              <a:spcAft>
                <a:spcPts val="600"/>
              </a:spcAft>
            </a:pPr>
            <a:r>
              <a:rPr lang="en-US" sz="2800" dirty="0">
                <a:latin typeface="Arial" panose="020B0604020202020204" pitchFamily="34" charset="0"/>
                <a:cs typeface="Arial" panose="020B0604020202020204" pitchFamily="34" charset="0"/>
              </a:rPr>
              <a:t>Triggered by a physical danger; however, response occurs from any type of stress. </a:t>
            </a:r>
          </a:p>
          <a:p>
            <a:pPr lvl="0">
              <a:spcAft>
                <a:spcPts val="600"/>
              </a:spcAft>
            </a:pPr>
            <a:r>
              <a:rPr lang="en-US" sz="2800" dirty="0">
                <a:latin typeface="Arial" panose="020B0604020202020204" pitchFamily="34" charset="0"/>
                <a:cs typeface="Arial" panose="020B0604020202020204" pitchFamily="34" charset="0"/>
              </a:rPr>
              <a:t>Stress can be debilitating when there is no outlet for this extra energy or when we find ourselves in a chronic stress response.</a:t>
            </a:r>
          </a:p>
          <a:p>
            <a:pPr marL="0" indent="0">
              <a:buNone/>
            </a:pPr>
            <a:endParaRPr lang="en-US" dirty="0"/>
          </a:p>
        </p:txBody>
      </p:sp>
      <p:pic>
        <p:nvPicPr>
          <p:cNvPr id="6" name="Picture 5">
            <a:extLst>
              <a:ext uri="{FF2B5EF4-FFF2-40B4-BE49-F238E27FC236}">
                <a16:creationId xmlns:a16="http://schemas.microsoft.com/office/drawing/2014/main" id="{2C6CC177-CD60-BB99-FECB-871DE28BC3D4}"/>
              </a:ext>
            </a:extLst>
          </p:cNvPr>
          <p:cNvPicPr>
            <a:picLocks noChangeAspect="1"/>
          </p:cNvPicPr>
          <p:nvPr/>
        </p:nvPicPr>
        <p:blipFill>
          <a:blip r:embed="rId2"/>
          <a:stretch>
            <a:fillRect/>
          </a:stretch>
        </p:blipFill>
        <p:spPr>
          <a:xfrm>
            <a:off x="357254" y="2388092"/>
            <a:ext cx="3358122" cy="3435658"/>
          </a:xfrm>
          <a:prstGeom prst="rect">
            <a:avLst/>
          </a:prstGeom>
        </p:spPr>
      </p:pic>
      <p:pic>
        <p:nvPicPr>
          <p:cNvPr id="7" name="Picture 6">
            <a:extLst>
              <a:ext uri="{FF2B5EF4-FFF2-40B4-BE49-F238E27FC236}">
                <a16:creationId xmlns:a16="http://schemas.microsoft.com/office/drawing/2014/main" id="{BFD0D0DB-F17B-D3F9-8695-79675D17A845}"/>
              </a:ext>
            </a:extLst>
          </p:cNvPr>
          <p:cNvPicPr>
            <a:picLocks noChangeAspect="1"/>
          </p:cNvPicPr>
          <p:nvPr/>
        </p:nvPicPr>
        <p:blipFill>
          <a:blip r:embed="rId3"/>
          <a:stretch>
            <a:fillRect/>
          </a:stretch>
        </p:blipFill>
        <p:spPr>
          <a:xfrm>
            <a:off x="975360" y="302535"/>
            <a:ext cx="2619375" cy="1464122"/>
          </a:xfrm>
          <a:prstGeom prst="rect">
            <a:avLst/>
          </a:prstGeom>
        </p:spPr>
      </p:pic>
    </p:spTree>
    <p:extLst>
      <p:ext uri="{BB962C8B-B14F-4D97-AF65-F5344CB8AC3E}">
        <p14:creationId xmlns:p14="http://schemas.microsoft.com/office/powerpoint/2010/main" val="17329994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86791-5472-1CEA-2A14-7FAC90D96F34}"/>
              </a:ext>
            </a:extLst>
          </p:cNvPr>
          <p:cNvSpPr>
            <a:spLocks noGrp="1"/>
          </p:cNvSpPr>
          <p:nvPr>
            <p:ph type="title"/>
          </p:nvPr>
        </p:nvSpPr>
        <p:spPr>
          <a:xfrm>
            <a:off x="3861786" y="337352"/>
            <a:ext cx="7315200" cy="1369212"/>
          </a:xfrm>
          <a:solidFill>
            <a:srgbClr val="FFFFCC"/>
          </a:solidFill>
        </p:spPr>
        <p:txBody>
          <a:bodyPr/>
          <a:lstStyle/>
          <a:p>
            <a:r>
              <a:rPr lang="en-US" b="1" dirty="0">
                <a:solidFill>
                  <a:srgbClr val="C00000"/>
                </a:solidFill>
                <a:latin typeface="Arial" panose="020B0604020202020204" pitchFamily="34" charset="0"/>
                <a:cs typeface="Arial" panose="020B0604020202020204" pitchFamily="34" charset="0"/>
              </a:rPr>
              <a:t>The Effects of Stress</a:t>
            </a:r>
            <a:r>
              <a:rPr lang="en-US" dirty="0">
                <a:solidFill>
                  <a:srgbClr val="C00000"/>
                </a:solidFill>
              </a:rPr>
              <a:t>: </a:t>
            </a:r>
          </a:p>
        </p:txBody>
      </p:sp>
      <p:sp>
        <p:nvSpPr>
          <p:cNvPr id="3" name="Footer Placeholder 2">
            <a:extLst>
              <a:ext uri="{FF2B5EF4-FFF2-40B4-BE49-F238E27FC236}">
                <a16:creationId xmlns:a16="http://schemas.microsoft.com/office/drawing/2014/main" id="{7ECFF4B9-2AD2-980F-77AE-EF7AE6A86640}"/>
              </a:ext>
            </a:extLst>
          </p:cNvPr>
          <p:cNvSpPr>
            <a:spLocks noGrp="1"/>
          </p:cNvSpPr>
          <p:nvPr>
            <p:ph type="ftr" sz="quarter" idx="10"/>
          </p:nvPr>
        </p:nvSpPr>
        <p:spPr>
          <a:xfrm>
            <a:off x="228600" y="6356351"/>
            <a:ext cx="3535532" cy="365124"/>
          </a:xfrm>
        </p:spPr>
        <p:txBody>
          <a:bodyPr/>
          <a:lstStyle/>
          <a:p>
            <a:r>
              <a:rPr lang="en-US" dirty="0">
                <a:latin typeface="Arial" panose="020B0604020202020204" pitchFamily="34" charset="0"/>
                <a:cs typeface="Arial" panose="020B0604020202020204" pitchFamily="34" charset="0"/>
              </a:rPr>
              <a:t>Wellness &amp; Self-Care; Finding Your Oxygen Mask</a:t>
            </a:r>
          </a:p>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8A138E1-7577-BF05-8A43-D643A2160C30}"/>
              </a:ext>
            </a:extLst>
          </p:cNvPr>
          <p:cNvSpPr>
            <a:spLocks noGrp="1"/>
          </p:cNvSpPr>
          <p:nvPr>
            <p:ph type="sldNum" sz="quarter" idx="11"/>
          </p:nvPr>
        </p:nvSpPr>
        <p:spPr/>
        <p:txBody>
          <a:bodyPr/>
          <a:lstStyle/>
          <a:p>
            <a:fld id="{294A09A9-5501-47C1-A89A-A340965A2BE2}" type="slidenum">
              <a:rPr lang="en-US" smtClean="0"/>
              <a:pPr/>
              <a:t>9</a:t>
            </a:fld>
            <a:endParaRPr lang="en-US" dirty="0"/>
          </a:p>
        </p:txBody>
      </p:sp>
      <p:pic>
        <p:nvPicPr>
          <p:cNvPr id="7" name="Picture 6">
            <a:extLst>
              <a:ext uri="{FF2B5EF4-FFF2-40B4-BE49-F238E27FC236}">
                <a16:creationId xmlns:a16="http://schemas.microsoft.com/office/drawing/2014/main" id="{A04EDC81-D6EC-E284-4A02-23A0718EB79D}"/>
              </a:ext>
            </a:extLst>
          </p:cNvPr>
          <p:cNvPicPr>
            <a:picLocks noChangeAspect="1"/>
          </p:cNvPicPr>
          <p:nvPr/>
        </p:nvPicPr>
        <p:blipFill>
          <a:blip r:embed="rId2"/>
          <a:stretch>
            <a:fillRect/>
          </a:stretch>
        </p:blipFill>
        <p:spPr>
          <a:xfrm>
            <a:off x="1015015" y="337353"/>
            <a:ext cx="2846772" cy="1438182"/>
          </a:xfrm>
          <a:prstGeom prst="rect">
            <a:avLst/>
          </a:prstGeom>
        </p:spPr>
      </p:pic>
      <p:pic>
        <p:nvPicPr>
          <p:cNvPr id="8" name="Picture 7">
            <a:extLst>
              <a:ext uri="{FF2B5EF4-FFF2-40B4-BE49-F238E27FC236}">
                <a16:creationId xmlns:a16="http://schemas.microsoft.com/office/drawing/2014/main" id="{224FEA80-6CE3-A0B2-A9D4-08C7FEB0A975}"/>
              </a:ext>
            </a:extLst>
          </p:cNvPr>
          <p:cNvPicPr>
            <a:picLocks noChangeAspect="1"/>
          </p:cNvPicPr>
          <p:nvPr/>
        </p:nvPicPr>
        <p:blipFill>
          <a:blip r:embed="rId3"/>
          <a:stretch>
            <a:fillRect/>
          </a:stretch>
        </p:blipFill>
        <p:spPr>
          <a:xfrm>
            <a:off x="1015015" y="2423605"/>
            <a:ext cx="3601373" cy="2814219"/>
          </a:xfrm>
          <a:prstGeom prst="rect">
            <a:avLst/>
          </a:prstGeom>
        </p:spPr>
      </p:pic>
      <p:pic>
        <p:nvPicPr>
          <p:cNvPr id="9" name="Picture 8">
            <a:extLst>
              <a:ext uri="{FF2B5EF4-FFF2-40B4-BE49-F238E27FC236}">
                <a16:creationId xmlns:a16="http://schemas.microsoft.com/office/drawing/2014/main" id="{D7677171-E7C3-916E-481E-C7F6A72E38EA}"/>
              </a:ext>
            </a:extLst>
          </p:cNvPr>
          <p:cNvPicPr>
            <a:picLocks noChangeAspect="1"/>
          </p:cNvPicPr>
          <p:nvPr/>
        </p:nvPicPr>
        <p:blipFill>
          <a:blip r:embed="rId4"/>
          <a:stretch>
            <a:fillRect/>
          </a:stretch>
        </p:blipFill>
        <p:spPr>
          <a:xfrm>
            <a:off x="5504155" y="2423605"/>
            <a:ext cx="5672830" cy="2814219"/>
          </a:xfrm>
          <a:prstGeom prst="rect">
            <a:avLst/>
          </a:prstGeom>
        </p:spPr>
      </p:pic>
      <p:sp>
        <p:nvSpPr>
          <p:cNvPr id="5" name="TextBox 4">
            <a:extLst>
              <a:ext uri="{FF2B5EF4-FFF2-40B4-BE49-F238E27FC236}">
                <a16:creationId xmlns:a16="http://schemas.microsoft.com/office/drawing/2014/main" id="{D9A7CC66-4AC5-AF18-DA8A-7727AE68722A}"/>
              </a:ext>
            </a:extLst>
          </p:cNvPr>
          <p:cNvSpPr txBox="1"/>
          <p:nvPr/>
        </p:nvSpPr>
        <p:spPr>
          <a:xfrm>
            <a:off x="2734321" y="5433134"/>
            <a:ext cx="6684887" cy="523220"/>
          </a:xfrm>
          <a:prstGeom prst="rect">
            <a:avLst/>
          </a:prstGeom>
          <a:solidFill>
            <a:srgbClr val="FFFFCC"/>
          </a:solidFill>
        </p:spPr>
        <p:txBody>
          <a:bodyPr wrap="square" rtlCol="0">
            <a:spAutoFit/>
          </a:bodyPr>
          <a:lstStyle/>
          <a:p>
            <a:pPr algn="ctr"/>
            <a:r>
              <a:rPr lang="en-US" sz="2800" b="1" dirty="0">
                <a:solidFill>
                  <a:srgbClr val="0070C0"/>
                </a:solidFill>
                <a:latin typeface="Arial" panose="020B0604020202020204" pitchFamily="34" charset="0"/>
                <a:cs typeface="Arial" panose="020B0604020202020204" pitchFamily="34" charset="0"/>
              </a:rPr>
              <a:t>How Does Stress Effect You? </a:t>
            </a:r>
          </a:p>
        </p:txBody>
      </p:sp>
    </p:spTree>
    <p:extLst>
      <p:ext uri="{BB962C8B-B14F-4D97-AF65-F5344CB8AC3E}">
        <p14:creationId xmlns:p14="http://schemas.microsoft.com/office/powerpoint/2010/main" val="344344961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theme/theme1.xml><?xml version="1.0" encoding="utf-8"?>
<a:theme xmlns:a="http://schemas.openxmlformats.org/drawingml/2006/main" name="Office Theme">
  <a:themeElements>
    <a:clrScheme name="Custom 20">
      <a:dk1>
        <a:srgbClr val="000000"/>
      </a:dk1>
      <a:lt1>
        <a:srgbClr val="FFFFFF"/>
      </a:lt1>
      <a:dk2>
        <a:srgbClr val="CAD8D6"/>
      </a:dk2>
      <a:lt2>
        <a:srgbClr val="E7E6E6"/>
      </a:lt2>
      <a:accent1>
        <a:srgbClr val="7E8679"/>
      </a:accent1>
      <a:accent2>
        <a:srgbClr val="72292A"/>
      </a:accent2>
      <a:accent3>
        <a:srgbClr val="4A3A1C"/>
      </a:accent3>
      <a:accent4>
        <a:srgbClr val="E47D60"/>
      </a:accent4>
      <a:accent5>
        <a:srgbClr val="CEBBAF"/>
      </a:accent5>
      <a:accent6>
        <a:srgbClr val="E8DAC4"/>
      </a:accent6>
      <a:hlink>
        <a:srgbClr val="3968F6"/>
      </a:hlink>
      <a:folHlink>
        <a:srgbClr val="954F72"/>
      </a:folHlink>
    </a:clrScheme>
    <a:fontScheme name="Custom 23">
      <a:majorFont>
        <a:latin typeface="Baskerville Old Face"/>
        <a:ea typeface=""/>
        <a:cs typeface=""/>
      </a:majorFont>
      <a:minorFont>
        <a:latin typeface="Gill Sans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loral-Flourish_Win32_CP_v8" id="{BCFB3359-BC8B-4F4E-99DD-822A55018E7C}" vid="{7DF7CEC2-9D9A-40F6-95E4-E2F6E93D64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4" ma:contentTypeDescription="Create a new document." ma:contentTypeScope="" ma:versionID="2d714a3296df14eba7a100bb665443ca">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49549bf45bfbbfb6cffed527380e77e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9ACE2AAA-C718-435C-B4E6-95A08ACAC441}">
  <ds:schemaRefs>
    <ds:schemaRef ds:uri="http://schemas.microsoft.com/sharepoint/v3/contenttype/forms"/>
  </ds:schemaRefs>
</ds:datastoreItem>
</file>

<file path=customXml/itemProps2.xml><?xml version="1.0" encoding="utf-8"?>
<ds:datastoreItem xmlns:ds="http://schemas.openxmlformats.org/officeDocument/2006/customXml" ds:itemID="{614EFF02-EA18-493C-972D-813DB244CB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FBB2F3B-6257-41BB-8B64-5AC7494F274B}">
  <ds:schemaRefs>
    <ds:schemaRef ds:uri="http://schemas.openxmlformats.org/package/2006/metadata/core-properties"/>
    <ds:schemaRef ds:uri="http://purl.org/dc/terms/"/>
    <ds:schemaRef ds:uri="http://www.w3.org/XML/1998/namespace"/>
    <ds:schemaRef ds:uri="http://purl.org/dc/dcmitype/"/>
    <ds:schemaRef ds:uri="http://schemas.microsoft.com/office/2006/documentManagement/types"/>
    <ds:schemaRef ds:uri="71af3243-3dd4-4a8d-8c0d-dd76da1f02a5"/>
    <ds:schemaRef ds:uri="http://schemas.microsoft.com/office/2006/metadata/properties"/>
    <ds:schemaRef ds:uri="http://purl.org/dc/elements/1.1/"/>
    <ds:schemaRef ds:uri="230e9df3-be65-4c73-a93b-d1236ebd677e"/>
    <ds:schemaRef ds:uri="http://schemas.microsoft.com/office/infopath/2007/PartnerControls"/>
    <ds:schemaRef ds:uri="16c05727-aa75-4e4a-9b5f-8a80a1165891"/>
    <ds:schemaRef ds:uri="http://schemas.microsoft.com/sharepoint/v3"/>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{2178E4B5-CC6D-4A68-8671-AED991DC91A0}tf56410444_win32</Template>
  <TotalTime>3253</TotalTime>
  <Words>3067</Words>
  <Application>Microsoft Office PowerPoint</Application>
  <PresentationFormat>Widescreen</PresentationFormat>
  <Paragraphs>309</Paragraphs>
  <Slides>30</Slides>
  <Notes>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30</vt:i4>
      </vt:variant>
    </vt:vector>
  </HeadingPairs>
  <TitlesOfParts>
    <vt:vector size="42" baseType="lpstr">
      <vt:lpstr>Arial</vt:lpstr>
      <vt:lpstr>Baskerville</vt:lpstr>
      <vt:lpstr>Baskerville Old Face</vt:lpstr>
      <vt:lpstr>Biome Light</vt:lpstr>
      <vt:lpstr>Calibri</vt:lpstr>
      <vt:lpstr>Gill Sans Light</vt:lpstr>
      <vt:lpstr>Gill Sans Nova</vt:lpstr>
      <vt:lpstr>Gill Sans Nova Light</vt:lpstr>
      <vt:lpstr>Lucida Calligraphy</vt:lpstr>
      <vt:lpstr>Roboto</vt:lpstr>
      <vt:lpstr>Wingdings</vt:lpstr>
      <vt:lpstr>Office Theme</vt:lpstr>
      <vt:lpstr>Wellness &amp; Self-Care “Finding Your Oxygen Mask” </vt:lpstr>
      <vt:lpstr>Agenda</vt:lpstr>
      <vt:lpstr>Ground Rules</vt:lpstr>
      <vt:lpstr>Shake It Off How To Release Tension, Stress or Trauma </vt:lpstr>
      <vt:lpstr>ACTIVITY- Reflection Exercise</vt:lpstr>
      <vt:lpstr>What is Self-Care and Wellness</vt:lpstr>
      <vt:lpstr>Self-Care; FACT OR MYTH </vt:lpstr>
      <vt:lpstr>The Stress Response:</vt:lpstr>
      <vt:lpstr>The Effects of Stress: </vt:lpstr>
      <vt:lpstr>SKILL ONE- How Positive Emotions Can Improve Stress Resilience</vt:lpstr>
      <vt:lpstr>What’s On Your Plate? </vt:lpstr>
      <vt:lpstr>What’s On Your Plate? </vt:lpstr>
      <vt:lpstr>PowerPoint Presentation</vt:lpstr>
      <vt:lpstr>8 Dimensions of Wellness </vt:lpstr>
      <vt:lpstr>What is Your Oxygen-Mask? </vt:lpstr>
      <vt:lpstr>Compassion Fatigue/Secondary Trauma in Healthcare Workers</vt:lpstr>
      <vt:lpstr>PowerPoint Presentation</vt:lpstr>
      <vt:lpstr>Prevention &amp; Treatment of Compassion Fatigue</vt:lpstr>
      <vt:lpstr>Self-Care Ideas for Healthcare Workers</vt:lpstr>
      <vt:lpstr> SKILL TWO- Relaxation Techniques  </vt:lpstr>
      <vt:lpstr> SKILL THREE- Setting Personal Boundaries  </vt:lpstr>
      <vt:lpstr>Challenges to Practicing Self-Care </vt:lpstr>
      <vt:lpstr> Maladaptive Coping Skills  </vt:lpstr>
      <vt:lpstr> Maladaptive Coping Skills “Problems are not the problem; coping is the problem.”  </vt:lpstr>
      <vt:lpstr> Maladaptive Coping Skills “Life begins at the end of your comfort zone”- Neale Donald Walsch </vt:lpstr>
      <vt:lpstr> Maladaptive Coping Skills “A River cuts through rock, not because of its power, but because of its persistence.”   </vt:lpstr>
      <vt:lpstr>PowerPoint Presentation</vt:lpstr>
      <vt:lpstr>Write Your Own Manifesto  A written statement to publicly declare your intentions, motives, or beliefs.</vt:lpstr>
      <vt:lpstr>Not the END, but your new BEGINNING..</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Wellness &amp; Self-Care “Finding Your Oxygen Mask” </dc:title>
  <dc:creator>Kilmer, Eric</dc:creator>
  <cp:lastModifiedBy>Kim</cp:lastModifiedBy>
  <cp:revision>2</cp:revision>
  <dcterms:created xsi:type="dcterms:W3CDTF">2023-06-21T13:00:25Z</dcterms:created>
  <dcterms:modified xsi:type="dcterms:W3CDTF">2023-10-02T18:03:47Z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