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326" r:id="rId2"/>
    <p:sldId id="257" r:id="rId3"/>
    <p:sldId id="327" r:id="rId4"/>
    <p:sldId id="328" r:id="rId5"/>
    <p:sldId id="329" r:id="rId6"/>
    <p:sldId id="330" r:id="rId7"/>
    <p:sldId id="33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EE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CEE133-FC2A-4407-965D-766ED491F53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34BB3DF-FE8D-4C44-99E3-A61101FD6F12}">
      <dgm:prSet/>
      <dgm:spPr/>
      <dgm:t>
        <a:bodyPr/>
        <a:lstStyle/>
        <a:p>
          <a:r>
            <a:rPr lang="en-US" b="1" i="1"/>
            <a:t>CITY OF DURHAM </a:t>
          </a:r>
          <a:r>
            <a:rPr lang="en-US"/>
            <a:t>– INVESTMENT $935,000 TO EXPAND TO FOUR ADDITIONAL CENSUS TRACKS</a:t>
          </a:r>
        </a:p>
      </dgm:t>
    </dgm:pt>
    <dgm:pt modelId="{81E62677-5275-44B4-B9D2-8E5AB1EFD108}" type="parTrans" cxnId="{7E858A1F-F29E-43E9-94D1-A589C311BF54}">
      <dgm:prSet/>
      <dgm:spPr/>
      <dgm:t>
        <a:bodyPr/>
        <a:lstStyle/>
        <a:p>
          <a:endParaRPr lang="en-US"/>
        </a:p>
      </dgm:t>
    </dgm:pt>
    <dgm:pt modelId="{D6FB27BF-A0C9-4C36-99B4-A60FDDF8DDC6}" type="sibTrans" cxnId="{7E858A1F-F29E-43E9-94D1-A589C311BF54}">
      <dgm:prSet/>
      <dgm:spPr/>
      <dgm:t>
        <a:bodyPr/>
        <a:lstStyle/>
        <a:p>
          <a:endParaRPr lang="en-US"/>
        </a:p>
      </dgm:t>
    </dgm:pt>
    <dgm:pt modelId="{5ACFB523-FDB7-4F4D-9AA5-900123F25D12}">
      <dgm:prSet/>
      <dgm:spPr/>
      <dgm:t>
        <a:bodyPr/>
        <a:lstStyle/>
        <a:p>
          <a:r>
            <a:rPr lang="en-US" b="1" i="1"/>
            <a:t>DURHAM TECH COMMUNITY COLLEGE-</a:t>
          </a:r>
          <a:r>
            <a:rPr lang="en-US"/>
            <a:t> TRADE SKILL AND ADULT HIGH SCHOOL CLASSES</a:t>
          </a:r>
        </a:p>
      </dgm:t>
    </dgm:pt>
    <dgm:pt modelId="{7C648F45-238D-4F4C-9C1C-BA9D2916BE6B}" type="parTrans" cxnId="{56DF8BB8-202E-427E-ACB2-74B4044D875E}">
      <dgm:prSet/>
      <dgm:spPr/>
      <dgm:t>
        <a:bodyPr/>
        <a:lstStyle/>
        <a:p>
          <a:endParaRPr lang="en-US"/>
        </a:p>
      </dgm:t>
    </dgm:pt>
    <dgm:pt modelId="{FA88FFF8-1C30-45E3-9379-1B7791936F10}" type="sibTrans" cxnId="{56DF8BB8-202E-427E-ACB2-74B4044D875E}">
      <dgm:prSet/>
      <dgm:spPr/>
      <dgm:t>
        <a:bodyPr/>
        <a:lstStyle/>
        <a:p>
          <a:endParaRPr lang="en-US"/>
        </a:p>
      </dgm:t>
    </dgm:pt>
    <dgm:pt modelId="{5D0183D0-8175-40AE-8F32-44BFB5E56000}">
      <dgm:prSet/>
      <dgm:spPr/>
      <dgm:t>
        <a:bodyPr/>
        <a:lstStyle/>
        <a:p>
          <a:r>
            <a:rPr lang="en-US" b="1" i="1"/>
            <a:t>DUKE UNIVERSITY HOSPITAL- </a:t>
          </a:r>
          <a:r>
            <a:rPr lang="en-US"/>
            <a:t>VIOLENCE RECOVERY PROGRAM</a:t>
          </a:r>
        </a:p>
      </dgm:t>
    </dgm:pt>
    <dgm:pt modelId="{0A830A89-E0FE-4063-AEC0-B04B952163A8}" type="parTrans" cxnId="{EDD6E3B7-9D69-44C8-B2C2-FD70333A207D}">
      <dgm:prSet/>
      <dgm:spPr/>
      <dgm:t>
        <a:bodyPr/>
        <a:lstStyle/>
        <a:p>
          <a:endParaRPr lang="en-US"/>
        </a:p>
      </dgm:t>
    </dgm:pt>
    <dgm:pt modelId="{5EF320A3-B3E5-49EC-ADAF-76D8DAFF9E46}" type="sibTrans" cxnId="{EDD6E3B7-9D69-44C8-B2C2-FD70333A207D}">
      <dgm:prSet/>
      <dgm:spPr/>
      <dgm:t>
        <a:bodyPr/>
        <a:lstStyle/>
        <a:p>
          <a:endParaRPr lang="en-US"/>
        </a:p>
      </dgm:t>
    </dgm:pt>
    <dgm:pt modelId="{F0601354-079A-4418-9321-27A027655660}" type="pres">
      <dgm:prSet presAssocID="{E0CEE133-FC2A-4407-965D-766ED491F530}" presName="linear" presStyleCnt="0">
        <dgm:presLayoutVars>
          <dgm:animLvl val="lvl"/>
          <dgm:resizeHandles val="exact"/>
        </dgm:presLayoutVars>
      </dgm:prSet>
      <dgm:spPr/>
    </dgm:pt>
    <dgm:pt modelId="{C87819F5-FE63-452E-BDF4-58094FA2E007}" type="pres">
      <dgm:prSet presAssocID="{D34BB3DF-FE8D-4C44-99E3-A61101FD6F1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01EF820-4BBF-4C28-9DF3-D838B4F5F243}" type="pres">
      <dgm:prSet presAssocID="{D6FB27BF-A0C9-4C36-99B4-A60FDDF8DDC6}" presName="spacer" presStyleCnt="0"/>
      <dgm:spPr/>
    </dgm:pt>
    <dgm:pt modelId="{C8BC6D95-E1AC-4CB5-9B4F-CBBE71AE9690}" type="pres">
      <dgm:prSet presAssocID="{5ACFB523-FDB7-4F4D-9AA5-900123F25D1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689BFE2-B2EF-4598-B63D-16DA7CE64EB0}" type="pres">
      <dgm:prSet presAssocID="{FA88FFF8-1C30-45E3-9379-1B7791936F10}" presName="spacer" presStyleCnt="0"/>
      <dgm:spPr/>
    </dgm:pt>
    <dgm:pt modelId="{0D6B4D7C-1FDA-44C8-AD4F-8F1C5B23BAC4}" type="pres">
      <dgm:prSet presAssocID="{5D0183D0-8175-40AE-8F32-44BFB5E5600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E858A1F-F29E-43E9-94D1-A589C311BF54}" srcId="{E0CEE133-FC2A-4407-965D-766ED491F530}" destId="{D34BB3DF-FE8D-4C44-99E3-A61101FD6F12}" srcOrd="0" destOrd="0" parTransId="{81E62677-5275-44B4-B9D2-8E5AB1EFD108}" sibTransId="{D6FB27BF-A0C9-4C36-99B4-A60FDDF8DDC6}"/>
    <dgm:cxn modelId="{80CC842F-9134-4ACF-B86A-614659E61AB4}" type="presOf" srcId="{D34BB3DF-FE8D-4C44-99E3-A61101FD6F12}" destId="{C87819F5-FE63-452E-BDF4-58094FA2E007}" srcOrd="0" destOrd="0" presId="urn:microsoft.com/office/officeart/2005/8/layout/vList2"/>
    <dgm:cxn modelId="{EDD6E3B7-9D69-44C8-B2C2-FD70333A207D}" srcId="{E0CEE133-FC2A-4407-965D-766ED491F530}" destId="{5D0183D0-8175-40AE-8F32-44BFB5E56000}" srcOrd="2" destOrd="0" parTransId="{0A830A89-E0FE-4063-AEC0-B04B952163A8}" sibTransId="{5EF320A3-B3E5-49EC-ADAF-76D8DAFF9E46}"/>
    <dgm:cxn modelId="{56DF8BB8-202E-427E-ACB2-74B4044D875E}" srcId="{E0CEE133-FC2A-4407-965D-766ED491F530}" destId="{5ACFB523-FDB7-4F4D-9AA5-900123F25D12}" srcOrd="1" destOrd="0" parTransId="{7C648F45-238D-4F4C-9C1C-BA9D2916BE6B}" sibTransId="{FA88FFF8-1C30-45E3-9379-1B7791936F10}"/>
    <dgm:cxn modelId="{E32231C2-4BD0-4540-8C93-903BD34DC3E6}" type="presOf" srcId="{5D0183D0-8175-40AE-8F32-44BFB5E56000}" destId="{0D6B4D7C-1FDA-44C8-AD4F-8F1C5B23BAC4}" srcOrd="0" destOrd="0" presId="urn:microsoft.com/office/officeart/2005/8/layout/vList2"/>
    <dgm:cxn modelId="{E5EE5FDE-E69E-442A-B669-51AFFE531A36}" type="presOf" srcId="{E0CEE133-FC2A-4407-965D-766ED491F530}" destId="{F0601354-079A-4418-9321-27A027655660}" srcOrd="0" destOrd="0" presId="urn:microsoft.com/office/officeart/2005/8/layout/vList2"/>
    <dgm:cxn modelId="{2FBE7CE4-CF58-497D-BE45-6852B5C3CF3D}" type="presOf" srcId="{5ACFB523-FDB7-4F4D-9AA5-900123F25D12}" destId="{C8BC6D95-E1AC-4CB5-9B4F-CBBE71AE9690}" srcOrd="0" destOrd="0" presId="urn:microsoft.com/office/officeart/2005/8/layout/vList2"/>
    <dgm:cxn modelId="{054CBC6D-89ED-4E98-A8FF-1B6E9D1D235A}" type="presParOf" srcId="{F0601354-079A-4418-9321-27A027655660}" destId="{C87819F5-FE63-452E-BDF4-58094FA2E007}" srcOrd="0" destOrd="0" presId="urn:microsoft.com/office/officeart/2005/8/layout/vList2"/>
    <dgm:cxn modelId="{D0282FCE-EF99-468B-9877-4D8B49EC1EF0}" type="presParOf" srcId="{F0601354-079A-4418-9321-27A027655660}" destId="{401EF820-4BBF-4C28-9DF3-D838B4F5F243}" srcOrd="1" destOrd="0" presId="urn:microsoft.com/office/officeart/2005/8/layout/vList2"/>
    <dgm:cxn modelId="{D0D82BD8-6022-4329-92AD-8B9603A662E8}" type="presParOf" srcId="{F0601354-079A-4418-9321-27A027655660}" destId="{C8BC6D95-E1AC-4CB5-9B4F-CBBE71AE9690}" srcOrd="2" destOrd="0" presId="urn:microsoft.com/office/officeart/2005/8/layout/vList2"/>
    <dgm:cxn modelId="{D88D0E97-A3DA-41C8-ABA0-612231850B9E}" type="presParOf" srcId="{F0601354-079A-4418-9321-27A027655660}" destId="{C689BFE2-B2EF-4598-B63D-16DA7CE64EB0}" srcOrd="3" destOrd="0" presId="urn:microsoft.com/office/officeart/2005/8/layout/vList2"/>
    <dgm:cxn modelId="{CF56F681-9F2E-4B8E-B489-B0BBE1352AB2}" type="presParOf" srcId="{F0601354-079A-4418-9321-27A027655660}" destId="{0D6B4D7C-1FDA-44C8-AD4F-8F1C5B23BAC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819F5-FE63-452E-BDF4-58094FA2E007}">
      <dsp:nvSpPr>
        <dsp:cNvPr id="0" name=""/>
        <dsp:cNvSpPr/>
      </dsp:nvSpPr>
      <dsp:spPr>
        <a:xfrm>
          <a:off x="0" y="20663"/>
          <a:ext cx="6263640" cy="17596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1" kern="1200"/>
            <a:t>CITY OF DURHAM </a:t>
          </a:r>
          <a:r>
            <a:rPr lang="en-US" sz="3200" kern="1200"/>
            <a:t>– INVESTMENT $935,000 TO EXPAND TO FOUR ADDITIONAL CENSUS TRACKS</a:t>
          </a:r>
        </a:p>
      </dsp:txBody>
      <dsp:txXfrm>
        <a:off x="85900" y="106563"/>
        <a:ext cx="6091840" cy="1587880"/>
      </dsp:txXfrm>
    </dsp:sp>
    <dsp:sp modelId="{C8BC6D95-E1AC-4CB5-9B4F-CBBE71AE9690}">
      <dsp:nvSpPr>
        <dsp:cNvPr id="0" name=""/>
        <dsp:cNvSpPr/>
      </dsp:nvSpPr>
      <dsp:spPr>
        <a:xfrm>
          <a:off x="0" y="1872503"/>
          <a:ext cx="6263640" cy="1759680"/>
        </a:xfrm>
        <a:prstGeom prst="roundRect">
          <a:avLst/>
        </a:prstGeom>
        <a:solidFill>
          <a:schemeClr val="accent5">
            <a:hueOff val="553124"/>
            <a:satOff val="6280"/>
            <a:lumOff val="5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1" kern="1200"/>
            <a:t>DURHAM TECH COMMUNITY COLLEGE-</a:t>
          </a:r>
          <a:r>
            <a:rPr lang="en-US" sz="3200" kern="1200"/>
            <a:t> TRADE SKILL AND ADULT HIGH SCHOOL CLASSES</a:t>
          </a:r>
        </a:p>
      </dsp:txBody>
      <dsp:txXfrm>
        <a:off x="85900" y="1958403"/>
        <a:ext cx="6091840" cy="1587880"/>
      </dsp:txXfrm>
    </dsp:sp>
    <dsp:sp modelId="{0D6B4D7C-1FDA-44C8-AD4F-8F1C5B23BAC4}">
      <dsp:nvSpPr>
        <dsp:cNvPr id="0" name=""/>
        <dsp:cNvSpPr/>
      </dsp:nvSpPr>
      <dsp:spPr>
        <a:xfrm>
          <a:off x="0" y="3724344"/>
          <a:ext cx="6263640" cy="1759680"/>
        </a:xfrm>
        <a:prstGeom prst="roundRect">
          <a:avLst/>
        </a:prstGeom>
        <a:solidFill>
          <a:schemeClr val="accent5">
            <a:hueOff val="1106248"/>
            <a:satOff val="12561"/>
            <a:lumOff val="11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1" kern="1200"/>
            <a:t>DUKE UNIVERSITY HOSPITAL- </a:t>
          </a:r>
          <a:r>
            <a:rPr lang="en-US" sz="3200" kern="1200"/>
            <a:t>VIOLENCE RECOVERY PROGRAM</a:t>
          </a:r>
        </a:p>
      </dsp:txBody>
      <dsp:txXfrm>
        <a:off x="85900" y="3810244"/>
        <a:ext cx="6091840" cy="1587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B75DF-EA66-4B9C-AE6A-E358C4350C2E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8513F-5F78-4E01-8107-58EFCBCFB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277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Lindsey starts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20CE0-9374-4FD7-B6CC-8C5DBE926693}" type="slidenum">
              <a:rPr lang="id-ID" smtClean="0">
                <a:solidFill>
                  <a:prstClr val="black"/>
                </a:solidFill>
              </a:rPr>
              <a:pPr/>
              <a:t>1</a:t>
            </a:fld>
            <a:endParaRPr lang="id-ID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>
                <a:solidFill>
                  <a:prstClr val="black"/>
                </a:solidFill>
              </a:rPr>
              <a:t>DCo Marketing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Durham County Overview | Neighborhood College</a:t>
            </a:r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118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34485-418A-4504-9E94-B263C1DCC02C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B5CB0-8C03-4DB4-8DD6-4F1ED272F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31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34485-418A-4504-9E94-B263C1DCC02C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B5CB0-8C03-4DB4-8DD6-4F1ED272F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60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34485-418A-4504-9E94-B263C1DCC02C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B5CB0-8C03-4DB4-8DD6-4F1ED272F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85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_Slide">
    <p:bg>
      <p:bgPr>
        <a:gradFill rotWithShape="1">
          <a:gsLst>
            <a:gs pos="0">
              <a:schemeClr val="accent3">
                <a:lumMod val="60000"/>
                <a:lumOff val="40000"/>
              </a:schemeClr>
            </a:gs>
            <a:gs pos="57000">
              <a:schemeClr val="accent3"/>
            </a:gs>
            <a:gs pos="100000">
              <a:schemeClr val="accent4">
                <a:lumMod val="5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/>
          <p:cNvSpPr/>
          <p:nvPr userDrawn="1"/>
        </p:nvSpPr>
        <p:spPr>
          <a:xfrm rot="10800000">
            <a:off x="6096001" y="0"/>
            <a:ext cx="6101055" cy="6858000"/>
          </a:xfrm>
          <a:prstGeom prst="homePlate">
            <a:avLst>
              <a:gd name="adj" fmla="val 4602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>
              <a:solidFill>
                <a:prstClr val="white"/>
              </a:solidFill>
              <a:latin typeface="Quicksand" panose="02070303000000060000" pitchFamily="18" charset="0"/>
            </a:endParaRP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60097" y="4007346"/>
            <a:ext cx="4687707" cy="47777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800" b="0" baseline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cs typeface="Narkisim" pitchFamily="34" charset="-79"/>
              </a:defRPr>
            </a:lvl1pPr>
          </a:lstStyle>
          <a:p>
            <a:pPr lvl="0"/>
            <a:r>
              <a:rPr lang="id-ID" dirty="0"/>
              <a:t>PowerPoint Template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960097" y="3140969"/>
            <a:ext cx="4687707" cy="609398"/>
          </a:xfrm>
          <a:prstGeom prst="rect">
            <a:avLst/>
          </a:prstGeom>
          <a:noFill/>
        </p:spPr>
        <p:txBody>
          <a:bodyPr wrap="square" tIns="0" bIns="0" anchor="t" anchorCtr="0">
            <a:spAutoFit/>
          </a:bodyPr>
          <a:lstStyle>
            <a:lvl1pPr algn="l">
              <a:defRPr sz="4400" b="0" cap="none" normalizeH="0" baseline="0">
                <a:solidFill>
                  <a:schemeClr val="tx1">
                    <a:lumMod val="85000"/>
                  </a:schemeClr>
                </a:solidFill>
                <a:latin typeface="+mj-lt"/>
                <a:ea typeface="Gulim" pitchFamily="34" charset="-127"/>
                <a:cs typeface="Arial" pitchFamily="34" charset="0"/>
              </a:defRPr>
            </a:lvl1pPr>
          </a:lstStyle>
          <a:p>
            <a:r>
              <a:rPr lang="id-ID" dirty="0"/>
              <a:t>Title</a:t>
            </a:r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1" y="0"/>
            <a:ext cx="8496267" cy="6858000"/>
          </a:xfrm>
          <a:custGeom>
            <a:avLst/>
            <a:gdLst>
              <a:gd name="connsiteX0" fmla="*/ 0 w 5724128"/>
              <a:gd name="connsiteY0" fmla="*/ 0 h 5143500"/>
              <a:gd name="connsiteX1" fmla="*/ 5724128 w 5724128"/>
              <a:gd name="connsiteY1" fmla="*/ 0 h 5143500"/>
              <a:gd name="connsiteX2" fmla="*/ 5724128 w 5724128"/>
              <a:gd name="connsiteY2" fmla="*/ 2571750 h 5143500"/>
              <a:gd name="connsiteX3" fmla="*/ 5724128 w 5724128"/>
              <a:gd name="connsiteY3" fmla="*/ 5143500 h 5143500"/>
              <a:gd name="connsiteX4" fmla="*/ 0 w 5724128"/>
              <a:gd name="connsiteY4" fmla="*/ 5143500 h 5143500"/>
              <a:gd name="connsiteX5" fmla="*/ 0 w 5724128"/>
              <a:gd name="connsiteY5" fmla="*/ 0 h 5143500"/>
              <a:gd name="connsiteX0" fmla="*/ 0 w 5724128"/>
              <a:gd name="connsiteY0" fmla="*/ 0 h 5143500"/>
              <a:gd name="connsiteX1" fmla="*/ 5724128 w 5724128"/>
              <a:gd name="connsiteY1" fmla="*/ 0 h 5143500"/>
              <a:gd name="connsiteX2" fmla="*/ 3847703 w 5724128"/>
              <a:gd name="connsiteY2" fmla="*/ 2533650 h 5143500"/>
              <a:gd name="connsiteX3" fmla="*/ 5724128 w 5724128"/>
              <a:gd name="connsiteY3" fmla="*/ 5143500 h 5143500"/>
              <a:gd name="connsiteX4" fmla="*/ 0 w 5724128"/>
              <a:gd name="connsiteY4" fmla="*/ 5143500 h 5143500"/>
              <a:gd name="connsiteX5" fmla="*/ 0 w 5724128"/>
              <a:gd name="connsiteY5" fmla="*/ 0 h 5143500"/>
              <a:gd name="connsiteX0" fmla="*/ 0 w 5724128"/>
              <a:gd name="connsiteY0" fmla="*/ 0 h 5143500"/>
              <a:gd name="connsiteX1" fmla="*/ 5724128 w 5724128"/>
              <a:gd name="connsiteY1" fmla="*/ 0 h 5143500"/>
              <a:gd name="connsiteX2" fmla="*/ 3849842 w 5724128"/>
              <a:gd name="connsiteY2" fmla="*/ 2559843 h 5143500"/>
              <a:gd name="connsiteX3" fmla="*/ 5724128 w 5724128"/>
              <a:gd name="connsiteY3" fmla="*/ 5143500 h 5143500"/>
              <a:gd name="connsiteX4" fmla="*/ 0 w 5724128"/>
              <a:gd name="connsiteY4" fmla="*/ 5143500 h 5143500"/>
              <a:gd name="connsiteX5" fmla="*/ 0 w 5724128"/>
              <a:gd name="connsiteY5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24128" h="5143500">
                <a:moveTo>
                  <a:pt x="0" y="0"/>
                </a:moveTo>
                <a:lnTo>
                  <a:pt x="5724128" y="0"/>
                </a:lnTo>
                <a:lnTo>
                  <a:pt x="3849842" y="2559843"/>
                </a:lnTo>
                <a:lnTo>
                  <a:pt x="5724128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effectLst/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  <a:latin typeface="Quicksand" panose="02070303000000060000" pitchFamily="18" charset="0"/>
              </a:defRPr>
            </a:lvl1pPr>
          </a:lstStyle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r>
              <a:rPr lang="id-ID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7093154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34485-418A-4504-9E94-B263C1DCC02C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B5CB0-8C03-4DB4-8DD6-4F1ED272F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742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34485-418A-4504-9E94-B263C1DCC02C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B5CB0-8C03-4DB4-8DD6-4F1ED272F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40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34485-418A-4504-9E94-B263C1DCC02C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B5CB0-8C03-4DB4-8DD6-4F1ED272F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875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34485-418A-4504-9E94-B263C1DCC02C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B5CB0-8C03-4DB4-8DD6-4F1ED272F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3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34485-418A-4504-9E94-B263C1DCC02C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B5CB0-8C03-4DB4-8DD6-4F1ED272F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85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34485-418A-4504-9E94-B263C1DCC02C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B5CB0-8C03-4DB4-8DD6-4F1ED272F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11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34485-418A-4504-9E94-B263C1DCC02C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B5CB0-8C03-4DB4-8DD6-4F1ED272F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52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34485-418A-4504-9E94-B263C1DCC02C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B5CB0-8C03-4DB4-8DD6-4F1ED272F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05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34485-418A-4504-9E94-B263C1DCC02C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B5CB0-8C03-4DB4-8DD6-4F1ED272F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839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49046" y="2624032"/>
            <a:ext cx="4910138" cy="1107996"/>
          </a:xfrm>
        </p:spPr>
        <p:txBody>
          <a:bodyPr/>
          <a:lstStyle/>
          <a:p>
            <a:r>
              <a:rPr lang="en-US" sz="4000" i="1" dirty="0">
                <a:solidFill>
                  <a:srgbClr val="FFFDF7"/>
                </a:solidFill>
              </a:rPr>
              <a:t>Addressing violence as a public health issue</a:t>
            </a:r>
            <a:endParaRPr lang="id-ID" sz="4000" i="1" dirty="0">
              <a:solidFill>
                <a:srgbClr val="FFFDF7"/>
              </a:solidFill>
            </a:endParaRPr>
          </a:p>
        </p:txBody>
      </p:sp>
      <p:sp>
        <p:nvSpPr>
          <p:cNvPr id="6" name="Text Placeholder 20"/>
          <p:cNvSpPr txBox="1">
            <a:spLocks/>
          </p:cNvSpPr>
          <p:nvPr/>
        </p:nvSpPr>
        <p:spPr>
          <a:xfrm>
            <a:off x="9052305" y="4377073"/>
            <a:ext cx="1312521" cy="28761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id-ID" sz="1200" b="1" dirty="0">
              <a:solidFill>
                <a:srgbClr val="44546A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996730-BC4B-49CC-904E-2875C694C429}"/>
              </a:ext>
            </a:extLst>
          </p:cNvPr>
          <p:cNvSpPr txBox="1"/>
          <p:nvPr/>
        </p:nvSpPr>
        <p:spPr>
          <a:xfrm>
            <a:off x="8243404" y="4664684"/>
            <a:ext cx="3515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</a:rPr>
              <a:t>David Johnson</a:t>
            </a:r>
            <a:br>
              <a:rPr lang="en-US" sz="2000" dirty="0">
                <a:solidFill>
                  <a:prstClr val="white"/>
                </a:solidFill>
              </a:rPr>
            </a:br>
            <a:r>
              <a:rPr lang="en-US" sz="2000" dirty="0">
                <a:solidFill>
                  <a:prstClr val="white"/>
                </a:solidFill>
              </a:rPr>
              <a:t>Bull City United Supervisor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DD9BE2-C81B-4531-832E-E443920847C4}"/>
              </a:ext>
            </a:extLst>
          </p:cNvPr>
          <p:cNvSpPr txBox="1"/>
          <p:nvPr/>
        </p:nvSpPr>
        <p:spPr>
          <a:xfrm>
            <a:off x="8917012" y="6002117"/>
            <a:ext cx="3070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prstClr val="white"/>
                </a:solidFill>
              </a:rPr>
              <a:t>Sept 20, 2021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CB0B961A-736B-49A4-97F5-1A6A8ADE7F22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4" r="87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9486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204">
        <p14:vortex dir="r"/>
      </p:transition>
    </mc:Choice>
    <mc:Fallback xmlns="">
      <p:transition spd="slow" advTm="52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picture containing outdoor, person&#10;&#10;Description automatically generated">
            <a:extLst>
              <a:ext uri="{FF2B5EF4-FFF2-40B4-BE49-F238E27FC236}">
                <a16:creationId xmlns:a16="http://schemas.microsoft.com/office/drawing/2014/main" id="{71055829-75DF-4485-8B03-47FB4863C2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9" r="-1" b="-1"/>
          <a:stretch/>
        </p:blipFill>
        <p:spPr>
          <a:xfrm>
            <a:off x="0" y="10"/>
            <a:ext cx="12188932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A2E6671-4784-4898-B580-983CA2F95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3" y="4261899"/>
            <a:ext cx="9565028" cy="18442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Bull City United is  Durham County’s community based , violence </a:t>
            </a:r>
            <a:r>
              <a:rPr lang="en-US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prevention and intervention program. That focusing on violence through a public health lens that treats violence as a treatable disease using the Cure Violence model.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588322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B8CF3-84FE-4DFB-88CE-1E123E058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39789" y="2057399"/>
            <a:ext cx="2364588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FCD49-3B5A-4BEA-82C3-D8ECE4F33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87465"/>
            <a:ext cx="6314398" cy="5773586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pPr marL="0" indent="0" algn="ctr">
              <a:buNone/>
            </a:pPr>
            <a:r>
              <a:rPr lang="en-US" b="1" dirty="0"/>
              <a:t>CURE VIOLENCE MODEL</a:t>
            </a:r>
          </a:p>
          <a:p>
            <a:pPr marL="0" indent="0" algn="ctr">
              <a:buNone/>
            </a:pPr>
            <a:r>
              <a:rPr lang="en-US" sz="3200" b="1" dirty="0">
                <a:highlight>
                  <a:srgbClr val="00FF00"/>
                </a:highlight>
              </a:rPr>
              <a:t>Detect and interrupt potentially violent conflicts</a:t>
            </a:r>
            <a:endParaRPr lang="en-US" b="1" dirty="0">
              <a:highlight>
                <a:srgbClr val="00FF00"/>
              </a:highlight>
            </a:endParaRPr>
          </a:p>
          <a:p>
            <a:pPr lvl="0"/>
            <a:r>
              <a:rPr lang="en-US" dirty="0"/>
              <a:t>Prevent retaliations</a:t>
            </a:r>
          </a:p>
          <a:p>
            <a:pPr lvl="0"/>
            <a:r>
              <a:rPr lang="en-US" dirty="0"/>
              <a:t>Mediate ongoing conflicts</a:t>
            </a:r>
          </a:p>
          <a:p>
            <a:pPr lvl="0"/>
            <a:r>
              <a:rPr lang="en-US" dirty="0"/>
              <a:t>Keep conflicts ‘cool’</a:t>
            </a:r>
          </a:p>
          <a:p>
            <a:pPr marL="0" lvl="0" indent="0" algn="ctr">
              <a:buNone/>
            </a:pPr>
            <a:r>
              <a:rPr lang="en-US" dirty="0">
                <a:highlight>
                  <a:srgbClr val="00FF00"/>
                </a:highlight>
              </a:rPr>
              <a:t> </a:t>
            </a:r>
            <a:r>
              <a:rPr lang="en-US" sz="3200" b="1" dirty="0">
                <a:highlight>
                  <a:srgbClr val="00FF00"/>
                </a:highlight>
              </a:rPr>
              <a:t>Identify and treat highest risk</a:t>
            </a:r>
            <a:r>
              <a:rPr lang="en-US" sz="3200" dirty="0">
                <a:highlight>
                  <a:srgbClr val="00FF00"/>
                </a:highlight>
              </a:rPr>
              <a:t> </a:t>
            </a:r>
            <a:endParaRPr lang="en-US" dirty="0">
              <a:highlight>
                <a:srgbClr val="00FF00"/>
              </a:highlight>
            </a:endParaRPr>
          </a:p>
          <a:p>
            <a:pPr lvl="0"/>
            <a:r>
              <a:rPr lang="en-US" sz="3400" dirty="0"/>
              <a:t>Access highest risk individuals</a:t>
            </a:r>
          </a:p>
          <a:p>
            <a:pPr lvl="0"/>
            <a:r>
              <a:rPr lang="en-US" sz="3400" dirty="0"/>
              <a:t>Change behaviors</a:t>
            </a:r>
          </a:p>
          <a:p>
            <a:pPr lvl="0"/>
            <a:r>
              <a:rPr lang="en-US" sz="3400" dirty="0"/>
              <a:t>Help obtain needed social services </a:t>
            </a:r>
          </a:p>
          <a:p>
            <a:pPr marL="0" lvl="0" indent="0" algn="ctr">
              <a:buNone/>
            </a:pPr>
            <a:r>
              <a:rPr lang="en-US" sz="3200" b="1" dirty="0">
                <a:highlight>
                  <a:srgbClr val="00FF00"/>
                </a:highlight>
              </a:rPr>
              <a:t>Mobilize the community to change norms</a:t>
            </a:r>
          </a:p>
          <a:p>
            <a:pPr lvl="0"/>
            <a:r>
              <a:rPr lang="en-US" sz="3100" dirty="0"/>
              <a:t>Respond to every shooting</a:t>
            </a:r>
          </a:p>
          <a:p>
            <a:pPr lvl="0"/>
            <a:r>
              <a:rPr lang="en-US" sz="3100" dirty="0"/>
              <a:t>Spread positive norms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A8455B-1110-4CDF-8B44-BE0424318F9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85FE97-9864-44E0-AED8-EB6EB99CF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12" y="667909"/>
            <a:ext cx="3935412" cy="569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326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57A9C-8C2B-4D4C-9B2D-F35339F74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0295" y="1396289"/>
            <a:ext cx="4668257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prstClr val="white"/>
                </a:solidFill>
                <a:latin typeface="Calibri Light" panose="020F0302020204030204"/>
              </a:rPr>
              <a:t>T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argeting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Our </a:t>
            </a:r>
            <a:r>
              <a:rPr lang="en-US" b="1" dirty="0">
                <a:solidFill>
                  <a:prstClr val="white"/>
                </a:solidFill>
                <a:latin typeface="Calibri Light" panose="020F0302020204030204"/>
              </a:rPr>
              <a:t>F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ocus</a:t>
            </a: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1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4530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6" descr="Map&#10;&#10;Description automatically generated">
            <a:extLst>
              <a:ext uri="{FF2B5EF4-FFF2-40B4-BE49-F238E27FC236}">
                <a16:creationId xmlns:a16="http://schemas.microsoft.com/office/drawing/2014/main" id="{EEE85D64-DFD7-4565-8457-05F4FD66C7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20024" r="5" b="4730"/>
          <a:stretch/>
        </p:blipFill>
        <p:spPr>
          <a:xfrm>
            <a:off x="3559122" y="2661260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5" name="Content Placeholder 1" descr="Graphical user interface, application, map&#10;&#10;Description automatically generated">
            <a:extLst>
              <a:ext uri="{FF2B5EF4-FFF2-40B4-BE49-F238E27FC236}">
                <a16:creationId xmlns:a16="http://schemas.microsoft.com/office/drawing/2014/main" id="{268DBBF7-10EB-45A6-A1F3-E2EAC98D27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1" r="6498" b="-1"/>
          <a:stretch/>
        </p:blipFill>
        <p:spPr>
          <a:xfrm>
            <a:off x="20" y="10"/>
            <a:ext cx="3967953" cy="3383270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4E5EDDB-14A8-4A82-AC28-98A1DA9B90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3" r="23615"/>
          <a:stretch/>
        </p:blipFill>
        <p:spPr>
          <a:xfrm>
            <a:off x="4825" y="4007260"/>
            <a:ext cx="3155071" cy="2850749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3566194-0EEC-47B6-86A4-D4D58AB33F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40296" y="2871982"/>
            <a:ext cx="4668256" cy="318168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/>
              <a:t>Examining the data in 2015:</a:t>
            </a:r>
          </a:p>
          <a:p>
            <a:r>
              <a:rPr lang="en-US" sz="2400" b="1" dirty="0"/>
              <a:t>Census tract 1400</a:t>
            </a:r>
            <a:br>
              <a:rPr lang="en-US" sz="2400" b="1" dirty="0"/>
            </a:br>
            <a:r>
              <a:rPr lang="en-US" sz="2400" b="1" dirty="0"/>
              <a:t>0.0191 violent crimes per person (highest in the city of Durham)</a:t>
            </a:r>
            <a:br>
              <a:rPr lang="en-US" sz="2400" b="1" dirty="0"/>
            </a:br>
            <a:endParaRPr lang="en-US" sz="2400" b="1" dirty="0"/>
          </a:p>
          <a:p>
            <a:r>
              <a:rPr lang="en-US" sz="2400" b="1" dirty="0"/>
              <a:t>Census tract 1301</a:t>
            </a:r>
            <a:br>
              <a:rPr lang="en-US" sz="2400" b="1" dirty="0"/>
            </a:br>
            <a:r>
              <a:rPr lang="en-US" sz="2400" b="1" dirty="0"/>
              <a:t>0.0177 violent crimes per person</a:t>
            </a:r>
            <a:br>
              <a:rPr lang="en-US" sz="2400" b="1" dirty="0"/>
            </a:br>
            <a:r>
              <a:rPr lang="en-US" sz="2400" b="1" dirty="0"/>
              <a:t>(2</a:t>
            </a:r>
            <a:r>
              <a:rPr lang="en-US" sz="2400" b="1" baseline="30000" dirty="0"/>
              <a:t>nd</a:t>
            </a:r>
            <a:r>
              <a:rPr lang="en-US" sz="2400" b="1" dirty="0"/>
              <a:t> highest in the city of Durham)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063793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tand around a bicycle&#10;&#10;Description automatically generated with low confidence">
            <a:extLst>
              <a:ext uri="{FF2B5EF4-FFF2-40B4-BE49-F238E27FC236}">
                <a16:creationId xmlns:a16="http://schemas.microsoft.com/office/drawing/2014/main" id="{32DA345F-BB51-418D-8807-A05FB15BFB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1" b="8239"/>
          <a:stretch/>
        </p:blipFill>
        <p:spPr>
          <a:xfrm>
            <a:off x="20" y="10"/>
            <a:ext cx="6095980" cy="3428990"/>
          </a:xfrm>
          <a:prstGeom prst="rect">
            <a:avLst/>
          </a:prstGeom>
        </p:spPr>
      </p:pic>
      <p:pic>
        <p:nvPicPr>
          <p:cNvPr id="11" name="Picture 10" descr="A group of people standing outside&#10;&#10;Description automatically generated with low confidence">
            <a:extLst>
              <a:ext uri="{FF2B5EF4-FFF2-40B4-BE49-F238E27FC236}">
                <a16:creationId xmlns:a16="http://schemas.microsoft.com/office/drawing/2014/main" id="{3292C215-03F0-420C-871C-F642DE4F41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" r="50503"/>
          <a:stretch/>
        </p:blipFill>
        <p:spPr>
          <a:xfrm rot="5400000">
            <a:off x="7429500" y="-1333500"/>
            <a:ext cx="3429000" cy="6096000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2B170A04-A404-476A-9AC6-B983AA933C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19" b="17531"/>
          <a:stretch/>
        </p:blipFill>
        <p:spPr>
          <a:xfrm>
            <a:off x="2" y="3429000"/>
            <a:ext cx="6009624" cy="3428999"/>
          </a:xfrm>
          <a:prstGeom prst="rect">
            <a:avLst/>
          </a:prstGeom>
        </p:spPr>
      </p:pic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707AA34F-4003-4114-B33E-9D4F98D5FDF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91" r="2" b="41913"/>
          <a:stretch/>
        </p:blipFill>
        <p:spPr>
          <a:xfrm>
            <a:off x="6096000" y="3429000"/>
            <a:ext cx="6096000" cy="3429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ame 26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DC0FDC-CB52-462B-9237-EEDD729F5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858" y="2761554"/>
            <a:ext cx="3618284" cy="1345720"/>
          </a:xfr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br>
              <a:rPr lang="en-US" sz="700" b="1" kern="1200" dirty="0">
                <a:solidFill>
                  <a:srgbClr val="080808"/>
                </a:solidFill>
                <a:highlight>
                  <a:srgbClr val="00FF00"/>
                </a:highlight>
                <a:latin typeface="+mj-lt"/>
                <a:ea typeface="+mj-ea"/>
                <a:cs typeface="+mj-cs"/>
              </a:rPr>
            </a:br>
            <a:br>
              <a:rPr lang="en-US" sz="700" b="1" kern="1200" dirty="0">
                <a:solidFill>
                  <a:srgbClr val="080808"/>
                </a:solidFill>
                <a:highlight>
                  <a:srgbClr val="00FF00"/>
                </a:highlight>
                <a:latin typeface="+mj-lt"/>
                <a:ea typeface="+mj-ea"/>
                <a:cs typeface="+mj-cs"/>
              </a:rPr>
            </a:br>
            <a:br>
              <a:rPr lang="en-US" sz="700" b="1" kern="1200" dirty="0">
                <a:solidFill>
                  <a:srgbClr val="080808"/>
                </a:solidFill>
                <a:highlight>
                  <a:srgbClr val="00FF00"/>
                </a:highlight>
                <a:latin typeface="+mj-lt"/>
                <a:ea typeface="+mj-ea"/>
                <a:cs typeface="+mj-cs"/>
              </a:rPr>
            </a:br>
            <a:br>
              <a:rPr lang="en-US" sz="700" b="1" kern="1200" dirty="0">
                <a:solidFill>
                  <a:srgbClr val="080808"/>
                </a:solidFill>
                <a:highlight>
                  <a:srgbClr val="00FF00"/>
                </a:highlight>
                <a:latin typeface="+mj-lt"/>
                <a:ea typeface="+mj-ea"/>
                <a:cs typeface="+mj-cs"/>
              </a:rPr>
            </a:br>
            <a:br>
              <a:rPr lang="en-US" sz="700" b="1" kern="1200" dirty="0">
                <a:solidFill>
                  <a:srgbClr val="080808"/>
                </a:solidFill>
                <a:highlight>
                  <a:srgbClr val="00FF00"/>
                </a:highlight>
                <a:latin typeface="+mj-lt"/>
                <a:ea typeface="+mj-ea"/>
                <a:cs typeface="+mj-cs"/>
              </a:rPr>
            </a:br>
            <a:br>
              <a:rPr lang="en-US" sz="700" b="1" kern="1200" dirty="0">
                <a:solidFill>
                  <a:srgbClr val="080808"/>
                </a:solidFill>
                <a:highlight>
                  <a:srgbClr val="00FF00"/>
                </a:highlight>
                <a:latin typeface="+mj-lt"/>
                <a:ea typeface="+mj-ea"/>
                <a:cs typeface="+mj-cs"/>
              </a:rPr>
            </a:br>
            <a:br>
              <a:rPr lang="en-US" sz="2200" b="1" kern="1200" dirty="0">
                <a:solidFill>
                  <a:srgbClr val="080808"/>
                </a:solidFill>
                <a:highlight>
                  <a:srgbClr val="00FF00"/>
                </a:highlight>
                <a:latin typeface="+mj-lt"/>
                <a:ea typeface="+mj-ea"/>
                <a:cs typeface="+mj-cs"/>
              </a:rPr>
            </a:br>
            <a:br>
              <a:rPr lang="en-US" sz="2200" b="1" kern="1200" dirty="0">
                <a:solidFill>
                  <a:srgbClr val="080808"/>
                </a:solidFill>
                <a:highlight>
                  <a:srgbClr val="00FF00"/>
                </a:highlight>
                <a:latin typeface="+mj-lt"/>
                <a:ea typeface="+mj-ea"/>
                <a:cs typeface="+mj-cs"/>
              </a:rPr>
            </a:br>
            <a:r>
              <a:rPr lang="en-US" sz="2200" b="1" kern="1200" dirty="0">
                <a:solidFill>
                  <a:srgbClr val="080808"/>
                </a:solidFill>
                <a:highlight>
                  <a:srgbClr val="00FF00"/>
                </a:highlight>
                <a:latin typeface="+mj-lt"/>
                <a:ea typeface="+mj-ea"/>
                <a:cs typeface="+mj-cs"/>
              </a:rPr>
              <a:t>COMMUNITY ENGAGEMENT &amp; EVENTS</a:t>
            </a:r>
            <a:br>
              <a:rPr lang="en-US" sz="2200" b="1" kern="1200" dirty="0">
                <a:solidFill>
                  <a:srgbClr val="080808"/>
                </a:solidFill>
                <a:highlight>
                  <a:srgbClr val="00FF00"/>
                </a:highlight>
                <a:latin typeface="+mj-lt"/>
                <a:ea typeface="+mj-ea"/>
                <a:cs typeface="+mj-cs"/>
              </a:rPr>
            </a:br>
            <a:r>
              <a:rPr lang="en-US" sz="22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WEEK OF PEACE</a:t>
            </a:r>
            <a:br>
              <a:rPr lang="en-US" sz="22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r>
              <a:rPr lang="en-US" sz="22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SAFE SUMMER</a:t>
            </a:r>
            <a:br>
              <a:rPr lang="en-US" sz="22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r>
              <a:rPr lang="en-US" sz="22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CELEBRATION OF PEACE</a:t>
            </a:r>
            <a:br>
              <a:rPr lang="en-US" sz="22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r>
              <a:rPr lang="en-US" sz="22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CELEBRATION OF LFE</a:t>
            </a:r>
            <a:br>
              <a:rPr lang="en-US" sz="22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r>
              <a:rPr lang="en-US" sz="22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PEACE VIGILS</a:t>
            </a:r>
            <a:br>
              <a:rPr lang="en-US" sz="22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br>
              <a:rPr lang="en-US" sz="700" b="1" kern="1200" dirty="0">
                <a:solidFill>
                  <a:srgbClr val="080808"/>
                </a:solidFill>
                <a:highlight>
                  <a:srgbClr val="00FF00"/>
                </a:highlight>
                <a:latin typeface="+mj-lt"/>
                <a:ea typeface="+mj-ea"/>
                <a:cs typeface="+mj-cs"/>
              </a:rPr>
            </a:br>
            <a:br>
              <a:rPr lang="en-US" sz="700" b="1" kern="1200" dirty="0">
                <a:solidFill>
                  <a:srgbClr val="080808"/>
                </a:solidFill>
                <a:highlight>
                  <a:srgbClr val="00FF00"/>
                </a:highlight>
                <a:latin typeface="+mj-lt"/>
                <a:ea typeface="+mj-ea"/>
                <a:cs typeface="+mj-cs"/>
              </a:rPr>
            </a:br>
            <a:br>
              <a:rPr lang="en-US" sz="700" b="1" kern="1200" dirty="0">
                <a:solidFill>
                  <a:srgbClr val="080808"/>
                </a:solidFill>
                <a:highlight>
                  <a:srgbClr val="00FF00"/>
                </a:highlight>
                <a:latin typeface="+mj-lt"/>
                <a:ea typeface="+mj-ea"/>
                <a:cs typeface="+mj-cs"/>
              </a:rPr>
            </a:br>
            <a:br>
              <a:rPr lang="en-US" sz="700" b="1" kern="1200" dirty="0">
                <a:solidFill>
                  <a:srgbClr val="080808"/>
                </a:solidFill>
                <a:highlight>
                  <a:srgbClr val="00FF00"/>
                </a:highlight>
                <a:latin typeface="+mj-lt"/>
                <a:ea typeface="+mj-ea"/>
                <a:cs typeface="+mj-cs"/>
              </a:rPr>
            </a:br>
            <a:endParaRPr lang="en-US" sz="700" b="1" kern="1200" dirty="0">
              <a:solidFill>
                <a:srgbClr val="080808"/>
              </a:solidFill>
              <a:highlight>
                <a:srgbClr val="00FF00"/>
              </a:highligh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56960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615AAB-75D5-4E35-9743-59CF93464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5100" b="1" i="1">
                <a:solidFill>
                  <a:schemeClr val="bg1"/>
                </a:solidFill>
              </a:rPr>
              <a:t>COMMUNITY PARTNERS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956294B-415C-4D44-9AAC-A957585785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6527019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4062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FA9B6C6-A247-48A8-9A1C-1E36FA945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CE46C1-29C8-44A9-AF86-431291F80A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1261" y="590062"/>
            <a:ext cx="5409655" cy="2838938"/>
          </a:xfrm>
        </p:spPr>
        <p:txBody>
          <a:bodyPr>
            <a:normAutofit/>
          </a:bodyPr>
          <a:lstStyle/>
          <a:p>
            <a:pPr algn="l"/>
            <a:r>
              <a:rPr lang="en-US" sz="5600">
                <a:solidFill>
                  <a:srgbClr val="FFFFFF"/>
                </a:solidFill>
              </a:rPr>
              <a:t>QUESTIONS???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9C522C-91C2-4C39-82E7-824568D01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2044" y="4698614"/>
            <a:ext cx="5088650" cy="1198120"/>
          </a:xfrm>
        </p:spPr>
        <p:txBody>
          <a:bodyPr>
            <a:normAutofit/>
          </a:bodyPr>
          <a:lstStyle/>
          <a:p>
            <a:pPr algn="r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76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763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20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340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364</TotalTime>
  <Words>231</Words>
  <Application>Microsoft Office PowerPoint</Application>
  <PresentationFormat>Widescreen</PresentationFormat>
  <Paragraphs>31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Quicksand</vt:lpstr>
      <vt:lpstr>Office Theme</vt:lpstr>
      <vt:lpstr>Addressing violence as a public health issue</vt:lpstr>
      <vt:lpstr>PowerPoint Presentation</vt:lpstr>
      <vt:lpstr>PowerPoint Presentation</vt:lpstr>
      <vt:lpstr>Targeting Our Focus</vt:lpstr>
      <vt:lpstr>        COMMUNITY ENGAGEMENT &amp; EVENTS WEEK OF PEACE SAFE SUMMER CELEBRATION OF PEACE CELEBRATION OF LFE PEACE VIGILS     </vt:lpstr>
      <vt:lpstr>COMMUNITY PARTNERS</vt:lpstr>
      <vt:lpstr>QUESTIONS???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Addressing violence as a public health issue</dc:title>
  <dc:creator>Johnson, David</dc:creator>
  <cp:lastModifiedBy>Kim Dittmann</cp:lastModifiedBy>
  <cp:revision>8</cp:revision>
  <dcterms:created xsi:type="dcterms:W3CDTF">2021-09-21T15:26:13Z</dcterms:created>
  <dcterms:modified xsi:type="dcterms:W3CDTF">2021-09-22T18:19:18Z</dcterms:modified>
</cp:coreProperties>
</file>