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8" r:id="rId7"/>
    <p:sldId id="259" r:id="rId8"/>
    <p:sldId id="26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51E"/>
    <a:srgbClr val="181A3D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71735" autoAdjust="0"/>
  </p:normalViewPr>
  <p:slideViewPr>
    <p:cSldViewPr>
      <p:cViewPr varScale="1">
        <p:scale>
          <a:sx n="66" d="100"/>
          <a:sy n="66" d="100"/>
        </p:scale>
        <p:origin x="137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BC74-1B28-4A92-9C55-AF2B3E9DD241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D1187-499E-40F7-A664-9D1EBED47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Purpose:</a:t>
            </a:r>
            <a:r>
              <a:rPr lang="en-US" sz="1200" dirty="0"/>
              <a:t> Nonpartisan, apolitical, multi-sector coalition aimed at the reduction of injury and death from firearm violence using public health strategies through the identification of solutions and impactful interventions.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Mission:</a:t>
            </a:r>
            <a:r>
              <a:rPr lang="en-US" sz="1200" dirty="0"/>
              <a:t> To reduce death and injury related to firearms through broad based and preventive strategies to promote a safe and violence free environment.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Vision:</a:t>
            </a:r>
            <a:r>
              <a:rPr lang="en-US" sz="1200" dirty="0"/>
              <a:t> A community where every citizen feels safe from firearm violence.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1187-499E-40F7-A664-9D1EBED477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Press release</a:t>
            </a:r>
            <a:r>
              <a:rPr lang="en-US" baseline="0" dirty="0"/>
              <a:t> and media coverage in partnership with Greenville PD and Veterans Administration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Campaign at the Greenville Mall that included</a:t>
            </a:r>
            <a:r>
              <a:rPr lang="en-US" baseline="0" dirty="0"/>
              <a:t> banners, and clings on doors, tables and mirrors, with over 400,000 impressions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Banners up at two pediatrician offices, and these offices now distributing firearm safety materials and gun 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1187-499E-40F7-A664-9D1EBED477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Know your community – Is it a hunting community?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Partnerships are huge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Resources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Ask for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1187-499E-40F7-A664-9D1EBED477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1187-499E-40F7-A664-9D1EBED477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3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-VH-160 PPT template_bk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4572000" cy="2438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1"/>
            <a:ext cx="4572000" cy="2362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Vidant_MedCtr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72200" y="685800"/>
            <a:ext cx="2781300" cy="222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buFont typeface="Arial" pitchFamily="34" charset="0"/>
              <a:buChar char="•"/>
              <a:defRPr/>
            </a:lvl1pPr>
            <a:lvl2pPr>
              <a:buClr>
                <a:schemeClr val="bg2"/>
              </a:buClr>
              <a:buFont typeface="Arial" pitchFamily="34" charset="0"/>
              <a:buChar char="•"/>
              <a:defRPr/>
            </a:lvl2pPr>
            <a:lvl3pPr>
              <a:buClr>
                <a:schemeClr val="bg2"/>
              </a:buClr>
              <a:buFont typeface="Arial" pitchFamily="34" charset="0"/>
              <a:buChar char="•"/>
              <a:defRPr/>
            </a:lvl3pPr>
            <a:lvl4pPr>
              <a:buClr>
                <a:schemeClr val="bg2"/>
              </a:buClr>
              <a:buFont typeface="Arial" pitchFamily="34" charset="0"/>
              <a:buChar char="•"/>
              <a:defRPr/>
            </a:lvl4pPr>
            <a:lvl5pPr>
              <a:buClr>
                <a:schemeClr val="bg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75FC3D-ACA7-4307-9098-D351F86C5551}" type="datetime1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8DC37-36E7-4B5B-90A1-B6DF1BD90A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/>
              </a:buClr>
              <a:buFont typeface="Arial" pitchFamily="34" charset="0"/>
              <a:buChar char="•"/>
              <a:defRPr sz="2800"/>
            </a:lvl1pPr>
            <a:lvl2pPr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>
              <a:buClr>
                <a:schemeClr val="bg2"/>
              </a:buClr>
              <a:buFont typeface="Arial" pitchFamily="34" charset="0"/>
              <a:buChar char="•"/>
              <a:defRPr sz="1800"/>
            </a:lvl4pPr>
            <a:lvl5pPr>
              <a:buClr>
                <a:schemeClr val="bg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/>
              </a:buClr>
              <a:buFont typeface="Arial" pitchFamily="34" charset="0"/>
              <a:buChar char="•"/>
              <a:defRPr sz="2800"/>
            </a:lvl1pPr>
            <a:lvl2pPr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>
              <a:buClr>
                <a:schemeClr val="bg2"/>
              </a:buClr>
              <a:buFont typeface="Arial" pitchFamily="34" charset="0"/>
              <a:buChar char="•"/>
              <a:defRPr sz="1800"/>
            </a:lvl4pPr>
            <a:lvl5pPr>
              <a:buClr>
                <a:schemeClr val="bg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B893-76AC-4517-B11E-1C6FF3407641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B58E-DF48-413C-9E05-1CB8E0880570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A297-33D0-4FB3-8704-24C5E3D681AA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1162050"/>
          </a:xfr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0C28-36F0-4870-A073-5890AD483336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1380-E885-4D38-81B9-D9D3A2DAE2C5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A7CD-5A36-492A-B4BA-A0B8D1D402DB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-VH-160 PPT template_bkg2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C8E881-8AF8-4FA9-8A7E-F28C605DE34B}" type="datetime1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Vidant_MedCtr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239000" y="0"/>
            <a:ext cx="17145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gv.org/" TargetMode="External"/><Relationship Id="rId3" Type="http://schemas.openxmlformats.org/officeDocument/2006/relationships/hyperlink" Target="https://www.dcopublichealth.org/services/health-education/health-promotion-and-wellness/gun-safety-program" TargetMode="External"/><Relationship Id="rId7" Type="http://schemas.openxmlformats.org/officeDocument/2006/relationships/hyperlink" Target="http://projectchildsafe.org/safety/get-a-safety-kit" TargetMode="External"/><Relationship Id="rId12" Type="http://schemas.openxmlformats.org/officeDocument/2006/relationships/hyperlink" Target="https://www.safekids.org/tip/gun-safety-ti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kingsaveskids.org/" TargetMode="External"/><Relationship Id="rId11" Type="http://schemas.openxmlformats.org/officeDocument/2006/relationships/hyperlink" Target="https://www.facs.org/quality-programs/trauma/advocacy/ipc/firearm-injury" TargetMode="External"/><Relationship Id="rId5" Type="http://schemas.openxmlformats.org/officeDocument/2006/relationships/hyperlink" Target="https://www.injuryfreenc.ncdhhs.gov/" TargetMode="External"/><Relationship Id="rId10" Type="http://schemas.openxmlformats.org/officeDocument/2006/relationships/hyperlink" Target="https://shop.aap.org/safer-storing-firearms-prevents-harm/" TargetMode="External"/><Relationship Id="rId4" Type="http://schemas.openxmlformats.org/officeDocument/2006/relationships/hyperlink" Target="https://www.injuryfreenc.ncdhhs.gov/safestorage/" TargetMode="External"/><Relationship Id="rId9" Type="http://schemas.openxmlformats.org/officeDocument/2006/relationships/hyperlink" Target="https://www.hsph.harvard.edu/meansmat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5105400" cy="24384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Pitt County Firearm Safety Coalition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553200" cy="2362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Sue Anne Pilgreen, MSN, RN, CPN       Eastern Carolina Injury Prevention Program </a:t>
            </a:r>
            <a:r>
              <a:rPr lang="en-US" sz="2800" dirty="0" err="1">
                <a:solidFill>
                  <a:schemeClr val="tx1"/>
                </a:solidFill>
              </a:rPr>
              <a:t>Vidant</a:t>
            </a:r>
            <a:r>
              <a:rPr lang="en-US" sz="2800" dirty="0">
                <a:solidFill>
                  <a:schemeClr val="tx1"/>
                </a:solidFill>
              </a:rPr>
              <a:t> Medical Center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55776"/>
            <a:ext cx="8991600" cy="560222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b="1" i="1" dirty="0"/>
              <a:t>Pitt County Firearm Safety Coalition</a:t>
            </a:r>
          </a:p>
          <a:p>
            <a:pPr marL="0" lvl="0" indent="0" algn="ctr">
              <a:buNone/>
            </a:pPr>
            <a:endParaRPr lang="en-US" sz="600" b="1" i="1" dirty="0"/>
          </a:p>
          <a:p>
            <a:pPr marL="0" lvl="0" indent="0" algn="ctr">
              <a:buNone/>
            </a:pPr>
            <a:endParaRPr lang="en-US" sz="600" b="1" i="1" dirty="0"/>
          </a:p>
          <a:p>
            <a:pPr marL="0" lvl="0" indent="0">
              <a:buNone/>
            </a:pPr>
            <a:r>
              <a:rPr lang="en-US" sz="2600" dirty="0"/>
              <a:t>                          </a:t>
            </a:r>
            <a:endParaRPr lang="en-US" sz="600" dirty="0"/>
          </a:p>
          <a:p>
            <a:pPr marL="0" lvl="0" indent="0">
              <a:buNone/>
            </a:pPr>
            <a:r>
              <a:rPr lang="en-US" sz="2600" b="1" i="1" dirty="0"/>
              <a:t>                          </a:t>
            </a:r>
          </a:p>
          <a:p>
            <a:pPr marL="0" lvl="0" indent="0">
              <a:buNone/>
            </a:pPr>
            <a:r>
              <a:rPr lang="en-US" sz="2600" b="1" i="1" dirty="0"/>
              <a:t>                          </a:t>
            </a:r>
          </a:p>
          <a:p>
            <a:pPr marL="0" lvl="0" indent="0">
              <a:buNone/>
            </a:pPr>
            <a:endParaRPr lang="en-US" sz="2600" b="1" i="1" dirty="0"/>
          </a:p>
          <a:p>
            <a:pPr marL="0" lvl="0" indent="0">
              <a:buNone/>
            </a:pPr>
            <a:endParaRPr lang="en-US" sz="2600" b="1" i="1" dirty="0"/>
          </a:p>
          <a:p>
            <a:pPr marL="0" lvl="0" indent="0">
              <a:buNone/>
            </a:pPr>
            <a:endParaRPr lang="en-US" sz="2600" b="1" i="1" dirty="0"/>
          </a:p>
          <a:p>
            <a:pPr marL="0" lvl="0" indent="0">
              <a:buNone/>
            </a:pPr>
            <a:r>
              <a:rPr lang="en-US" sz="2600" b="1" i="1" dirty="0"/>
              <a:t>                          </a:t>
            </a:r>
            <a:endParaRPr lang="en-US" sz="2600" dirty="0"/>
          </a:p>
          <a:p>
            <a:pPr marL="0" lv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600" b="1" i="1" dirty="0"/>
              <a:t>                          </a:t>
            </a:r>
            <a:endParaRPr lang="en-US" sz="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921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History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368" y="2109216"/>
            <a:ext cx="1627632" cy="856488"/>
          </a:xfrm>
          <a:prstGeom prst="rect">
            <a:avLst/>
          </a:prstGeom>
          <a:solidFill>
            <a:srgbClr val="181A3D"/>
          </a:solidFill>
          <a:ln w="38100">
            <a:solidFill>
              <a:srgbClr val="F49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Why?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084" y="3334512"/>
            <a:ext cx="1627632" cy="856488"/>
          </a:xfrm>
          <a:prstGeom prst="rect">
            <a:avLst/>
          </a:prstGeom>
          <a:solidFill>
            <a:srgbClr val="181A3D"/>
          </a:solidFill>
          <a:ln w="38100">
            <a:solidFill>
              <a:srgbClr val="F49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Who?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368" y="4559808"/>
            <a:ext cx="1627632" cy="856488"/>
          </a:xfrm>
          <a:prstGeom prst="rect">
            <a:avLst/>
          </a:prstGeom>
          <a:solidFill>
            <a:srgbClr val="181A3D"/>
          </a:solidFill>
          <a:ln w="38100">
            <a:solidFill>
              <a:srgbClr val="F49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084" y="5785104"/>
            <a:ext cx="1627632" cy="856488"/>
          </a:xfrm>
          <a:prstGeom prst="rect">
            <a:avLst/>
          </a:prstGeom>
          <a:solidFill>
            <a:srgbClr val="181A3D"/>
          </a:solidFill>
          <a:ln w="38100">
            <a:solidFill>
              <a:srgbClr val="F49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Where?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8172" y="2109216"/>
            <a:ext cx="6853428" cy="9387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- Reduce injury and death from firearm violence</a:t>
            </a:r>
          </a:p>
          <a:p>
            <a:r>
              <a:rPr lang="en-US" sz="2600" dirty="0">
                <a:solidFill>
                  <a:schemeClr val="tx1"/>
                </a:solidFill>
              </a:rPr>
              <a:t>- Increase in firearm injuries/death in Pitt County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2138172" y="3293364"/>
            <a:ext cx="6853428" cy="9387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- Co-chairs from VA and Injury Prevention at VMC</a:t>
            </a:r>
          </a:p>
          <a:p>
            <a:r>
              <a:rPr lang="en-US" sz="2600" dirty="0">
                <a:solidFill>
                  <a:schemeClr val="tx1"/>
                </a:solidFill>
              </a:rPr>
              <a:t>- Multi-sector team of community stakeholders</a:t>
            </a:r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2138172" y="5702808"/>
            <a:ext cx="6853428" cy="9387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- Community and agency/organization events</a:t>
            </a:r>
          </a:p>
          <a:p>
            <a:r>
              <a:rPr lang="en-US" sz="2600" dirty="0">
                <a:solidFill>
                  <a:schemeClr val="tx1"/>
                </a:solidFill>
              </a:rPr>
              <a:t>- Physician offices, schools, Council on Aging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2056310" y="4518660"/>
            <a:ext cx="6853428" cy="9387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- Preventive strategies to promote firearm safety</a:t>
            </a:r>
          </a:p>
          <a:p>
            <a:r>
              <a:rPr lang="en-US" sz="2600" dirty="0">
                <a:solidFill>
                  <a:schemeClr val="tx1"/>
                </a:solidFill>
              </a:rPr>
              <a:t>- Safe storage and resource connection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921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Key Components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2133600"/>
            <a:ext cx="2438400" cy="1600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6400800" y="2148840"/>
            <a:ext cx="2438400" cy="1600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3329940" y="2170176"/>
            <a:ext cx="2438400" cy="1600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168" y="3866436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Education </a:t>
            </a:r>
          </a:p>
          <a:p>
            <a:endParaRPr lang="en-US" sz="800" dirty="0"/>
          </a:p>
          <a:p>
            <a:r>
              <a:rPr lang="en-US" sz="2000" dirty="0"/>
              <a:t>-</a:t>
            </a:r>
            <a:r>
              <a:rPr lang="en-US" sz="2000" b="1" dirty="0"/>
              <a:t> </a:t>
            </a:r>
            <a:r>
              <a:rPr lang="en-US" sz="2000" dirty="0"/>
              <a:t>Facts and data           - Safe storage                   - Safety Campaigns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3866436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Dissemination </a:t>
            </a:r>
          </a:p>
          <a:p>
            <a:endParaRPr lang="en-US" sz="800" dirty="0"/>
          </a:p>
          <a:p>
            <a:pPr algn="ctr"/>
            <a:r>
              <a:rPr lang="en-US" sz="2000" dirty="0"/>
              <a:t>Coalition members serve as liaison between their networks and the coalition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866436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Intervention </a:t>
            </a:r>
          </a:p>
          <a:p>
            <a:endParaRPr lang="en-US" sz="800" dirty="0"/>
          </a:p>
          <a:p>
            <a:r>
              <a:rPr lang="en-US" sz="2000" dirty="0"/>
              <a:t>-</a:t>
            </a:r>
            <a:r>
              <a:rPr lang="en-US" sz="2000" b="1" dirty="0"/>
              <a:t> </a:t>
            </a:r>
            <a:r>
              <a:rPr lang="en-US" sz="2000" dirty="0"/>
              <a:t>Gunlock distribution       - Easy-to-access resources                   - Safety Campaigns              - Education</a:t>
            </a:r>
            <a:endParaRPr lang="en-US" sz="2000" b="1" dirty="0"/>
          </a:p>
        </p:txBody>
      </p:sp>
      <p:sp>
        <p:nvSpPr>
          <p:cNvPr id="14" name="Left-Right Arrow 13"/>
          <p:cNvSpPr/>
          <p:nvPr/>
        </p:nvSpPr>
        <p:spPr>
          <a:xfrm>
            <a:off x="2667000" y="2816352"/>
            <a:ext cx="649224" cy="268224"/>
          </a:xfrm>
          <a:prstGeom prst="leftRightArrow">
            <a:avLst/>
          </a:prstGeom>
          <a:solidFill>
            <a:srgbClr val="005596"/>
          </a:solidFill>
          <a:ln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5753100" y="2791968"/>
            <a:ext cx="659892" cy="292608"/>
          </a:xfrm>
          <a:prstGeom prst="leftRightArrow">
            <a:avLst/>
          </a:prstGeom>
          <a:solidFill>
            <a:srgbClr val="005596"/>
          </a:solidFill>
          <a:ln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Download Education Picture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0" y="2166937"/>
            <a:ext cx="2230976" cy="1617985"/>
          </a:xfrm>
          <a:prstGeom prst="rect">
            <a:avLst/>
          </a:prstGeom>
        </p:spPr>
      </p:pic>
      <p:pic>
        <p:nvPicPr>
          <p:cNvPr id="17" name="Picture 16" descr="Philosophical Disquisitions: Why Communication is Neede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94334"/>
            <a:ext cx="2019300" cy="1506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716" y="2362200"/>
            <a:ext cx="2196846" cy="12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973" y="1276712"/>
            <a:ext cx="5257800" cy="1828800"/>
          </a:xfrm>
        </p:spPr>
        <p:txBody>
          <a:bodyPr>
            <a:noAutofit/>
          </a:bodyPr>
          <a:lstStyle/>
          <a:p>
            <a:r>
              <a:rPr lang="en-US" sz="2600" dirty="0"/>
              <a:t>Logo development</a:t>
            </a:r>
          </a:p>
          <a:p>
            <a:r>
              <a:rPr lang="en-US" sz="2600" dirty="0"/>
              <a:t>Press Release</a:t>
            </a:r>
          </a:p>
          <a:p>
            <a:r>
              <a:rPr lang="en-US" sz="2600" dirty="0"/>
              <a:t>Safety Campaign</a:t>
            </a:r>
          </a:p>
          <a:p>
            <a:r>
              <a:rPr lang="en-US" sz="2600" i="1" dirty="0"/>
              <a:t>People are talking</a:t>
            </a:r>
            <a:r>
              <a:rPr lang="en-US" sz="2600" dirty="0"/>
              <a:t>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921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Coalition Successes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71962"/>
            <a:ext cx="33909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70415"/>
            <a:ext cx="6362700" cy="35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pple and Books - Free Picture - Free Downloads and Ad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9" y="4020507"/>
            <a:ext cx="1981200" cy="1485157"/>
          </a:xfrm>
          <a:prstGeom prst="rect">
            <a:avLst/>
          </a:prstGeom>
        </p:spPr>
      </p:pic>
      <p:pic>
        <p:nvPicPr>
          <p:cNvPr id="16" name="Picture 15" descr="Getting the Most Out of Your Consulting Partnership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5" y="2745188"/>
            <a:ext cx="1683151" cy="1262363"/>
          </a:xfrm>
          <a:prstGeom prst="rect">
            <a:avLst/>
          </a:prstGeom>
        </p:spPr>
      </p:pic>
      <p:pic>
        <p:nvPicPr>
          <p:cNvPr id="15" name="Picture 14" descr="The Four Stages to Building True Communit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" y="1363350"/>
            <a:ext cx="2911834" cy="1084193"/>
          </a:xfrm>
          <a:prstGeom prst="rect">
            <a:avLst/>
          </a:prstGeom>
        </p:spPr>
      </p:pic>
      <p:pic>
        <p:nvPicPr>
          <p:cNvPr id="3" name="Picture 2" descr="Petició d’ajuda: Com dur a terme un projecte 2.0 a l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5" y="5298221"/>
            <a:ext cx="1806668" cy="14644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921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Get Started!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100649" y="5475250"/>
            <a:ext cx="2136783" cy="1219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1100649" y="1334913"/>
            <a:ext cx="2136783" cy="1219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1076343" y="2744094"/>
            <a:ext cx="2136783" cy="1219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1100648" y="4136909"/>
            <a:ext cx="2136783" cy="1219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1813" y="164987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Know </a:t>
            </a:r>
            <a:r>
              <a:rPr lang="en-US" sz="2800" u="sng" dirty="0"/>
              <a:t>YOUR</a:t>
            </a:r>
            <a:r>
              <a:rPr lang="en-US" sz="2800" dirty="0"/>
              <a:t> Community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8174" y="5394418"/>
            <a:ext cx="47504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Ask For Help!                                                                           </a:t>
            </a:r>
            <a:r>
              <a:rPr lang="en-US" sz="2400" dirty="0"/>
              <a:t>Sue Anne Pilgreen, ECIPP at VMC   sfipps@vidanthealth.com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3451" y="302151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Partnerships Are Key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3091" y="4393165"/>
            <a:ext cx="436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Know </a:t>
            </a:r>
            <a:r>
              <a:rPr lang="en-US" sz="2800" u="sng" dirty="0"/>
              <a:t>YOUR</a:t>
            </a:r>
            <a:r>
              <a:rPr lang="en-US" sz="2800" dirty="0"/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10381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921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8763000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/>
              <a:t>Durham County Gun Safety Team</a:t>
            </a:r>
          </a:p>
          <a:p>
            <a:r>
              <a:rPr lang="en-US" sz="1150" dirty="0">
                <a:hlinkClick r:id="rId3"/>
              </a:rPr>
              <a:t>https://www.dcopublichealth.org/services/health-education/health-promotion-and-wellness/gun-safety-program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NCDHHS Injury and Violence Prevention Branch (guide for starting a gun safety team)</a:t>
            </a:r>
          </a:p>
          <a:p>
            <a:r>
              <a:rPr lang="en-US" sz="1150" dirty="0">
                <a:hlinkClick r:id="rId4"/>
              </a:rPr>
              <a:t>https://www.injuryfreenc.ncdhhs.gov/safestorage/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North Carolina Violent Death Reporting System </a:t>
            </a:r>
          </a:p>
          <a:p>
            <a:r>
              <a:rPr lang="en-US" sz="1150" dirty="0">
                <a:hlinkClick r:id="rId5"/>
              </a:rPr>
              <a:t>https://www.injuryfreenc.ncdhhs.gov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The ASK (Asking Saves Kids) Campaign</a:t>
            </a:r>
          </a:p>
          <a:p>
            <a:r>
              <a:rPr lang="en-US" sz="1150" dirty="0">
                <a:hlinkClick r:id="rId6"/>
              </a:rPr>
              <a:t>http://www.askingsaveskids.org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Project </a:t>
            </a:r>
            <a:r>
              <a:rPr lang="en-US" sz="1150" dirty="0" err="1"/>
              <a:t>ChildSafe</a:t>
            </a:r>
            <a:r>
              <a:rPr lang="en-US" sz="1150" dirty="0"/>
              <a:t>: National Shooting Sports Foundation (gunlocks and printable education)</a:t>
            </a:r>
          </a:p>
          <a:p>
            <a:r>
              <a:rPr lang="en-US" sz="1150" dirty="0">
                <a:hlinkClick r:id="rId7"/>
              </a:rPr>
              <a:t>http://projectchildsafe.org/safety/get-a-safety-kit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North Carolinians Against Gun Violence </a:t>
            </a:r>
          </a:p>
          <a:p>
            <a:r>
              <a:rPr lang="en-US" sz="1150" dirty="0">
                <a:hlinkClick r:id="rId8"/>
              </a:rPr>
              <a:t>http://www.ncgv.org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Means Matters : Harvard T.H. Chan School of Public Health</a:t>
            </a:r>
          </a:p>
          <a:p>
            <a:r>
              <a:rPr lang="en-US" sz="1150" dirty="0">
                <a:hlinkClick r:id="rId9"/>
              </a:rPr>
              <a:t>https://www.hsph.harvard.edu/meansmatter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American Academy of Pediatrics (online safe storage module for pediatric providers)</a:t>
            </a:r>
          </a:p>
          <a:p>
            <a:r>
              <a:rPr lang="en-US" sz="1150" dirty="0">
                <a:hlinkClick r:id="rId10"/>
              </a:rPr>
              <a:t>https://shop.aap.org/safer-storing-firearms-prevents-harm/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American College of Surgeons (activities and printable brochures)</a:t>
            </a:r>
          </a:p>
          <a:p>
            <a:r>
              <a:rPr lang="en-US" sz="1150" dirty="0">
                <a:hlinkClick r:id="rId11"/>
              </a:rPr>
              <a:t>https://www.facs.org/quality-programs/trauma/advocacy/ipc/firearm-injury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Safe Kids Worldwide (printable education)</a:t>
            </a:r>
          </a:p>
          <a:p>
            <a:r>
              <a:rPr lang="en-US" sz="1150" dirty="0">
                <a:hlinkClick r:id="rId12"/>
              </a:rPr>
              <a:t>https://www.safekids.org/tip/gun-safety-tips</a:t>
            </a:r>
            <a:endParaRPr lang="en-US" sz="1150" dirty="0"/>
          </a:p>
          <a:p>
            <a:endParaRPr lang="en-US" sz="1150" dirty="0"/>
          </a:p>
          <a:p>
            <a:r>
              <a:rPr lang="en-US" sz="1150" dirty="0"/>
              <a:t>Local Veterans Administration (gunlocks and printable education)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525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dant">
      <a:dk1>
        <a:srgbClr val="000000"/>
      </a:dk1>
      <a:lt1>
        <a:sysClr val="window" lastClr="FFFFFF"/>
      </a:lt1>
      <a:dk2>
        <a:srgbClr val="005596"/>
      </a:dk2>
      <a:lt2>
        <a:srgbClr val="00A0AF"/>
      </a:lt2>
      <a:accent1>
        <a:srgbClr val="A4D7F4"/>
      </a:accent1>
      <a:accent2>
        <a:srgbClr val="C2D1D4"/>
      </a:accent2>
      <a:accent3>
        <a:srgbClr val="EE3103"/>
      </a:accent3>
      <a:accent4>
        <a:srgbClr val="E7A614"/>
      </a:accent4>
      <a:accent5>
        <a:srgbClr val="4BACC6"/>
      </a:accent5>
      <a:accent6>
        <a:srgbClr val="E7A614"/>
      </a:accent6>
      <a:hlink>
        <a:srgbClr val="0055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rand Central Document" ma:contentTypeID="0x0101000D5529AC6341DE4D8DCCDC07134AF9B600948A0DBB4C9D014B97BA20575C7FAF89" ma:contentTypeVersion="3" ma:contentTypeDescription="A document in Brand Central" ma:contentTypeScope="" ma:versionID="6e7c5856591fc93a7daffae2cd41f97a">
  <xsd:schema xmlns:xsd="http://www.w3.org/2001/XMLSchema" xmlns:xs="http://www.w3.org/2001/XMLSchema" xmlns:p="http://schemas.microsoft.com/office/2006/metadata/properties" xmlns:ns2="b030343e-b201-45a6-a5a0-0396aa161d48" targetNamespace="http://schemas.microsoft.com/office/2006/metadata/properties" ma:root="true" ma:fieldsID="01eaa9f9538c1339e30fa9fd876a3f74" ns2:_="">
    <xsd:import namespace="b030343e-b201-45a6-a5a0-0396aa161d48"/>
    <xsd:element name="properties">
      <xsd:complexType>
        <xsd:sequence>
          <xsd:element name="documentManagement">
            <xsd:complexType>
              <xsd:all>
                <xsd:element ref="ns2:Brand_x0020_Central_x0020_Document_x0020_Type" minOccurs="0"/>
                <xsd:element ref="ns2:SharedWithUsers" minOccurs="0"/>
                <xsd:element ref="ns2:Brand_x0020_Central_x0020_Document_x0020_Sub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0343e-b201-45a6-a5a0-0396aa161d48" elementFormDefault="qualified">
    <xsd:import namespace="http://schemas.microsoft.com/office/2006/documentManagement/types"/>
    <xsd:import namespace="http://schemas.microsoft.com/office/infopath/2007/PartnerControls"/>
    <xsd:element name="Brand_x0020_Central_x0020_Document_x0020_Type" ma:index="8" nillable="true" ma:displayName="Brand Central Document Type" ma:default="General" ma:description="The type of Brand Central document" ma:format="Dropdown" ma:internalName="Brand_x0020_Central_x0020_Document_x0020_Type">
      <xsd:simpleType>
        <xsd:restriction base="dms:Choice">
          <xsd:enumeration value="General"/>
          <xsd:enumeration value="Logo"/>
          <xsd:enumeration value="Word Template"/>
          <xsd:enumeration value="PowerPoint Template"/>
          <xsd:enumeration value="Map"/>
          <xsd:enumeration value="System Information"/>
          <xsd:enumeration value="Photo"/>
          <xsd:enumeration value="Guides"/>
          <xsd:enumeration value="Other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rand_x0020_Central_x0020_Document_x0020_Subtype" ma:index="10" nillable="true" ma:displayName="Brand Central Document Subtype" ma:default="Other" ma:description="The document subtype for Brand Central documents/assets" ma:format="Dropdown" ma:internalName="Brand_x0020_Central_x0020_Document_x0020_Subtype">
      <xsd:simpleType>
        <xsd:restriction base="dms:Choice">
          <xsd:enumeration value="Other"/>
          <xsd:enumeration value="Color Logo"/>
          <xsd:enumeration value="Grayscale Logo"/>
          <xsd:enumeration value="Horizontal Logo"/>
          <xsd:enumeration value="ECHI Logo"/>
          <xsd:enumeration value="OBH Logo"/>
          <xsd:enumeration value="Coastal Plains Network Color Logo"/>
          <xsd:enumeration value="Coastal Plains Network Black Logo"/>
          <xsd:enumeration value="1 Column Template"/>
          <xsd:enumeration value="2 Column Template"/>
          <xsd:enumeration value="2 Column Newsletter Template"/>
          <xsd:enumeration value="PowerPoint Template Design 1"/>
          <xsd:enumeration value="PowerPoint Template Design 2"/>
          <xsd:enumeration value="PowerPoint Template Design 3"/>
          <xsd:enumeration value="PowerPoint Template Design 4"/>
          <xsd:enumeration value="PowerPoint Template Design 5"/>
          <xsd:enumeration value="PowerPoint Template Children's Hospital"/>
          <xsd:enumeration value="PowerPoint Template Children's Hospital (Fish)"/>
          <xsd:enumeration value="PowerPoint Template Children's Hospital (Seahorse)"/>
          <xsd:enumeration value="Standard Map"/>
          <xsd:enumeration value="Customizable Map"/>
          <xsd:enumeration value="Campus Map"/>
          <xsd:enumeration value="Reference Document"/>
          <xsd:enumeration value="Supporting Graphic"/>
          <xsd:enumeration value="General PowerPoint Presentation"/>
          <xsd:enumeration value="ECHI Photos"/>
          <xsd:enumeration value="Maynard Photos"/>
          <xsd:enumeration value="Outer Banks Photos"/>
          <xsd:enumeration value="Beaufort Photos"/>
          <xsd:enumeration value="Bertie Photos"/>
          <xsd:enumeration value="Chowan Photos"/>
          <xsd:enumeration value="Duplin Photos"/>
          <xsd:enumeration value="Edgecombe Photos"/>
          <xsd:enumeration value="HHH Photos"/>
          <xsd:enumeration value="VMC Photos"/>
          <xsd:enumeration value="Roanoke-Chowan Photos"/>
          <xsd:enumeration value="SurgiCenter Photos"/>
          <xsd:enumeration value="Wellness Center Photos"/>
          <xsd:enumeration value="Cyberknife Photos"/>
          <xsd:enumeration value="Hybrid OR Photos"/>
          <xsd:enumeration value="Beaufort Hybrid Clinac Photo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d_x0020_Central_x0020_Document_x0020_Subtype xmlns="b030343e-b201-45a6-a5a0-0396aa161d48">PowerPoint Template Design 1</Brand_x0020_Central_x0020_Document_x0020_Subtype>
    <Brand_x0020_Central_x0020_Document_x0020_Type xmlns="b030343e-b201-45a6-a5a0-0396aa161d48">PowerPoint Template</Brand_x0020_Central_x0020_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C1150-82F9-451D-8F44-F3888B62E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30343e-b201-45a6-a5a0-0396aa161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2F913A-E6C9-472C-8FB1-E8C8B0AEC20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030343e-b201-45a6-a5a0-0396aa161d4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24C41C-C491-4BA3-9440-0D25338F58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539</Words>
  <Application>Microsoft Office PowerPoint</Application>
  <PresentationFormat>On-screen Show (4:3)</PresentationFormat>
  <Paragraphs>96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Pitt County Firearm Safety Coalition</vt:lpstr>
      <vt:lpstr>History</vt:lpstr>
      <vt:lpstr>Key Components</vt:lpstr>
      <vt:lpstr>Coalition Successes</vt:lpstr>
      <vt:lpstr>Get Started!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Pitt County Firearm Safety Coalition</dc:title>
  <dc:creator>Deborah</dc:creator>
  <cp:lastModifiedBy>Kim Dittmann</cp:lastModifiedBy>
  <cp:revision>56</cp:revision>
  <dcterms:created xsi:type="dcterms:W3CDTF">2013-08-29T17:52:28Z</dcterms:created>
  <dcterms:modified xsi:type="dcterms:W3CDTF">2021-09-24T13:33:01Z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0x0101000D5529AC6341DE4D8DCCDC07134AF9B600948A0DBB4C9D014B97BA20575C7FAF89</vt:lpwstr>
  </property>
</Properties>
</file>