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44"/>
  </p:notesMasterIdLst>
  <p:handoutMasterIdLst>
    <p:handoutMasterId r:id="rId45"/>
  </p:handoutMasterIdLst>
  <p:sldIdLst>
    <p:sldId id="359" r:id="rId5"/>
    <p:sldId id="292" r:id="rId6"/>
    <p:sldId id="300" r:id="rId7"/>
    <p:sldId id="431" r:id="rId8"/>
    <p:sldId id="380" r:id="rId9"/>
    <p:sldId id="383" r:id="rId10"/>
    <p:sldId id="304" r:id="rId11"/>
    <p:sldId id="406" r:id="rId12"/>
    <p:sldId id="311" r:id="rId13"/>
    <p:sldId id="361" r:id="rId14"/>
    <p:sldId id="362" r:id="rId15"/>
    <p:sldId id="401" r:id="rId16"/>
    <p:sldId id="395" r:id="rId17"/>
    <p:sldId id="356" r:id="rId18"/>
    <p:sldId id="414" r:id="rId19"/>
    <p:sldId id="428" r:id="rId20"/>
    <p:sldId id="369" r:id="rId21"/>
    <p:sldId id="370" r:id="rId22"/>
    <p:sldId id="373" r:id="rId23"/>
    <p:sldId id="374" r:id="rId24"/>
    <p:sldId id="358" r:id="rId25"/>
    <p:sldId id="422" r:id="rId26"/>
    <p:sldId id="350" r:id="rId27"/>
    <p:sldId id="351" r:id="rId28"/>
    <p:sldId id="424" r:id="rId29"/>
    <p:sldId id="425" r:id="rId30"/>
    <p:sldId id="426" r:id="rId31"/>
    <p:sldId id="338" r:id="rId32"/>
    <p:sldId id="379" r:id="rId33"/>
    <p:sldId id="429" r:id="rId34"/>
    <p:sldId id="345" r:id="rId35"/>
    <p:sldId id="352" r:id="rId36"/>
    <p:sldId id="432" r:id="rId37"/>
    <p:sldId id="437" r:id="rId38"/>
    <p:sldId id="433" r:id="rId39"/>
    <p:sldId id="434" r:id="rId40"/>
    <p:sldId id="435" r:id="rId41"/>
    <p:sldId id="436" r:id="rId42"/>
    <p:sldId id="438" r:id="rId43"/>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p15:clr>
            <a:srgbClr val="A4A3A4"/>
          </p15:clr>
        </p15:guide>
        <p15:guide id="2" orient="horz" pos="477">
          <p15:clr>
            <a:srgbClr val="A4A3A4"/>
          </p15:clr>
        </p15:guide>
        <p15:guide id="3" orient="horz" pos="864">
          <p15:clr>
            <a:srgbClr val="A4A3A4"/>
          </p15:clr>
        </p15:guide>
        <p15:guide id="4" orient="horz" pos="4080">
          <p15:clr>
            <a:srgbClr val="A4A3A4"/>
          </p15:clr>
        </p15:guide>
        <p15:guide id="5" orient="horz" pos="3888">
          <p15:clr>
            <a:srgbClr val="A4A3A4"/>
          </p15:clr>
        </p15:guide>
        <p15:guide id="6" orient="horz" pos="629">
          <p15:clr>
            <a:srgbClr val="A4A3A4"/>
          </p15:clr>
        </p15:guide>
        <p15:guide id="7" orient="horz" pos="647">
          <p15:clr>
            <a:srgbClr val="A4A3A4"/>
          </p15:clr>
        </p15:guide>
        <p15:guide id="8" orient="horz" pos="2160">
          <p15:clr>
            <a:srgbClr val="A4A3A4"/>
          </p15:clr>
        </p15:guide>
        <p15:guide id="9" pos="2880">
          <p15:clr>
            <a:srgbClr val="A4A3A4"/>
          </p15:clr>
        </p15:guide>
        <p15:guide id="10" pos="5472">
          <p15:clr>
            <a:srgbClr val="A4A3A4"/>
          </p15:clr>
        </p15:guide>
        <p15:guide id="11" pos="404">
          <p15:clr>
            <a:srgbClr val="A4A3A4"/>
          </p15:clr>
        </p15:guide>
        <p15:guide id="12" pos="467">
          <p15:clr>
            <a:srgbClr val="A4A3A4"/>
          </p15:clr>
        </p15:guide>
        <p15:guide id="13" pos="4344">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lson, Jesse" initials="" lastIdx="3" clrIdx="0"/>
  <p:cmAuthor id="1" name="Periscope" initials="" lastIdx="0" clrIdx="1"/>
  <p:cmAuthor id="2" name="Brian P. Smith" initials="BPS" lastIdx="64" clrIdx="2"/>
  <p:cmAuthor id="3" name="Arnold, Amy S" initials="AAS" lastIdx="1" clrIdx="3"/>
  <p:cmAuthor id="4" name="Scaperrotta, Anna" initials="AS" lastIdx="2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26A3DF"/>
    <a:srgbClr val="575A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87" autoAdjust="0"/>
    <p:restoredTop sz="64645" autoAdjust="0"/>
  </p:normalViewPr>
  <p:slideViewPr>
    <p:cSldViewPr snapToGrid="0" snapToObjects="1" showGuides="1">
      <p:cViewPr varScale="1">
        <p:scale>
          <a:sx n="62" d="100"/>
          <a:sy n="62" d="100"/>
        </p:scale>
        <p:origin x="66" y="1020"/>
      </p:cViewPr>
      <p:guideLst>
        <p:guide orient="horz" pos="3600"/>
        <p:guide orient="horz" pos="477"/>
        <p:guide orient="horz" pos="864"/>
        <p:guide orient="horz" pos="4080"/>
        <p:guide orient="horz" pos="3888"/>
        <p:guide orient="horz" pos="629"/>
        <p:guide orient="horz" pos="647"/>
        <p:guide orient="horz" pos="2160"/>
        <p:guide pos="2880"/>
        <p:guide pos="5472"/>
        <p:guide pos="404"/>
        <p:guide pos="467"/>
        <p:guide pos="4344"/>
      </p:guideLst>
    </p:cSldViewPr>
  </p:slideViewPr>
  <p:notesTextViewPr>
    <p:cViewPr>
      <p:scale>
        <a:sx n="1" d="1"/>
        <a:sy n="1" d="1"/>
      </p:scale>
      <p:origin x="0" y="0"/>
    </p:cViewPr>
  </p:notesTextViewPr>
  <p:sorterViewPr>
    <p:cViewPr>
      <p:scale>
        <a:sx n="100" d="100"/>
        <a:sy n="100" d="100"/>
      </p:scale>
      <p:origin x="0" y="24797"/>
    </p:cViewPr>
  </p:sorterViewPr>
  <p:notesViewPr>
    <p:cSldViewPr showGuides="1">
      <p:cViewPr>
        <p:scale>
          <a:sx n="150" d="100"/>
          <a:sy n="150" d="100"/>
        </p:scale>
        <p:origin x="-456" y="-48"/>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95217" y="9076372"/>
            <a:ext cx="3056414" cy="125334"/>
          </a:xfrm>
          <a:prstGeom prst="rect">
            <a:avLst/>
          </a:prstGeom>
        </p:spPr>
        <p:txBody>
          <a:bodyPr vert="horz" lIns="0" tIns="0" rIns="0" bIns="0" rtlCol="0" anchor="ctr"/>
          <a:lstStyle>
            <a:lvl1pPr algn="r">
              <a:defRPr sz="1200"/>
            </a:lvl1pPr>
          </a:lstStyle>
          <a:p>
            <a:fld id="{728205D9-018B-42B6-AD28-F57F62B837CA}" type="slidenum">
              <a:rPr lang="en-US" sz="900"/>
              <a:t>‹#›</a:t>
            </a:fld>
            <a:endParaRPr lang="en-US" sz="900" dirty="0"/>
          </a:p>
        </p:txBody>
      </p:sp>
      <p:sp>
        <p:nvSpPr>
          <p:cNvPr id="6" name="TextBox 5"/>
          <p:cNvSpPr txBox="1"/>
          <p:nvPr/>
        </p:nvSpPr>
        <p:spPr>
          <a:xfrm>
            <a:off x="0" y="9076373"/>
            <a:ext cx="6008335" cy="125334"/>
          </a:xfrm>
          <a:prstGeom prst="rect">
            <a:avLst/>
          </a:prstGeom>
          <a:noFill/>
        </p:spPr>
        <p:txBody>
          <a:bodyPr wrap="square" lIns="0" tIns="0" rIns="0" bIns="0" rtlCol="0" anchor="b">
            <a:spAutoFit/>
          </a:bodyPr>
          <a:lstStyle/>
          <a:p>
            <a:r>
              <a:rPr lang="en-US" sz="800" dirty="0">
                <a:latin typeface="Arial"/>
                <a:cs typeface="Arial"/>
              </a:rPr>
              <a:t>Proprietary information of UnitedHealth Group. Do not distribute or reproduce without express permission of UnitedHealth Group.</a:t>
            </a:r>
          </a:p>
        </p:txBody>
      </p:sp>
      <p:pic>
        <p:nvPicPr>
          <p:cNvPr id="8" name="Picture 7" descr="2015_UHC_Logo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364" y="1"/>
            <a:ext cx="1462899" cy="296595"/>
          </a:xfrm>
          <a:prstGeom prst="rect">
            <a:avLst/>
          </a:prstGeom>
        </p:spPr>
      </p:pic>
    </p:spTree>
    <p:extLst>
      <p:ext uri="{BB962C8B-B14F-4D97-AF65-F5344CB8AC3E}">
        <p14:creationId xmlns:p14="http://schemas.microsoft.com/office/powerpoint/2010/main" val="1192713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95217" y="9076372"/>
            <a:ext cx="3056414" cy="125335"/>
          </a:xfrm>
          <a:prstGeom prst="rect">
            <a:avLst/>
          </a:prstGeom>
        </p:spPr>
        <p:txBody>
          <a:bodyPr vert="horz" lIns="0" tIns="46749" rIns="0" bIns="46749" rtlCol="0" anchor="ctr"/>
          <a:lstStyle>
            <a:lvl1pPr algn="r">
              <a:defRPr sz="900"/>
            </a:lvl1pPr>
          </a:lstStyle>
          <a:p>
            <a:fld id="{AB487858-B996-4291-96F9-A7500760731E}" type="slidenum">
              <a:rPr lang="en-US" smtClean="0"/>
              <a:pPr/>
              <a:t>‹#›</a:t>
            </a:fld>
            <a:endParaRPr lang="en-US" dirty="0"/>
          </a:p>
        </p:txBody>
      </p:sp>
      <p:sp>
        <p:nvSpPr>
          <p:cNvPr id="8" name="TextBox 7"/>
          <p:cNvSpPr txBox="1"/>
          <p:nvPr/>
        </p:nvSpPr>
        <p:spPr>
          <a:xfrm>
            <a:off x="0" y="9076373"/>
            <a:ext cx="6008335" cy="125334"/>
          </a:xfrm>
          <a:prstGeom prst="rect">
            <a:avLst/>
          </a:prstGeom>
          <a:noFill/>
        </p:spPr>
        <p:txBody>
          <a:bodyPr wrap="square" lIns="0" tIns="0" rIns="0" bIns="0" rtlCol="0" anchor="b">
            <a:spAutoFit/>
          </a:bodyPr>
          <a:lstStyle/>
          <a:p>
            <a:r>
              <a:rPr lang="en-US" sz="800" dirty="0">
                <a:solidFill>
                  <a:schemeClr val="tx1"/>
                </a:solidFill>
                <a:latin typeface="Arial"/>
                <a:cs typeface="Arial"/>
              </a:rPr>
              <a:t>Proprietary information of UnitedHealth Group. Do not distribute or reproduce without express permission of UnitedHealth Group.</a:t>
            </a:r>
          </a:p>
        </p:txBody>
      </p:sp>
      <p:pic>
        <p:nvPicPr>
          <p:cNvPr id="9" name="Picture 8" descr="2015_UHC_Logo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364" y="1"/>
            <a:ext cx="1462899" cy="296595"/>
          </a:xfrm>
          <a:prstGeom prst="rect">
            <a:avLst/>
          </a:prstGeom>
        </p:spPr>
      </p:pic>
    </p:spTree>
    <p:extLst>
      <p:ext uri="{BB962C8B-B14F-4D97-AF65-F5344CB8AC3E}">
        <p14:creationId xmlns:p14="http://schemas.microsoft.com/office/powerpoint/2010/main" val="270380676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Aft>
        <a:spcPts val="400"/>
      </a:spcAft>
      <a:buClr>
        <a:schemeClr val="accent3"/>
      </a:buClr>
      <a:buFont typeface="Arial" panose="020B0604020202020204" pitchFamily="34" charset="0"/>
      <a:buChar char="•"/>
      <a:defRPr sz="1200" kern="1200">
        <a:solidFill>
          <a:srgbClr val="4D4D4D"/>
        </a:solidFill>
        <a:latin typeface="+mn-lt"/>
        <a:ea typeface="+mn-ea"/>
        <a:cs typeface="+mn-cs"/>
      </a:defRPr>
    </a:lvl1pPr>
    <a:lvl2pPr marL="342900" indent="-171450" algn="l" defTabSz="914400" rtl="0" eaLnBrk="1" latinLnBrk="0" hangingPunct="1">
      <a:spcAft>
        <a:spcPts val="400"/>
      </a:spcAft>
      <a:buClr>
        <a:schemeClr val="accent3"/>
      </a:buClr>
      <a:buFont typeface="Arial" panose="020B0604020202020204" pitchFamily="34" charset="0"/>
      <a:buChar char="–"/>
      <a:defRPr sz="1200" kern="1200">
        <a:solidFill>
          <a:srgbClr val="4D4D4D"/>
        </a:solidFill>
        <a:latin typeface="+mn-lt"/>
        <a:ea typeface="+mn-ea"/>
        <a:cs typeface="+mn-cs"/>
      </a:defRPr>
    </a:lvl2pPr>
    <a:lvl3pPr marL="514350" indent="-171450" algn="l" defTabSz="914400" rtl="0" eaLnBrk="1" latinLnBrk="0" hangingPunct="1">
      <a:spcAft>
        <a:spcPts val="400"/>
      </a:spcAft>
      <a:buClr>
        <a:schemeClr val="accent3"/>
      </a:buClr>
      <a:buFont typeface="Arial" panose="020B0604020202020204" pitchFamily="34" charset="0"/>
      <a:buChar char="•"/>
      <a:defRPr sz="1200" kern="1200">
        <a:solidFill>
          <a:srgbClr val="4D4D4D"/>
        </a:solidFill>
        <a:latin typeface="+mn-lt"/>
        <a:ea typeface="+mn-ea"/>
        <a:cs typeface="+mn-cs"/>
      </a:defRPr>
    </a:lvl3pPr>
    <a:lvl4pPr marL="685800" indent="-171450" algn="l" defTabSz="914400" rtl="0" eaLnBrk="1" latinLnBrk="0" hangingPunct="1">
      <a:spcAft>
        <a:spcPts val="400"/>
      </a:spcAft>
      <a:buClr>
        <a:schemeClr val="accent3"/>
      </a:buClr>
      <a:buFont typeface="Arial" panose="020B0604020202020204" pitchFamily="34" charset="0"/>
      <a:buChar char="–"/>
      <a:defRPr sz="1200" kern="1200">
        <a:solidFill>
          <a:srgbClr val="4D4D4D"/>
        </a:solidFill>
        <a:latin typeface="+mn-lt"/>
        <a:ea typeface="+mn-ea"/>
        <a:cs typeface="+mn-cs"/>
      </a:defRPr>
    </a:lvl4pPr>
    <a:lvl5pPr marL="857250" indent="-171450" algn="l" defTabSz="914400" rtl="0" eaLnBrk="1" latinLnBrk="0" hangingPunct="1">
      <a:spcAft>
        <a:spcPts val="400"/>
      </a:spcAft>
      <a:buClr>
        <a:schemeClr val="accent3"/>
      </a:buClr>
      <a:buFont typeface="Arial" panose="020B0604020202020204" pitchFamily="34" charset="0"/>
      <a:buChar char="•"/>
      <a:defRPr sz="1200" kern="1200">
        <a:solidFill>
          <a:srgbClr val="4D4D4D"/>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surescripts.co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1</a:t>
            </a:fld>
            <a:endParaRPr lang="en-US" dirty="0"/>
          </a:p>
        </p:txBody>
      </p:sp>
    </p:spTree>
    <p:extLst>
      <p:ext uri="{BB962C8B-B14F-4D97-AF65-F5344CB8AC3E}">
        <p14:creationId xmlns:p14="http://schemas.microsoft.com/office/powerpoint/2010/main" val="150397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Arial" charset="0"/>
                <a:ea typeface="MS PGothic" charset="0"/>
              </a:rPr>
              <a:t>Each patient will receive a UnitedHealthcare Community Plan ID Card. </a:t>
            </a:r>
            <a:r>
              <a:rPr lang="en-US" b="1" dirty="0">
                <a:solidFill>
                  <a:srgbClr val="000000"/>
                </a:solidFill>
                <a:latin typeface="Arial" charset="0"/>
                <a:ea typeface="MS PGothic" charset="0"/>
              </a:rPr>
              <a:t>A sample of the ID card is also in the Administrative Guide.</a:t>
            </a:r>
            <a:endParaRPr lang="en-US" dirty="0">
              <a:solidFill>
                <a:srgbClr val="000000"/>
              </a:solidFill>
              <a:latin typeface="Arial" charset="0"/>
              <a:ea typeface="MS PGothic" charset="0"/>
            </a:endParaRPr>
          </a:p>
          <a:p>
            <a:r>
              <a:rPr lang="en-US" dirty="0">
                <a:solidFill>
                  <a:srgbClr val="000000"/>
                </a:solidFill>
                <a:latin typeface="Arial" charset="0"/>
                <a:ea typeface="MS PGothic" charset="0"/>
              </a:rPr>
              <a:t> Members may receive a card that looks different than the card shown.</a:t>
            </a:r>
          </a:p>
          <a:p>
            <a:pPr>
              <a:buFontTx/>
              <a:buChar char="•"/>
            </a:pPr>
            <a:r>
              <a:rPr lang="en-US" dirty="0">
                <a:solidFill>
                  <a:srgbClr val="000000"/>
                </a:solidFill>
                <a:latin typeface="Arial" charset="0"/>
                <a:ea typeface="MS PGothic" charset="0"/>
              </a:rPr>
              <a:t>The card contains UnitedHealthcare Community Plan logo.</a:t>
            </a:r>
          </a:p>
          <a:p>
            <a:pPr>
              <a:buFontTx/>
              <a:buChar char="•"/>
            </a:pPr>
            <a:r>
              <a:rPr lang="en-US" dirty="0">
                <a:solidFill>
                  <a:srgbClr val="000000"/>
                </a:solidFill>
                <a:latin typeface="Arial" charset="0"/>
                <a:ea typeface="MS PGothic" charset="0"/>
              </a:rPr>
              <a:t>On the back of the card, we list the claims address. </a:t>
            </a:r>
          </a:p>
          <a:p>
            <a:pPr>
              <a:buFontTx/>
              <a:buChar char="•"/>
            </a:pPr>
            <a:r>
              <a:rPr lang="en-US" dirty="0">
                <a:solidFill>
                  <a:srgbClr val="000000"/>
                </a:solidFill>
                <a:latin typeface="Arial" charset="0"/>
                <a:ea typeface="MS PGothic" charset="0"/>
              </a:rPr>
              <a:t>Be sure to check the members ID card and eligibility at each visit</a:t>
            </a:r>
          </a:p>
          <a:p>
            <a:pPr>
              <a:buFontTx/>
              <a:buChar char="•"/>
            </a:pPr>
            <a:r>
              <a:rPr lang="en-US" dirty="0">
                <a:solidFill>
                  <a:srgbClr val="000000"/>
                </a:solidFill>
                <a:latin typeface="Arial" charset="0"/>
                <a:ea typeface="MS PGothic" charset="0"/>
              </a:rPr>
              <a:t>We are often contacted by care providers regarding denials due to the member not being effective; therefore, checking eligibility is extremely important. </a:t>
            </a:r>
          </a:p>
          <a:p>
            <a:pPr>
              <a:buFontTx/>
              <a:buChar char="•"/>
            </a:pPr>
            <a:endParaRPr lang="en-US" dirty="0">
              <a:solidFill>
                <a:srgbClr val="000000"/>
              </a:solidFill>
              <a:latin typeface="Arial" charset="0"/>
              <a:ea typeface="MS PGothic" charset="0"/>
            </a:endParaRPr>
          </a:p>
          <a:p>
            <a:r>
              <a:rPr lang="en-US" b="1" dirty="0">
                <a:latin typeface="Arial" charset="0"/>
                <a:ea typeface="MS PGothic" charset="0"/>
              </a:rPr>
              <a:t> Important note: This card doesn’t verify eligibility. You need to</a:t>
            </a:r>
            <a:r>
              <a:rPr lang="en-US" b="1" baseline="0" dirty="0">
                <a:latin typeface="Arial" charset="0"/>
                <a:ea typeface="MS PGothic" charset="0"/>
              </a:rPr>
              <a:t> </a:t>
            </a:r>
            <a:r>
              <a:rPr lang="en-US" b="1" dirty="0">
                <a:latin typeface="Arial" charset="0"/>
                <a:ea typeface="MS PGothic" charset="0"/>
              </a:rPr>
              <a:t>confirm eligibility before rendering services.</a:t>
            </a:r>
            <a:endParaRPr lang="en-US" dirty="0">
              <a:latin typeface="Arial" charset="0"/>
              <a:ea typeface="MS PGothic" charset="0"/>
            </a:endParaRPr>
          </a:p>
          <a:p>
            <a:r>
              <a:rPr lang="en-US" dirty="0">
                <a:latin typeface="Arial" charset="0"/>
                <a:ea typeface="MS PGothic" charset="0"/>
              </a:rPr>
              <a:t>Check the member’s ID card at each visit, and copy both sides for your files. Verify the identity of the person presenting the ID card against some form of photo ID,</a:t>
            </a:r>
            <a:r>
              <a:rPr lang="en-US" baseline="0" dirty="0">
                <a:latin typeface="Arial" charset="0"/>
                <a:ea typeface="MS PGothic" charset="0"/>
              </a:rPr>
              <a:t> </a:t>
            </a:r>
            <a:r>
              <a:rPr lang="en-US" dirty="0">
                <a:latin typeface="Arial" charset="0"/>
                <a:ea typeface="MS PGothic" charset="0"/>
              </a:rPr>
              <a:t>such as a driver’s license, if this is your office practice.</a:t>
            </a:r>
          </a:p>
        </p:txBody>
      </p:sp>
    </p:spTree>
    <p:extLst>
      <p:ext uri="{BB962C8B-B14F-4D97-AF65-F5344CB8AC3E}">
        <p14:creationId xmlns:p14="http://schemas.microsoft.com/office/powerpoint/2010/main" val="2263527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charset="0"/>
                <a:ea typeface="MS PGothic" charset="0"/>
              </a:rPr>
              <a:t> The PCP manages the member’s care including preventive services, and acute and chronic treatment.</a:t>
            </a:r>
          </a:p>
          <a:p>
            <a:endParaRPr lang="en-US" b="0" dirty="0">
              <a:latin typeface="Arial" charset="0"/>
              <a:ea typeface="MS PGothic" charset="0"/>
            </a:endParaRPr>
          </a:p>
          <a:p>
            <a:r>
              <a:rPr lang="en-US" b="0" dirty="0">
                <a:latin typeface="Arial" charset="0"/>
                <a:ea typeface="MS PGothic" charset="0"/>
              </a:rPr>
              <a:t>Each enrolled UnitedHealthcare Community Plan member either chooses or is assigned a PCP. The assignment considers the distance to the PCP, the PCP’s capacity and if the PCP is accepting new members.</a:t>
            </a:r>
          </a:p>
          <a:p>
            <a:r>
              <a:rPr lang="en-US" b="0" dirty="0">
                <a:latin typeface="Arial" charset="0"/>
                <a:ea typeface="MS PGothic" charset="0"/>
              </a:rPr>
              <a:t>UnitedHealthcare Community Plan will assign members to the closest and appropriate PCP.</a:t>
            </a:r>
          </a:p>
          <a:p>
            <a:endParaRPr lang="en-US" b="0" dirty="0">
              <a:latin typeface="Arial" charset="0"/>
              <a:ea typeface="MS PGothic" charset="0"/>
            </a:endParaRPr>
          </a:p>
          <a:p>
            <a:r>
              <a:rPr lang="en-US" b="0" dirty="0">
                <a:latin typeface="Arial" charset="0"/>
                <a:ea typeface="MS PGothic" charset="0"/>
              </a:rPr>
              <a:t>A PCP may transfer a UnitedHealthcare Community Plan member due to an inability to start or maintain a professional relationship or if the member is non-compliant. The PCP must provide care for the</a:t>
            </a:r>
          </a:p>
          <a:p>
            <a:r>
              <a:rPr lang="en-US" b="0" dirty="0">
                <a:latin typeface="Arial" charset="0"/>
                <a:ea typeface="MS PGothic" charset="0"/>
              </a:rPr>
              <a:t>member until a transfer is complete.</a:t>
            </a:r>
          </a:p>
          <a:p>
            <a:endParaRPr lang="en-US" b="0" dirty="0">
              <a:latin typeface="Arial" charset="0"/>
              <a:ea typeface="MS PGothic" charset="0"/>
            </a:endParaRPr>
          </a:p>
          <a:p>
            <a:r>
              <a:rPr lang="en-US" b="0" dirty="0">
                <a:latin typeface="Arial" charset="0"/>
                <a:ea typeface="MS PGothic" charset="0"/>
              </a:rPr>
              <a:t>• </a:t>
            </a:r>
            <a:r>
              <a:rPr lang="en-US" b="1" dirty="0">
                <a:latin typeface="Arial" charset="0"/>
                <a:ea typeface="MS PGothic" charset="0"/>
              </a:rPr>
              <a:t>When a plan member has a PCP, it can help:</a:t>
            </a:r>
          </a:p>
          <a:p>
            <a:r>
              <a:rPr lang="en-US" b="0" dirty="0">
                <a:latin typeface="Arial" charset="0"/>
                <a:ea typeface="MS PGothic" charset="0"/>
              </a:rPr>
              <a:t> Increase engagement with their doctor.</a:t>
            </a:r>
          </a:p>
          <a:p>
            <a:r>
              <a:rPr lang="en-US" b="0" dirty="0">
                <a:latin typeface="Arial" charset="0"/>
                <a:ea typeface="MS PGothic" charset="0"/>
              </a:rPr>
              <a:t> PCPs and specialists form collaborative partnerships.</a:t>
            </a:r>
          </a:p>
          <a:p>
            <a:r>
              <a:rPr lang="en-US" b="0" dirty="0">
                <a:latin typeface="Arial" charset="0"/>
                <a:ea typeface="MS PGothic" charset="0"/>
              </a:rPr>
              <a:t> Improve quality care standards tied to Healthcare Effectiveness and Data</a:t>
            </a:r>
          </a:p>
          <a:p>
            <a:r>
              <a:rPr lang="en-US" b="0" dirty="0">
                <a:latin typeface="Arial" charset="0"/>
                <a:ea typeface="MS PGothic" charset="0"/>
              </a:rPr>
              <a:t>Information Set (HEDIS®) measures.</a:t>
            </a:r>
          </a:p>
          <a:p>
            <a:r>
              <a:rPr lang="en-US" b="0" dirty="0">
                <a:latin typeface="Arial" charset="0"/>
                <a:ea typeface="MS PGothic" charset="0"/>
              </a:rPr>
              <a:t> Manage referrals to specialists to help improve coordination of care and</a:t>
            </a:r>
          </a:p>
          <a:p>
            <a:r>
              <a:rPr lang="en-US" b="0" dirty="0">
                <a:latin typeface="Arial" charset="0"/>
                <a:ea typeface="MS PGothic" charset="0"/>
              </a:rPr>
              <a:t>appropriate use of services.</a:t>
            </a:r>
          </a:p>
          <a:p>
            <a:r>
              <a:rPr lang="en-US" b="0" dirty="0">
                <a:latin typeface="Arial" charset="0"/>
                <a:ea typeface="MS PGothic" charset="0"/>
              </a:rPr>
              <a:t> Improve access to care providers if the PCP is available 24 hours a day,</a:t>
            </a:r>
          </a:p>
          <a:p>
            <a:r>
              <a:rPr lang="en-US" b="0" dirty="0">
                <a:latin typeface="Arial" charset="0"/>
                <a:ea typeface="MS PGothic" charset="0"/>
              </a:rPr>
              <a:t>seven days a week.</a:t>
            </a:r>
          </a:p>
          <a:p>
            <a:endParaRPr lang="en-US" b="0" dirty="0">
              <a:latin typeface="Arial" charset="0"/>
              <a:ea typeface="MS PGothic" charset="0"/>
            </a:endParaRPr>
          </a:p>
          <a:p>
            <a:endParaRPr lang="en-US" dirty="0">
              <a:latin typeface="Arial" charset="0"/>
              <a:ea typeface="MS PGothic" charset="0"/>
            </a:endParaRPr>
          </a:p>
        </p:txBody>
      </p:sp>
    </p:spTree>
    <p:extLst>
      <p:ext uri="{BB962C8B-B14F-4D97-AF65-F5344CB8AC3E}">
        <p14:creationId xmlns:p14="http://schemas.microsoft.com/office/powerpoint/2010/main" val="2263527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400"/>
              </a:spcAft>
              <a:buClr>
                <a:schemeClr val="accent3"/>
              </a:buClr>
              <a:buSzTx/>
              <a:buFont typeface="Arial" panose="020B0604020202020204" pitchFamily="34" charset="0"/>
              <a:buChar char="•"/>
              <a:tabLst/>
              <a:defRPr/>
            </a:pPr>
            <a:r>
              <a:rPr lang="en-US" dirty="0"/>
              <a:t>WHOLE PERSON CARE MODEL</a:t>
            </a:r>
          </a:p>
          <a:p>
            <a:pPr marL="171450" marR="0" indent="-171450" algn="l" defTabSz="914400" rtl="0" eaLnBrk="1" fontAlgn="auto" latinLnBrk="0" hangingPunct="1">
              <a:lnSpc>
                <a:spcPct val="100000"/>
              </a:lnSpc>
              <a:spcBef>
                <a:spcPts val="0"/>
              </a:spcBef>
              <a:spcAft>
                <a:spcPts val="400"/>
              </a:spcAft>
              <a:buClr>
                <a:schemeClr val="accent3"/>
              </a:buClr>
              <a:buSzTx/>
              <a:buFont typeface="Arial" panose="020B0604020202020204" pitchFamily="34" charset="0"/>
              <a:buChar char="•"/>
              <a:tabLst/>
              <a:defRPr/>
            </a:pPr>
            <a:r>
              <a:rPr lang="en-US" dirty="0"/>
              <a:t>The Whole Person Care (WPC) program seeks to empower UnitedHealthcare Community Plan members enrolled in Medicaid, care providers and our community</a:t>
            </a:r>
            <a:r>
              <a:rPr lang="en-US" baseline="0" dirty="0"/>
              <a:t> </a:t>
            </a:r>
            <a:r>
              <a:rPr lang="en-US" dirty="0"/>
              <a:t>to improve care coordination and elevate outcomes. Targeting UnitedHealthcare Community Plan members with chronic complex conditions who often use health</a:t>
            </a:r>
            <a:r>
              <a:rPr lang="en-US" baseline="0" dirty="0"/>
              <a:t> </a:t>
            </a:r>
            <a:r>
              <a:rPr lang="en-US" dirty="0"/>
              <a:t>care, the program helps address their needs holistically.</a:t>
            </a:r>
            <a:r>
              <a:rPr lang="en-US" baseline="0" dirty="0"/>
              <a:t> </a:t>
            </a:r>
            <a:r>
              <a:rPr lang="en-US" dirty="0"/>
              <a:t>The program provides interventions to members with complex medical, behavioral, social, pharmacy and specialty needs, resulting in better quality of life, improved</a:t>
            </a:r>
            <a:r>
              <a:rPr lang="en-US" baseline="0" dirty="0"/>
              <a:t> </a:t>
            </a:r>
            <a:r>
              <a:rPr lang="en-US" dirty="0"/>
              <a:t>access to health care and reduced expenses. WPC provides a care management/coordination team that helps increase member engagement, offers resources to</a:t>
            </a:r>
            <a:r>
              <a:rPr lang="en-US" baseline="0" dirty="0"/>
              <a:t> </a:t>
            </a:r>
            <a:r>
              <a:rPr lang="en-US" dirty="0"/>
              <a:t>fill gaps in care and develops personalized health goals using evidence-based clinical guidelines.</a:t>
            </a:r>
          </a:p>
          <a:p>
            <a:pPr marL="0" marR="0" indent="0" algn="l" defTabSz="914400" rtl="0" eaLnBrk="1" fontAlgn="auto" latinLnBrk="0" hangingPunct="1">
              <a:lnSpc>
                <a:spcPct val="100000"/>
              </a:lnSpc>
              <a:spcBef>
                <a:spcPts val="0"/>
              </a:spcBef>
              <a:spcAft>
                <a:spcPts val="400"/>
              </a:spcAft>
              <a:buClr>
                <a:schemeClr val="accent3"/>
              </a:buClr>
              <a:buSzTx/>
              <a:buFontTx/>
              <a:buNone/>
              <a:tabLst/>
              <a:defRPr/>
            </a:pPr>
            <a:endParaRPr lang="en-US" dirty="0"/>
          </a:p>
          <a:p>
            <a:pPr marL="171450" marR="0" indent="-171450" algn="l" defTabSz="914400" rtl="0" eaLnBrk="1" fontAlgn="auto" latinLnBrk="0" hangingPunct="1">
              <a:lnSpc>
                <a:spcPct val="100000"/>
              </a:lnSpc>
              <a:spcBef>
                <a:spcPts val="0"/>
              </a:spcBef>
              <a:spcAft>
                <a:spcPts val="400"/>
              </a:spcAft>
              <a:buClr>
                <a:schemeClr val="accent3"/>
              </a:buClr>
              <a:buSzTx/>
              <a:buFont typeface="Arial" panose="020B0604020202020204" pitchFamily="34" charset="0"/>
              <a:buChar char="•"/>
              <a:tabLst/>
              <a:defRPr/>
            </a:pPr>
            <a:r>
              <a:rPr lang="en-US" dirty="0"/>
              <a:t>Care Management is one part of UnitedHealthcare Community Plan’s broader clinical strategy.</a:t>
            </a:r>
          </a:p>
          <a:p>
            <a:r>
              <a:rPr lang="en-US" dirty="0"/>
              <a:t>Program objective: </a:t>
            </a:r>
          </a:p>
          <a:p>
            <a:pPr lvl="1"/>
            <a:r>
              <a:rPr lang="en-US" dirty="0"/>
              <a:t>Connect members to the appropriate level of care</a:t>
            </a:r>
          </a:p>
          <a:p>
            <a:pPr lvl="1"/>
            <a:r>
              <a:rPr lang="en-US" dirty="0"/>
              <a:t>Engage members and remove barriers to self care, therapeutic intervention, and social supports - with the intent to prevent unnecessary acute admissions </a:t>
            </a:r>
          </a:p>
          <a:p>
            <a:pPr lvl="1"/>
            <a:r>
              <a:rPr lang="en-US" dirty="0"/>
              <a:t>Ensure appropriate engagement with and support for highest risk members</a:t>
            </a:r>
          </a:p>
          <a:p>
            <a:pPr lvl="1"/>
            <a:r>
              <a:rPr lang="en-US" dirty="0"/>
              <a:t>Educate in chronic condition management, behavioral health and substance use disorders and best practices</a:t>
            </a:r>
          </a:p>
          <a:p>
            <a:pPr lvl="1"/>
            <a:endParaRPr lang="en-US" dirty="0"/>
          </a:p>
          <a:p>
            <a:r>
              <a:rPr lang="en-US" dirty="0"/>
              <a:t>Success metrics: </a:t>
            </a:r>
          </a:p>
          <a:p>
            <a:pPr lvl="1"/>
            <a:r>
              <a:rPr lang="en-US" dirty="0"/>
              <a:t>Reduction in utilization (inpatient, readmission, ER, improved community tenure)</a:t>
            </a:r>
          </a:p>
          <a:p>
            <a:pPr lvl="1"/>
            <a:r>
              <a:rPr lang="en-US" dirty="0"/>
              <a:t>Enhanced quality measures</a:t>
            </a:r>
          </a:p>
          <a:p>
            <a:pPr lvl="1"/>
            <a:r>
              <a:rPr lang="en-US" dirty="0"/>
              <a:t>Reduction in total cost of care</a:t>
            </a:r>
          </a:p>
          <a:p>
            <a:pPr lvl="1"/>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12</a:t>
            </a:fld>
            <a:endParaRPr lang="en-US" dirty="0"/>
          </a:p>
        </p:txBody>
      </p:sp>
    </p:spTree>
    <p:extLst>
      <p:ext uri="{BB962C8B-B14F-4D97-AF65-F5344CB8AC3E}">
        <p14:creationId xmlns:p14="http://schemas.microsoft.com/office/powerpoint/2010/main" val="3391992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Optum credentials and contracts these care provider types for our MMA and long-term care (LTC) plans in North Carolina </a:t>
            </a:r>
          </a:p>
          <a:p>
            <a:endParaRPr lang="en-US" dirty="0"/>
          </a:p>
          <a:p>
            <a:r>
              <a:rPr lang="en-US" dirty="0"/>
              <a:t>Acupuncture providers (LAC)</a:t>
            </a:r>
          </a:p>
          <a:p>
            <a:endParaRPr lang="en-US" dirty="0"/>
          </a:p>
          <a:p>
            <a:r>
              <a:rPr lang="en-US" dirty="0"/>
              <a:t>Chiropractic providers (DC)</a:t>
            </a:r>
          </a:p>
          <a:p>
            <a:endParaRPr lang="en-US" dirty="0"/>
          </a:p>
          <a:p>
            <a:r>
              <a:rPr lang="en-US" dirty="0"/>
              <a:t>Massage therapist (MT)</a:t>
            </a:r>
          </a:p>
          <a:p>
            <a:endParaRPr lang="en-US" dirty="0"/>
          </a:p>
          <a:p>
            <a:r>
              <a:rPr lang="en-US" dirty="0"/>
              <a:t>Occupational therapists (OT)</a:t>
            </a:r>
          </a:p>
          <a:p>
            <a:endParaRPr lang="en-US" dirty="0"/>
          </a:p>
          <a:p>
            <a:r>
              <a:rPr lang="en-US" dirty="0"/>
              <a:t>Physical therapists (PT)</a:t>
            </a:r>
          </a:p>
          <a:p>
            <a:endParaRPr lang="en-US" dirty="0"/>
          </a:p>
          <a:p>
            <a:r>
              <a:rPr lang="en-US" dirty="0"/>
              <a:t>Speech language pathologists/speech therapists (SLP or ST)</a:t>
            </a:r>
          </a:p>
        </p:txBody>
      </p:sp>
      <p:sp>
        <p:nvSpPr>
          <p:cNvPr id="4" name="Slide Number Placeholder 3"/>
          <p:cNvSpPr>
            <a:spLocks noGrp="1"/>
          </p:cNvSpPr>
          <p:nvPr>
            <p:ph type="sldNum" sz="quarter" idx="10"/>
          </p:nvPr>
        </p:nvSpPr>
        <p:spPr/>
        <p:txBody>
          <a:bodyPr/>
          <a:lstStyle/>
          <a:p>
            <a:fld id="{AB487858-B996-4291-96F9-A7500760731E}" type="slidenum">
              <a:rPr lang="en-US" smtClean="0"/>
              <a:pPr/>
              <a:t>13</a:t>
            </a:fld>
            <a:endParaRPr lang="en-US" dirty="0"/>
          </a:p>
        </p:txBody>
      </p:sp>
    </p:spTree>
    <p:extLst>
      <p:ext uri="{BB962C8B-B14F-4D97-AF65-F5344CB8AC3E}">
        <p14:creationId xmlns:p14="http://schemas.microsoft.com/office/powerpoint/2010/main" val="4053805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14</a:t>
            </a:fld>
            <a:endParaRPr lang="en-US" dirty="0"/>
          </a:p>
        </p:txBody>
      </p:sp>
    </p:spTree>
    <p:extLst>
      <p:ext uri="{BB962C8B-B14F-4D97-AF65-F5344CB8AC3E}">
        <p14:creationId xmlns:p14="http://schemas.microsoft.com/office/powerpoint/2010/main" val="2880748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You can request prior authorization online, or by phone or fax:</a:t>
            </a:r>
          </a:p>
          <a:p>
            <a:pPr marL="0" indent="0">
              <a:buNone/>
            </a:pPr>
            <a:endParaRPr lang="en-US" baseline="0" dirty="0"/>
          </a:p>
          <a:p>
            <a:pPr marL="0" indent="0">
              <a:buNone/>
            </a:pPr>
            <a:r>
              <a:rPr lang="en-US" baseline="0" dirty="0"/>
              <a:t>Online</a:t>
            </a:r>
          </a:p>
          <a:p>
            <a:r>
              <a:rPr lang="en-US" baseline="0" dirty="0"/>
              <a:t>Online: Use the Prior Authorization and Notification app on Link. Go to UHCprovider.com and click on the Link button in the top right corner.</a:t>
            </a:r>
          </a:p>
          <a:p>
            <a:pPr marL="0" indent="0">
              <a:buNone/>
            </a:pPr>
            <a:r>
              <a:rPr lang="en-US" baseline="0" dirty="0"/>
              <a:t>Then, select the Prior Authorization and Notification app tile on your Link dashboard. Go to UHCprovider.com/priorauth to learn more.</a:t>
            </a:r>
          </a:p>
          <a:p>
            <a:pPr marL="0" indent="0">
              <a:buNone/>
            </a:pPr>
            <a:endParaRPr lang="en-US" baseline="0" dirty="0"/>
          </a:p>
          <a:p>
            <a:pPr marL="0" indent="0">
              <a:buNone/>
            </a:pPr>
            <a:r>
              <a:rPr lang="en-US" baseline="0" dirty="0"/>
              <a:t>EDI</a:t>
            </a:r>
          </a:p>
          <a:p>
            <a:r>
              <a:rPr lang="en-US" baseline="0" dirty="0"/>
              <a:t>The 278 transaction is used for referrals and authorizations; the 278N for notifications. For more information, go to UHCprovider.com/edi &gt; EDI 278 Authorization and Referral Request or EDI 278N Hospital Admission Notification.</a:t>
            </a:r>
          </a:p>
          <a:p>
            <a:pPr marL="0" indent="0">
              <a:buNone/>
            </a:pPr>
            <a:endParaRPr lang="en-US" baseline="0" dirty="0"/>
          </a:p>
          <a:p>
            <a:pPr marL="0" indent="0">
              <a:buNone/>
            </a:pPr>
            <a:r>
              <a:rPr lang="en-US" baseline="0" dirty="0"/>
              <a:t>Options for submitting your prior authorization request will be available closer to the start of health care delivery in North Carolina. </a:t>
            </a:r>
          </a:p>
        </p:txBody>
      </p:sp>
      <p:sp>
        <p:nvSpPr>
          <p:cNvPr id="4" name="Slide Number Placeholder 3"/>
          <p:cNvSpPr>
            <a:spLocks noGrp="1"/>
          </p:cNvSpPr>
          <p:nvPr>
            <p:ph type="sldNum" sz="quarter" idx="10"/>
          </p:nvPr>
        </p:nvSpPr>
        <p:spPr/>
        <p:txBody>
          <a:bodyPr/>
          <a:lstStyle/>
          <a:p>
            <a:fld id="{AB487858-B996-4291-96F9-A7500760731E}" type="slidenum">
              <a:rPr lang="en-US" smtClean="0"/>
              <a:pPr/>
              <a:t>15</a:t>
            </a:fld>
            <a:endParaRPr lang="en-US" dirty="0"/>
          </a:p>
        </p:txBody>
      </p:sp>
    </p:spTree>
    <p:extLst>
      <p:ext uri="{BB962C8B-B14F-4D97-AF65-F5344CB8AC3E}">
        <p14:creationId xmlns:p14="http://schemas.microsoft.com/office/powerpoint/2010/main" val="1793266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Please schedule procedures as far in advance as possible and request prior authorization at least 14 calendar days before the planned service date.</a:t>
            </a:r>
          </a:p>
          <a:p>
            <a:r>
              <a:rPr lang="en-US" dirty="0"/>
              <a:t>We’ll provide a decision for standard/non-emergency requests within 14 days of receiving clinical information, and within 36 hours for emergency requests.</a:t>
            </a:r>
          </a:p>
          <a:p>
            <a:r>
              <a:rPr lang="en-US" dirty="0"/>
              <a:t>We may require additional information for some requests, and response times may be affected if we don’t receive that information on time. </a:t>
            </a:r>
          </a:p>
          <a:p>
            <a:endParaRPr lang="en-US" dirty="0"/>
          </a:p>
          <a:p>
            <a:r>
              <a:rPr lang="en-US" dirty="0"/>
              <a:t>When you submit a prior authorization request for professional services,</a:t>
            </a:r>
            <a:r>
              <a:rPr lang="en-US" baseline="0" dirty="0"/>
              <a:t> </a:t>
            </a:r>
            <a:r>
              <a:rPr lang="en-US" dirty="0"/>
              <a:t>you’ll receive a response:</a:t>
            </a:r>
          </a:p>
          <a:p>
            <a:pPr lvl="1"/>
            <a:r>
              <a:rPr lang="en-US" dirty="0"/>
              <a:t>Within 10 days of when we receive a routine or non-emergency request</a:t>
            </a:r>
          </a:p>
          <a:p>
            <a:pPr lvl="1"/>
            <a:r>
              <a:rPr lang="en-US" dirty="0"/>
              <a:t>Within 48 hours of when we receive an urgent or emergency request</a:t>
            </a:r>
          </a:p>
          <a:p>
            <a:endParaRPr lang="en-US" dirty="0"/>
          </a:p>
          <a:p>
            <a:endParaRPr lang="en-US" dirty="0"/>
          </a:p>
          <a:p>
            <a:pPr eaLnBrk="1" hangingPunct="1"/>
            <a:endParaRPr lang="en-US" dirty="0">
              <a:latin typeface="Arial" charset="0"/>
              <a:ea typeface="MS PGothic" charset="0"/>
            </a:endParaRPr>
          </a:p>
        </p:txBody>
      </p:sp>
    </p:spTree>
    <p:extLst>
      <p:ext uri="{BB962C8B-B14F-4D97-AF65-F5344CB8AC3E}">
        <p14:creationId xmlns:p14="http://schemas.microsoft.com/office/powerpoint/2010/main" val="2263527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2149" indent="-292149">
              <a:defRPr/>
            </a:pPr>
            <a:r>
              <a:rPr lang="en-US" dirty="0">
                <a:solidFill>
                  <a:srgbClr val="000000"/>
                </a:solidFill>
                <a:latin typeface="Arial  "/>
                <a:ea typeface="ＭＳ Ｐゴシック" charset="-128"/>
                <a:cs typeface="Arial  "/>
              </a:rPr>
              <a:t>A clinical denial will be issued if it is determined that the requested service does not meet medical necessity criteria.</a:t>
            </a:r>
          </a:p>
          <a:p>
            <a:pPr marL="292149" indent="-292149">
              <a:defRPr/>
            </a:pPr>
            <a:r>
              <a:rPr lang="en-US" dirty="0">
                <a:solidFill>
                  <a:srgbClr val="000000"/>
                </a:solidFill>
                <a:latin typeface="Arial  "/>
                <a:ea typeface="ＭＳ Ｐゴシック" charset="-128"/>
                <a:cs typeface="Arial  "/>
              </a:rPr>
              <a:t>Members can be billed for claims that are clinically denied provided adequate written consent is obtained from the member.</a:t>
            </a:r>
          </a:p>
          <a:p>
            <a:pPr marL="292149" indent="-292149">
              <a:defRPr/>
            </a:pPr>
            <a:r>
              <a:rPr lang="en-US" dirty="0">
                <a:solidFill>
                  <a:srgbClr val="000000"/>
                </a:solidFill>
                <a:latin typeface="Arial  "/>
                <a:ea typeface="ＭＳ Ｐゴシック" charset="-128"/>
                <a:cs typeface="Arial  "/>
              </a:rPr>
              <a:t>Failure to complete the process will result in administrative claim reimbursement reduction in part or in full.</a:t>
            </a:r>
          </a:p>
          <a:p>
            <a:pPr marL="292149" indent="-292149">
              <a:defRPr/>
            </a:pPr>
            <a:r>
              <a:rPr lang="en-US" dirty="0">
                <a:solidFill>
                  <a:srgbClr val="000000"/>
                </a:solidFill>
                <a:latin typeface="Arial  "/>
                <a:ea typeface="ＭＳ Ｐゴシック" charset="-128"/>
                <a:cs typeface="Arial  "/>
              </a:rPr>
              <a:t>Care providers cannot balance bill members for claims that are administratively denied.</a:t>
            </a:r>
          </a:p>
          <a:p>
            <a:pPr>
              <a:defRPr/>
            </a:pPr>
            <a:endParaRPr lang="en-US" dirty="0">
              <a:solidFill>
                <a:srgbClr val="000000"/>
              </a:solidFill>
              <a:latin typeface="Arial  "/>
              <a:ea typeface="ＭＳ Ｐゴシック" charset="-128"/>
              <a:cs typeface="Arial  "/>
            </a:endParaRPr>
          </a:p>
          <a:p>
            <a:pPr>
              <a:defRPr/>
            </a:pPr>
            <a:endParaRPr lang="en-US" dirty="0">
              <a:solidFill>
                <a:srgbClr val="000000"/>
              </a:solidFill>
              <a:latin typeface="Arial  "/>
              <a:ea typeface="ＭＳ Ｐゴシック" charset="-128"/>
              <a:cs typeface="Arial  "/>
            </a:endParaRPr>
          </a:p>
        </p:txBody>
      </p:sp>
    </p:spTree>
    <p:extLst>
      <p:ext uri="{BB962C8B-B14F-4D97-AF65-F5344CB8AC3E}">
        <p14:creationId xmlns:p14="http://schemas.microsoft.com/office/powerpoint/2010/main" val="2263527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MS PGothic" charset="0"/>
              </a:rPr>
              <a:t>Reconsiderations of Authorization Denials include two processes:</a:t>
            </a:r>
          </a:p>
          <a:p>
            <a:pPr>
              <a:buFontTx/>
              <a:buChar char="•"/>
            </a:pPr>
            <a:r>
              <a:rPr lang="en-US" dirty="0">
                <a:latin typeface="Arial" charset="0"/>
                <a:ea typeface="MS PGothic" charset="0"/>
              </a:rPr>
              <a:t>Additional clinical information received can be reviewed as long as it meets state turn around timeframe guidelines </a:t>
            </a:r>
          </a:p>
          <a:p>
            <a:pPr>
              <a:buFontTx/>
              <a:buChar char="•"/>
            </a:pPr>
            <a:r>
              <a:rPr lang="en-US" dirty="0">
                <a:latin typeface="Arial" charset="0"/>
                <a:ea typeface="MS PGothic" charset="0"/>
              </a:rPr>
              <a:t>Peer-to-peer review – the phone number for peer-to-peer review will be on the notice of adverse determination (denial) letter and are different for each area. This number is also provided by the Utilization Management nurse reviewer at the time of notification of the denial.</a:t>
            </a:r>
          </a:p>
          <a:p>
            <a:endParaRPr lang="en-US" dirty="0">
              <a:latin typeface="Arial" charset="0"/>
              <a:ea typeface="MS PGothic" charset="0"/>
            </a:endParaRPr>
          </a:p>
          <a:p>
            <a:r>
              <a:rPr lang="en-US" dirty="0">
                <a:latin typeface="Arial" charset="0"/>
                <a:ea typeface="MS PGothic" charset="0"/>
              </a:rPr>
              <a:t>Timeframe for Peer-to-Peer review are as follows:</a:t>
            </a:r>
          </a:p>
          <a:p>
            <a:pPr>
              <a:buFontTx/>
              <a:buChar char="•"/>
            </a:pPr>
            <a:r>
              <a:rPr lang="en-US" dirty="0">
                <a:latin typeface="Arial" charset="0"/>
                <a:ea typeface="MS PGothic" charset="0"/>
              </a:rPr>
              <a:t>For preservice/outpatient peer-to-peer review, the timeframe is 14 calendar days from notice of denial</a:t>
            </a:r>
          </a:p>
          <a:p>
            <a:pPr>
              <a:buFontTx/>
              <a:buChar char="•"/>
            </a:pPr>
            <a:r>
              <a:rPr lang="en-US" dirty="0">
                <a:latin typeface="Arial" charset="0"/>
                <a:ea typeface="MS PGothic" charset="0"/>
              </a:rPr>
              <a:t>For inpatient peer-to-peer review, the timeframe is 14 calendar days from notice of denial or 2 business days post-discharge, whichever comes first.</a:t>
            </a:r>
          </a:p>
        </p:txBody>
      </p:sp>
    </p:spTree>
    <p:extLst>
      <p:ext uri="{BB962C8B-B14F-4D97-AF65-F5344CB8AC3E}">
        <p14:creationId xmlns:p14="http://schemas.microsoft.com/office/powerpoint/2010/main" val="2263527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9418D"/>
              </a:buClr>
            </a:pPr>
            <a:endParaRPr lang="en-US" b="1" dirty="0">
              <a:solidFill>
                <a:srgbClr val="26A3DF"/>
              </a:solidFill>
            </a:endParaRPr>
          </a:p>
          <a:p>
            <a:pPr>
              <a:buClr>
                <a:srgbClr val="09418D"/>
              </a:buClr>
            </a:pPr>
            <a:r>
              <a:rPr lang="en-US" b="1" dirty="0">
                <a:solidFill>
                  <a:srgbClr val="26A3DF"/>
                </a:solidFill>
              </a:rPr>
              <a:t>When a member is required to change care providers or health plans,</a:t>
            </a:r>
            <a:r>
              <a:rPr lang="en-US" b="1" baseline="0" dirty="0">
                <a:solidFill>
                  <a:srgbClr val="26A3DF"/>
                </a:solidFill>
              </a:rPr>
              <a:t> C</a:t>
            </a:r>
            <a:r>
              <a:rPr lang="en-US" b="1" dirty="0">
                <a:solidFill>
                  <a:srgbClr val="26A3DF"/>
                </a:solidFill>
              </a:rPr>
              <a:t>ontinuity of Care must be maintained if the:</a:t>
            </a:r>
          </a:p>
          <a:p>
            <a:pPr lvl="1">
              <a:buClr>
                <a:srgbClr val="09418D"/>
              </a:buClr>
            </a:pPr>
            <a:r>
              <a:rPr lang="en-US" b="1" dirty="0">
                <a:solidFill>
                  <a:srgbClr val="26A3DF"/>
                </a:solidFill>
              </a:rPr>
              <a:t> </a:t>
            </a:r>
            <a:r>
              <a:rPr lang="en-US" b="0" dirty="0">
                <a:solidFill>
                  <a:srgbClr val="26A3DF"/>
                </a:solidFill>
              </a:rPr>
              <a:t>Member is in active treatment with a non-participating care provider.</a:t>
            </a:r>
          </a:p>
          <a:p>
            <a:pPr lvl="1">
              <a:buClr>
                <a:srgbClr val="09418D"/>
              </a:buClr>
            </a:pPr>
            <a:r>
              <a:rPr lang="en-US" b="0" dirty="0">
                <a:solidFill>
                  <a:srgbClr val="26A3DF"/>
                </a:solidFill>
              </a:rPr>
              <a:t> Care is medically necessary through completion of treatment.</a:t>
            </a:r>
          </a:p>
          <a:p>
            <a:pPr lvl="1">
              <a:buClr>
                <a:srgbClr val="09418D"/>
              </a:buClr>
            </a:pPr>
            <a:r>
              <a:rPr lang="en-US" b="0" baseline="0" dirty="0">
                <a:solidFill>
                  <a:srgbClr val="26A3DF"/>
                </a:solidFill>
              </a:rPr>
              <a:t> </a:t>
            </a:r>
            <a:r>
              <a:rPr lang="en-US" b="0" dirty="0">
                <a:solidFill>
                  <a:srgbClr val="26A3DF"/>
                </a:solidFill>
              </a:rPr>
              <a:t>Treatment is continued until the member selects a participating care</a:t>
            </a:r>
            <a:r>
              <a:rPr lang="en-US" b="0" baseline="0" dirty="0">
                <a:solidFill>
                  <a:srgbClr val="26A3DF"/>
                </a:solidFill>
              </a:rPr>
              <a:t> </a:t>
            </a:r>
            <a:r>
              <a:rPr lang="en-US" b="0" dirty="0">
                <a:solidFill>
                  <a:srgbClr val="26A3DF"/>
                </a:solidFill>
              </a:rPr>
              <a:t>provider.</a:t>
            </a:r>
          </a:p>
          <a:p>
            <a:pPr lvl="1">
              <a:buClr>
                <a:srgbClr val="09418D"/>
              </a:buClr>
            </a:pPr>
            <a:r>
              <a:rPr lang="en-US" b="0" dirty="0">
                <a:solidFill>
                  <a:srgbClr val="26A3DF"/>
                </a:solidFill>
              </a:rPr>
              <a:t> PCP must coordinate services for the member’s transition to the next</a:t>
            </a:r>
            <a:r>
              <a:rPr lang="en-US" b="0" baseline="0" dirty="0">
                <a:solidFill>
                  <a:srgbClr val="26A3DF"/>
                </a:solidFill>
              </a:rPr>
              <a:t> </a:t>
            </a:r>
            <a:r>
              <a:rPr lang="en-US" b="0" dirty="0">
                <a:solidFill>
                  <a:srgbClr val="26A3DF"/>
                </a:solidFill>
              </a:rPr>
              <a:t>level of care.</a:t>
            </a:r>
          </a:p>
          <a:p>
            <a:pPr lvl="1">
              <a:buClr>
                <a:srgbClr val="09418D"/>
              </a:buClr>
            </a:pPr>
            <a:r>
              <a:rPr lang="en-US" b="0" dirty="0">
                <a:solidFill>
                  <a:srgbClr val="26A3DF"/>
                </a:solidFill>
              </a:rPr>
              <a:t> Continuity of care will be continued for 60 days for new health plan</a:t>
            </a:r>
            <a:r>
              <a:rPr lang="en-US" b="0" baseline="0" dirty="0">
                <a:solidFill>
                  <a:srgbClr val="26A3DF"/>
                </a:solidFill>
              </a:rPr>
              <a:t> </a:t>
            </a:r>
            <a:r>
              <a:rPr lang="en-US" b="0" dirty="0">
                <a:solidFill>
                  <a:srgbClr val="26A3DF"/>
                </a:solidFill>
              </a:rPr>
              <a:t>members.</a:t>
            </a:r>
          </a:p>
          <a:p>
            <a:pPr>
              <a:buClr>
                <a:srgbClr val="09418D"/>
              </a:buClr>
            </a:pPr>
            <a:endParaRPr lang="en-US" b="0" dirty="0">
              <a:solidFill>
                <a:srgbClr val="26A3DF"/>
              </a:solidFill>
            </a:endParaRPr>
          </a:p>
          <a:p>
            <a:pPr marL="0" marR="0" indent="0" algn="l" defTabSz="914400" rtl="0" eaLnBrk="1" fontAlgn="auto" latinLnBrk="0" hangingPunct="1">
              <a:lnSpc>
                <a:spcPct val="100000"/>
              </a:lnSpc>
              <a:spcBef>
                <a:spcPts val="0"/>
              </a:spcBef>
              <a:spcAft>
                <a:spcPts val="400"/>
              </a:spcAft>
              <a:buClr>
                <a:srgbClr val="09418D"/>
              </a:buClr>
              <a:buSzTx/>
              <a:buFont typeface="Arial" panose="020B0604020202020204" pitchFamily="34" charset="0"/>
              <a:buNone/>
              <a:tabLst/>
              <a:defRPr/>
            </a:pPr>
            <a:r>
              <a:rPr lang="en-US" b="1" dirty="0">
                <a:solidFill>
                  <a:srgbClr val="26A3DF"/>
                </a:solidFill>
              </a:rPr>
              <a:t>UnitedHealthcare follows two policies related to the Transition and Continuity of Care (TOC/</a:t>
            </a:r>
            <a:r>
              <a:rPr lang="en-US" b="1" dirty="0" err="1">
                <a:solidFill>
                  <a:srgbClr val="26A3DF"/>
                </a:solidFill>
              </a:rPr>
              <a:t>CoC</a:t>
            </a:r>
            <a:r>
              <a:rPr lang="en-US" b="1" dirty="0">
                <a:solidFill>
                  <a:srgbClr val="26A3DF"/>
                </a:solidFill>
              </a:rPr>
              <a:t>) for its members.</a:t>
            </a:r>
          </a:p>
          <a:p>
            <a:pPr marL="0" indent="0">
              <a:buClr>
                <a:srgbClr val="09418D"/>
              </a:buClr>
              <a:buNone/>
            </a:pPr>
            <a:endParaRPr lang="en-US" b="0" dirty="0">
              <a:solidFill>
                <a:srgbClr val="26A3DF"/>
              </a:solidFill>
            </a:endParaRPr>
          </a:p>
          <a:p>
            <a:pPr marL="0" indent="0">
              <a:buClr>
                <a:srgbClr val="09418D"/>
              </a:buClr>
              <a:buNone/>
            </a:pPr>
            <a:r>
              <a:rPr lang="en-US" b="1" dirty="0">
                <a:solidFill>
                  <a:srgbClr val="26A3DF"/>
                </a:solidFill>
              </a:rPr>
              <a:t>Continuity of Care (CoC) </a:t>
            </a:r>
          </a:p>
          <a:p>
            <a:pPr>
              <a:buClr>
                <a:srgbClr val="09418D"/>
              </a:buClr>
            </a:pPr>
            <a:r>
              <a:rPr lang="en-US" b="1" dirty="0">
                <a:solidFill>
                  <a:srgbClr val="26A3DF"/>
                </a:solidFill>
              </a:rPr>
              <a:t>Current members will have a transition period before they’re required to transfer to a new care provider when a participating care provider leaves the network.</a:t>
            </a:r>
          </a:p>
          <a:p>
            <a:pPr>
              <a:buClr>
                <a:srgbClr val="09418D"/>
              </a:buClr>
            </a:pPr>
            <a:r>
              <a:rPr lang="en-US" b="1" dirty="0">
                <a:solidFill>
                  <a:srgbClr val="26A3DF"/>
                </a:solidFill>
              </a:rPr>
              <a:t>Transition Period: 90 days from when the care provider’s participation ends</a:t>
            </a:r>
          </a:p>
          <a:p>
            <a:pPr>
              <a:buClr>
                <a:srgbClr val="09418D"/>
              </a:buClr>
            </a:pPr>
            <a:endParaRPr lang="en-US" b="1" dirty="0">
              <a:solidFill>
                <a:srgbClr val="26A3DF"/>
              </a:solidFill>
            </a:endParaRPr>
          </a:p>
          <a:p>
            <a:pPr marL="0" indent="0">
              <a:buClr>
                <a:srgbClr val="09418D"/>
              </a:buClr>
              <a:buNone/>
            </a:pPr>
            <a:r>
              <a:rPr lang="en-US" b="1" dirty="0">
                <a:solidFill>
                  <a:srgbClr val="26A3DF"/>
                </a:solidFill>
              </a:rPr>
              <a:t>Transition of Care (ToC) </a:t>
            </a:r>
          </a:p>
          <a:p>
            <a:pPr>
              <a:buClr>
                <a:srgbClr val="09418D"/>
              </a:buClr>
            </a:pPr>
            <a:r>
              <a:rPr lang="en-US" b="1" dirty="0">
                <a:solidFill>
                  <a:srgbClr val="26A3DF"/>
                </a:solidFill>
              </a:rPr>
              <a:t>A newly enrolled member (or a member switching to another UnitedHealthcare plan) will have a transition period before they’re required to transfer from an out-of-network care provider to an in-network care provider so they can use the in-network benefit level of the new benefit plan.</a:t>
            </a:r>
          </a:p>
          <a:p>
            <a:pPr>
              <a:buClr>
                <a:srgbClr val="09418D"/>
              </a:buClr>
            </a:pPr>
            <a:r>
              <a:rPr lang="en-US" b="1" dirty="0">
                <a:solidFill>
                  <a:srgbClr val="26A3DF"/>
                </a:solidFill>
              </a:rPr>
              <a:t>Transition Period: 90 days from member’s date of enrollment</a:t>
            </a:r>
          </a:p>
          <a:p>
            <a:pPr>
              <a:buClr>
                <a:srgbClr val="09418D"/>
              </a:buClr>
            </a:pPr>
            <a:endParaRPr lang="en-US" b="1" dirty="0">
              <a:solidFill>
                <a:srgbClr val="26A3DF"/>
              </a:solidFill>
            </a:endParaRPr>
          </a:p>
          <a:p>
            <a:pPr marL="0" lvl="1" indent="0">
              <a:spcBef>
                <a:spcPts val="614"/>
              </a:spcBef>
              <a:buClr>
                <a:srgbClr val="09418D"/>
              </a:buClr>
              <a:buFont typeface="Arial"/>
              <a:buNone/>
            </a:pPr>
            <a:endParaRPr lang="en-US" dirty="0">
              <a:solidFill>
                <a:srgbClr val="575A60"/>
              </a:solidFill>
            </a:endParaRPr>
          </a:p>
          <a:p>
            <a:pPr marL="232121" lvl="1" indent="-232121">
              <a:spcBef>
                <a:spcPts val="614"/>
              </a:spcBef>
              <a:buClr>
                <a:srgbClr val="09418D"/>
              </a:buClr>
              <a:buFont typeface="Arial"/>
              <a:buChar char="•"/>
            </a:pPr>
            <a:r>
              <a:rPr lang="en-US" dirty="0">
                <a:solidFill>
                  <a:srgbClr val="575A60"/>
                </a:solidFill>
              </a:rPr>
              <a:t>TOC/CoC is limited with an end date. Case Managers and Provider Service Teams will educate the member and care providers about the timelines for TOC/CoC.   </a:t>
            </a:r>
          </a:p>
          <a:p>
            <a:pPr marL="0" lvl="1">
              <a:spcBef>
                <a:spcPts val="614"/>
              </a:spcBef>
              <a:buClr>
                <a:srgbClr val="09418D"/>
              </a:buClr>
            </a:pPr>
            <a:endParaRPr lang="en-US" dirty="0">
              <a:solidFill>
                <a:srgbClr val="FF0000"/>
              </a:solidFill>
            </a:endParaRPr>
          </a:p>
          <a:p>
            <a:pPr marL="292149" indent="-292149">
              <a:defRPr/>
            </a:pPr>
            <a:endParaRPr lang="en-US" b="1" dirty="0">
              <a:solidFill>
                <a:srgbClr val="FF0000"/>
              </a:solidFill>
              <a:latin typeface="Arial  "/>
              <a:ea typeface="ＭＳ Ｐゴシック" charset="-128"/>
              <a:cs typeface="Arial  "/>
            </a:endParaRPr>
          </a:p>
          <a:p>
            <a:pPr marL="232121" lvl="1" indent="-232121">
              <a:spcBef>
                <a:spcPts val="614"/>
              </a:spcBef>
              <a:buClr>
                <a:srgbClr val="09418D"/>
              </a:buClr>
              <a:buFont typeface="Arial"/>
              <a:buChar char="•"/>
            </a:pPr>
            <a:endParaRPr lang="en-US" b="1" dirty="0">
              <a:solidFill>
                <a:srgbClr val="575A60"/>
              </a:solidFill>
            </a:endParaRPr>
          </a:p>
          <a:p>
            <a:pPr marL="232121" lvl="1" indent="-232121">
              <a:spcBef>
                <a:spcPts val="614"/>
              </a:spcBef>
              <a:buClr>
                <a:srgbClr val="09418D"/>
              </a:buClr>
              <a:buFont typeface="Arial"/>
              <a:buChar char="•"/>
            </a:pPr>
            <a:endParaRPr lang="en-US" b="1" dirty="0">
              <a:solidFill>
                <a:srgbClr val="575A60"/>
              </a:solidFill>
            </a:endParaRPr>
          </a:p>
        </p:txBody>
      </p:sp>
    </p:spTree>
    <p:extLst>
      <p:ext uri="{BB962C8B-B14F-4D97-AF65-F5344CB8AC3E}">
        <p14:creationId xmlns:p14="http://schemas.microsoft.com/office/powerpoint/2010/main" val="2263527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2</a:t>
            </a:fld>
            <a:endParaRPr lang="en-US" dirty="0"/>
          </a:p>
        </p:txBody>
      </p:sp>
    </p:spTree>
    <p:extLst>
      <p:ext uri="{BB962C8B-B14F-4D97-AF65-F5344CB8AC3E}">
        <p14:creationId xmlns:p14="http://schemas.microsoft.com/office/powerpoint/2010/main" val="3046157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7456" lvl="1" indent="-292149">
              <a:buFont typeface="Arial" pitchFamily="34" charset="0"/>
              <a:buChar char="•"/>
              <a:defRPr/>
            </a:pPr>
            <a:endParaRPr lang="en-US" dirty="0">
              <a:solidFill>
                <a:srgbClr val="000000"/>
              </a:solidFill>
              <a:latin typeface="Arial  "/>
              <a:ea typeface="ＭＳ Ｐゴシック" charset="-128"/>
              <a:cs typeface="Arial  "/>
            </a:endParaRPr>
          </a:p>
          <a:p>
            <a:pPr lvl="1"/>
            <a:r>
              <a:rPr lang="en-US" dirty="0"/>
              <a:t>Active Course of Treatment: involves regular visits with the practitioner to monitor the status of an illness or disorder, provide direct treatment, prescribe medication or other treatment, or modify a treatment.</a:t>
            </a:r>
          </a:p>
          <a:p>
            <a:pPr lvl="1"/>
            <a:r>
              <a:rPr lang="en-US" dirty="0"/>
              <a:t>Significant Acute Condition: A medical condition, more serious in nature, with a sudden onset of symptoms due to injury, illness, or other medical problems that requires prompt medical attention for a limited duration. Examples include pneumonia or cellulitis, acute cholangitis or pancreatitis, heart attack or stroke.</a:t>
            </a:r>
          </a:p>
          <a:p>
            <a:pPr lvl="1"/>
            <a:r>
              <a:rPr lang="en-US" dirty="0"/>
              <a:t>Postpartum: Immediate post partum period is six weeks for vaginal birth and eight weeks for cesarean birth.</a:t>
            </a:r>
          </a:p>
          <a:p>
            <a:pPr lvl="1"/>
            <a:r>
              <a:rPr lang="en-US" dirty="0"/>
              <a:t>Serious Chronic Condition: A medical condition due to disease, illness or other medical problem or disorder that is serious in nature and that continues without cure, or worsens over an extended period of time, or requires ongoing treatment to maintain remission or prevent deterioration.</a:t>
            </a:r>
          </a:p>
          <a:p>
            <a:pPr marL="467456" lvl="1" indent="-292149">
              <a:buFont typeface="Arial" pitchFamily="34" charset="0"/>
              <a:buChar char="•"/>
              <a:defRPr/>
            </a:pPr>
            <a:endParaRPr lang="en-US" dirty="0">
              <a:solidFill>
                <a:srgbClr val="000000"/>
              </a:solidFill>
              <a:latin typeface="Arial  "/>
              <a:ea typeface="ＭＳ Ｐゴシック" charset="-128"/>
              <a:cs typeface="Arial  "/>
            </a:endParaRPr>
          </a:p>
        </p:txBody>
      </p:sp>
    </p:spTree>
    <p:extLst>
      <p:ext uri="{BB962C8B-B14F-4D97-AF65-F5344CB8AC3E}">
        <p14:creationId xmlns:p14="http://schemas.microsoft.com/office/powerpoint/2010/main" val="2263527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87858-B996-4291-96F9-A7500760731E}" type="slidenum">
              <a:rPr lang="en-US" smtClean="0"/>
              <a:pPr/>
              <a:t>21</a:t>
            </a:fld>
            <a:endParaRPr lang="en-US" dirty="0"/>
          </a:p>
        </p:txBody>
      </p:sp>
    </p:spTree>
    <p:extLst>
      <p:ext uri="{BB962C8B-B14F-4D97-AF65-F5344CB8AC3E}">
        <p14:creationId xmlns:p14="http://schemas.microsoft.com/office/powerpoint/2010/main" val="1091776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4974">
              <a:spcAft>
                <a:spcPts val="409"/>
              </a:spcAft>
              <a:buFontTx/>
              <a:buNone/>
              <a:defRPr/>
            </a:pPr>
            <a:r>
              <a:rPr lang="en-US" b="1" dirty="0">
                <a:solidFill>
                  <a:srgbClr val="FF0000"/>
                </a:solidFill>
              </a:rPr>
              <a:t>Our general timely filing guideline is 180 days from the date of service, but please check your Participation Agreement to confirm your organization’s filing limit.</a:t>
            </a:r>
          </a:p>
          <a:p>
            <a:pPr marL="0" indent="0" defTabSz="934974">
              <a:spcAft>
                <a:spcPts val="409"/>
              </a:spcAft>
              <a:buFontTx/>
              <a:buNone/>
              <a:defRPr/>
            </a:pPr>
            <a:r>
              <a:rPr lang="en-US" b="1" dirty="0">
                <a:solidFill>
                  <a:srgbClr val="FF0000"/>
                </a:solidFill>
              </a:rPr>
              <a:t>For electronic submission, payer ID 87726 is the most common primary payer ID. </a:t>
            </a:r>
          </a:p>
          <a:p>
            <a:pPr marL="0" indent="0" defTabSz="934974">
              <a:spcAft>
                <a:spcPts val="409"/>
              </a:spcAft>
              <a:buFontTx/>
              <a:buNone/>
              <a:defRPr/>
            </a:pPr>
            <a:r>
              <a:rPr lang="en-US" b="1" dirty="0">
                <a:solidFill>
                  <a:srgbClr val="FF0000"/>
                </a:solidFill>
              </a:rPr>
              <a:t>The preferred way to submit claims to UnitedHealthcare is through your clearinghouse or Connectivity Director.</a:t>
            </a:r>
          </a:p>
          <a:p>
            <a:pPr marL="0" indent="0" defTabSz="934974">
              <a:spcAft>
                <a:spcPts val="409"/>
              </a:spcAft>
              <a:buFontTx/>
              <a:buNone/>
              <a:defRPr/>
            </a:pPr>
            <a:endParaRPr lang="en-US" b="1" dirty="0">
              <a:solidFill>
                <a:srgbClr val="FF0000"/>
              </a:solidFill>
            </a:endParaRPr>
          </a:p>
          <a:p>
            <a:r>
              <a:rPr lang="en-US" dirty="0"/>
              <a:t>You can submit single claims online via the LINK application </a:t>
            </a:r>
            <a:r>
              <a:rPr lang="en-US" i="1" dirty="0"/>
              <a:t>claimsLink</a:t>
            </a:r>
            <a:endParaRPr lang="en-US" dirty="0"/>
          </a:p>
          <a:p>
            <a:r>
              <a:rPr lang="en-US" dirty="0"/>
              <a:t>•</a:t>
            </a:r>
          </a:p>
          <a:p>
            <a:r>
              <a:rPr lang="en-US" dirty="0"/>
              <a:t>Submit Centers for Medicare &amp; Medicaid Services (CMS) 1500 professional claims, including National Drug Code (NDC) claims, for all plan members online or by mail:</a:t>
            </a:r>
          </a:p>
          <a:p>
            <a:r>
              <a:rPr lang="en-US" dirty="0"/>
              <a:t></a:t>
            </a:r>
          </a:p>
          <a:p>
            <a:r>
              <a:rPr lang="en-US" dirty="0"/>
              <a:t>Online: Access the Claim Submission tool through Link. To sign in to Link, click on the Link button in the top right corner of UHCprovider.com.</a:t>
            </a:r>
          </a:p>
          <a:p>
            <a:r>
              <a:rPr lang="en-US" dirty="0"/>
              <a:t></a:t>
            </a:r>
          </a:p>
          <a:p>
            <a:r>
              <a:rPr lang="en-US" dirty="0"/>
              <a:t>By mail: Send claims to:</a:t>
            </a:r>
          </a:p>
          <a:p>
            <a:r>
              <a:rPr lang="en-US" dirty="0"/>
              <a:t>UnitedHealthcare Community Plan</a:t>
            </a:r>
          </a:p>
          <a:p>
            <a:r>
              <a:rPr lang="en-US" dirty="0"/>
              <a:t>P.O. Box 31362</a:t>
            </a:r>
          </a:p>
          <a:p>
            <a:r>
              <a:rPr lang="en-US" dirty="0"/>
              <a:t>Salt Lake City, UT 84131</a:t>
            </a:r>
          </a:p>
        </p:txBody>
      </p:sp>
    </p:spTree>
    <p:extLst>
      <p:ext uri="{BB962C8B-B14F-4D97-AF65-F5344CB8AC3E}">
        <p14:creationId xmlns:p14="http://schemas.microsoft.com/office/powerpoint/2010/main" val="3394123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MS PGothic" charset="0"/>
              </a:rPr>
              <a:t>We ask all care provider offices to follow our service model prior to reaching out to your Advocate. Here is an illustration of the process:</a:t>
            </a:r>
          </a:p>
          <a:p>
            <a:endParaRPr lang="en-US" dirty="0">
              <a:latin typeface="Arial" charset="0"/>
              <a:ea typeface="MS PGothic" charset="0"/>
            </a:endParaRPr>
          </a:p>
          <a:p>
            <a:r>
              <a:rPr lang="en-US" dirty="0">
                <a:latin typeface="Arial" charset="0"/>
                <a:ea typeface="MS PGothic" charset="0"/>
              </a:rPr>
              <a:t>If you realize one of your claims is not processed the way you think it should be, begin the reconsideration process by contacting our Healthcare Professional Services at the number listed or submit a reconsideration online. Be sure to obtain the tracking number for future reference.   </a:t>
            </a:r>
          </a:p>
          <a:p>
            <a:endParaRPr lang="en-US" dirty="0"/>
          </a:p>
        </p:txBody>
      </p:sp>
    </p:spTree>
    <p:extLst>
      <p:ext uri="{BB962C8B-B14F-4D97-AF65-F5344CB8AC3E}">
        <p14:creationId xmlns:p14="http://schemas.microsoft.com/office/powerpoint/2010/main" val="3889844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latin typeface="Arial" charset="0"/>
                <a:ea typeface="MS PGothic" charset="0"/>
              </a:rPr>
              <a:t>If after 30 days your issue remains unresolved, reach out to your Advocate and provide the information listed here: member name, member ID number, date of service, tracking number and your expected outcome.</a:t>
            </a:r>
          </a:p>
          <a:p>
            <a:endParaRPr lang="en-US" dirty="0">
              <a:latin typeface="Arial" charset="0"/>
              <a:ea typeface="MS PGothic" charset="0"/>
            </a:endParaRPr>
          </a:p>
          <a:p>
            <a:r>
              <a:rPr lang="en-US" dirty="0">
                <a:latin typeface="Arial" charset="0"/>
                <a:ea typeface="MS PGothic" charset="0"/>
              </a:rPr>
              <a:t>Your Advocate will submit your issue for escalated review to our dedicated Market Service Agent (MSA) team. The MSA will reach out to you if the claim was processed correctly and explain their findings. If it is determined that the claim was processed incorrectly, they will send it for reprocessing and you will receive an adjusted explanation of benefits.</a:t>
            </a:r>
          </a:p>
          <a:p>
            <a:endParaRPr lang="en-US" dirty="0">
              <a:latin typeface="Arial" charset="0"/>
              <a:ea typeface="MS PGothic" charset="0"/>
            </a:endParaRPr>
          </a:p>
          <a:p>
            <a:endParaRPr lang="en-US" dirty="0"/>
          </a:p>
        </p:txBody>
      </p:sp>
    </p:spTree>
    <p:extLst>
      <p:ext uri="{BB962C8B-B14F-4D97-AF65-F5344CB8AC3E}">
        <p14:creationId xmlns:p14="http://schemas.microsoft.com/office/powerpoint/2010/main" val="3889844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400"/>
              </a:spcAft>
              <a:buClr>
                <a:schemeClr val="accent3"/>
              </a:buClr>
              <a:buSzTx/>
              <a:buFont typeface="Arial" panose="020B0604020202020204" pitchFamily="34" charset="0"/>
              <a:buChar char="•"/>
              <a:tabLst/>
              <a:defRPr/>
            </a:pPr>
            <a:r>
              <a:rPr lang="en-US" dirty="0">
                <a:latin typeface="Arial" charset="0"/>
                <a:ea typeface="MS PGothic" charset="0"/>
              </a:rPr>
              <a:t>Access Link, the gateway to UnitedHealthcare Community Plan’s online tools, on this site. Use the tools to verify eligibility, review electronic claim submission and view</a:t>
            </a:r>
          </a:p>
          <a:p>
            <a:pPr marL="171450" marR="0" indent="-171450" algn="l" defTabSz="914400" rtl="0" eaLnBrk="1" fontAlgn="auto" latinLnBrk="0" hangingPunct="1">
              <a:lnSpc>
                <a:spcPct val="100000"/>
              </a:lnSpc>
              <a:spcBef>
                <a:spcPts val="0"/>
              </a:spcBef>
              <a:spcAft>
                <a:spcPts val="400"/>
              </a:spcAft>
              <a:buClr>
                <a:schemeClr val="accent3"/>
              </a:buClr>
              <a:buSzTx/>
              <a:buFont typeface="Arial" panose="020B0604020202020204" pitchFamily="34" charset="0"/>
              <a:buChar char="•"/>
              <a:tabLst/>
              <a:defRPr/>
            </a:pPr>
            <a:r>
              <a:rPr lang="en-US" dirty="0">
                <a:latin typeface="Arial" charset="0"/>
                <a:ea typeface="MS PGothic" charset="0"/>
              </a:rPr>
              <a:t>claim status.</a:t>
            </a:r>
          </a:p>
          <a:p>
            <a:pPr marL="171450" marR="0" indent="-171450" algn="l" defTabSz="914400" rtl="0" eaLnBrk="1" fontAlgn="auto" latinLnBrk="0" hangingPunct="1">
              <a:lnSpc>
                <a:spcPct val="100000"/>
              </a:lnSpc>
              <a:spcBef>
                <a:spcPts val="0"/>
              </a:spcBef>
              <a:spcAft>
                <a:spcPts val="400"/>
              </a:spcAft>
              <a:buClr>
                <a:schemeClr val="accent3"/>
              </a:buClr>
              <a:buSzTx/>
              <a:buFont typeface="Arial" panose="020B0604020202020204" pitchFamily="34" charset="0"/>
              <a:buChar char="•"/>
              <a:tabLst/>
              <a:defRPr/>
            </a:pPr>
            <a:endParaRPr lang="en-US" dirty="0">
              <a:latin typeface="Arial" charset="0"/>
              <a:ea typeface="MS PGothic" charset="0"/>
            </a:endParaRPr>
          </a:p>
          <a:p>
            <a:pPr marL="171450" marR="0" indent="-171450" algn="l" defTabSz="914400" rtl="0" eaLnBrk="1" fontAlgn="auto" latinLnBrk="0" hangingPunct="1">
              <a:lnSpc>
                <a:spcPct val="100000"/>
              </a:lnSpc>
              <a:spcBef>
                <a:spcPts val="0"/>
              </a:spcBef>
              <a:spcAft>
                <a:spcPts val="400"/>
              </a:spcAft>
              <a:buClr>
                <a:schemeClr val="accent3"/>
              </a:buClr>
              <a:buSzTx/>
              <a:buFont typeface="Arial" panose="020B0604020202020204" pitchFamily="34" charset="0"/>
              <a:buChar char="•"/>
              <a:tabLst/>
              <a:defRPr/>
            </a:pPr>
            <a:endParaRPr lang="en-US" dirty="0">
              <a:latin typeface="Arial" charset="0"/>
              <a:ea typeface="MS PGothic" charset="0"/>
            </a:endParaRPr>
          </a:p>
          <a:p>
            <a:pPr marL="171450" marR="0" indent="-171450" algn="l" defTabSz="914400" rtl="0" eaLnBrk="1" fontAlgn="auto" latinLnBrk="0" hangingPunct="1">
              <a:lnSpc>
                <a:spcPct val="100000"/>
              </a:lnSpc>
              <a:spcBef>
                <a:spcPts val="0"/>
              </a:spcBef>
              <a:spcAft>
                <a:spcPts val="400"/>
              </a:spcAft>
              <a:buClr>
                <a:schemeClr val="accent3"/>
              </a:buClr>
              <a:buSzTx/>
              <a:buFont typeface="Arial" panose="020B0604020202020204" pitchFamily="34" charset="0"/>
              <a:buChar char="•"/>
              <a:tabLst/>
              <a:defRPr/>
            </a:pPr>
            <a:r>
              <a:rPr lang="en-US" dirty="0">
                <a:latin typeface="Arial" charset="0"/>
                <a:ea typeface="MS PGothic" charset="0"/>
              </a:rPr>
              <a:t>Link is your digital health information connection. It’s an intuitive self-service experience that can help make your work measurably faster and easier.* (*Based on usability claims studies using keystroke-level modeling as tested on UnitedHealthcare Online and Optum Cloud Dashboard as compared to Link.)</a:t>
            </a:r>
          </a:p>
          <a:p>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25</a:t>
            </a:fld>
            <a:endParaRPr lang="en-US" dirty="0"/>
          </a:p>
        </p:txBody>
      </p:sp>
    </p:spTree>
    <p:extLst>
      <p:ext uri="{BB962C8B-B14F-4D97-AF65-F5344CB8AC3E}">
        <p14:creationId xmlns:p14="http://schemas.microsoft.com/office/powerpoint/2010/main" val="2011991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of the Link</a:t>
            </a:r>
            <a:r>
              <a:rPr lang="en-US" baseline="0" dirty="0"/>
              <a:t> Self-Service Tool page</a:t>
            </a: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26</a:t>
            </a:fld>
            <a:endParaRPr lang="en-US" dirty="0"/>
          </a:p>
        </p:txBody>
      </p:sp>
    </p:spTree>
    <p:extLst>
      <p:ext uri="{BB962C8B-B14F-4D97-AF65-F5344CB8AC3E}">
        <p14:creationId xmlns:p14="http://schemas.microsoft.com/office/powerpoint/2010/main" val="1538879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MS PGothic" charset="0"/>
              </a:rPr>
              <a:t>Applications available on LINK include:</a:t>
            </a:r>
          </a:p>
          <a:p>
            <a:pPr>
              <a:spcBef>
                <a:spcPts val="3068"/>
              </a:spcBef>
              <a:buClr>
                <a:srgbClr val="09418D"/>
              </a:buClr>
            </a:pPr>
            <a:r>
              <a:rPr lang="en-US" b="1" dirty="0">
                <a:solidFill>
                  <a:srgbClr val="26A3DF"/>
                </a:solidFill>
              </a:rPr>
              <a:t>eligibilityLINK Application</a:t>
            </a:r>
          </a:p>
          <a:p>
            <a:pPr marL="292179" indent="-292179">
              <a:spcBef>
                <a:spcPts val="614"/>
              </a:spcBef>
              <a:buClr>
                <a:srgbClr val="09418D"/>
              </a:buClr>
              <a:buFont typeface="Arial"/>
              <a:buChar char="•"/>
            </a:pPr>
            <a:r>
              <a:rPr lang="en-US" dirty="0">
                <a:solidFill>
                  <a:srgbClr val="535A5D"/>
                </a:solidFill>
              </a:rPr>
              <a:t>Check member eligibility and review detailed benefits information. </a:t>
            </a:r>
          </a:p>
          <a:p>
            <a:pPr marL="292179" indent="-292179">
              <a:spcBef>
                <a:spcPts val="614"/>
              </a:spcBef>
              <a:buClr>
                <a:srgbClr val="09418D"/>
              </a:buClr>
              <a:buFont typeface="Arial"/>
              <a:buChar char="•"/>
            </a:pPr>
            <a:r>
              <a:rPr lang="en-US" dirty="0">
                <a:solidFill>
                  <a:srgbClr val="535A5D"/>
                </a:solidFill>
              </a:rPr>
              <a:t>Can also use the app to find out if referrals, notifications and prior authorizations are required for</a:t>
            </a:r>
            <a:r>
              <a:rPr lang="en-US" dirty="0">
                <a:solidFill>
                  <a:srgbClr val="FF0000"/>
                </a:solidFill>
              </a:rPr>
              <a:t> </a:t>
            </a:r>
            <a:r>
              <a:rPr lang="en-US" dirty="0">
                <a:solidFill>
                  <a:srgbClr val="535A5D"/>
                </a:solidFill>
              </a:rPr>
              <a:t>the member’s plan. </a:t>
            </a:r>
            <a:endParaRPr lang="en-US" b="1" dirty="0">
              <a:solidFill>
                <a:srgbClr val="26A3DF"/>
              </a:solidFill>
            </a:endParaRPr>
          </a:p>
          <a:p>
            <a:pPr>
              <a:spcBef>
                <a:spcPts val="614"/>
              </a:spcBef>
              <a:buClr>
                <a:srgbClr val="09418D"/>
              </a:buClr>
            </a:pPr>
            <a:endParaRPr lang="en-US" b="1" dirty="0">
              <a:solidFill>
                <a:srgbClr val="26A3DF"/>
              </a:solidFill>
            </a:endParaRPr>
          </a:p>
          <a:p>
            <a:pPr>
              <a:spcBef>
                <a:spcPts val="614"/>
              </a:spcBef>
              <a:buClr>
                <a:srgbClr val="09418D"/>
              </a:buClr>
            </a:pPr>
            <a:r>
              <a:rPr lang="en-US" b="1" dirty="0">
                <a:solidFill>
                  <a:srgbClr val="26A3DF"/>
                </a:solidFill>
              </a:rPr>
              <a:t>claimsLINK Application</a:t>
            </a:r>
          </a:p>
          <a:p>
            <a:pPr marL="292179" indent="-292179">
              <a:defRPr/>
            </a:pPr>
            <a:r>
              <a:rPr lang="en-US" dirty="0">
                <a:solidFill>
                  <a:srgbClr val="535A5D"/>
                </a:solidFill>
              </a:rPr>
              <a:t>View claim information for multiple UnitedHealthcare plans in a single app</a:t>
            </a:r>
          </a:p>
          <a:p>
            <a:pPr marL="292179" indent="-292179">
              <a:defRPr/>
            </a:pPr>
            <a:r>
              <a:rPr lang="en-US" dirty="0">
                <a:solidFill>
                  <a:srgbClr val="535A5D"/>
                </a:solidFill>
              </a:rPr>
              <a:t>View letters and remittance advice</a:t>
            </a:r>
          </a:p>
          <a:p>
            <a:pPr marL="292179" indent="-292179">
              <a:defRPr/>
            </a:pPr>
            <a:r>
              <a:rPr lang="en-US" dirty="0">
                <a:solidFill>
                  <a:srgbClr val="535A5D"/>
                </a:solidFill>
              </a:rPr>
              <a:t>Flag claims for future viewing</a:t>
            </a:r>
          </a:p>
          <a:p>
            <a:pPr marL="292179" indent="-292179">
              <a:defRPr/>
            </a:pPr>
            <a:r>
              <a:rPr lang="en-US" dirty="0">
                <a:solidFill>
                  <a:srgbClr val="535A5D"/>
                </a:solidFill>
              </a:rPr>
              <a:t>Submit additional information requested on closed or pended claims</a:t>
            </a:r>
          </a:p>
          <a:p>
            <a:pPr marL="292179" indent="-292179">
              <a:defRPr/>
            </a:pPr>
            <a:r>
              <a:rPr lang="en-US" dirty="0">
                <a:solidFill>
                  <a:srgbClr val="535A5D"/>
                </a:solidFill>
              </a:rPr>
              <a:t>Submit claim reconsideration requests with or without electronic attachments</a:t>
            </a:r>
          </a:p>
          <a:p>
            <a:pPr marL="292179" indent="-292179">
              <a:defRPr/>
            </a:pPr>
            <a:endParaRPr lang="en-US" dirty="0">
              <a:solidFill>
                <a:srgbClr val="535A5D"/>
              </a:solidFill>
            </a:endParaRPr>
          </a:p>
          <a:p>
            <a:r>
              <a:rPr lang="en-US" sz="1200" b="1" kern="1200" dirty="0">
                <a:solidFill>
                  <a:srgbClr val="4D4D4D"/>
                </a:solidFill>
                <a:effectLst/>
                <a:latin typeface="+mn-lt"/>
                <a:ea typeface="+mn-ea"/>
                <a:cs typeface="+mn-cs"/>
              </a:rPr>
              <a:t>Care Conductor</a:t>
            </a:r>
          </a:p>
          <a:p>
            <a:pPr lvl="0"/>
            <a:r>
              <a:rPr lang="en-US" sz="1200" kern="1200" dirty="0">
                <a:solidFill>
                  <a:srgbClr val="4D4D4D"/>
                </a:solidFill>
                <a:effectLst/>
                <a:latin typeface="+mn-lt"/>
                <a:ea typeface="+mn-ea"/>
                <a:cs typeface="+mn-cs"/>
              </a:rPr>
              <a:t>It allows for you to access member health risk assessments and also locate and share individual patient care plans</a:t>
            </a:r>
          </a:p>
          <a:p>
            <a:pPr marL="292179" indent="-292179">
              <a:defRPr/>
            </a:pPr>
            <a:endParaRPr lang="en-US" dirty="0">
              <a:solidFill>
                <a:srgbClr val="535A5D"/>
              </a:solidFill>
            </a:endParaRPr>
          </a:p>
          <a:p>
            <a:endParaRPr lang="en-US" dirty="0">
              <a:latin typeface="Arial" charset="0"/>
              <a:ea typeface="MS PGothic" charset="0"/>
            </a:endParaRPr>
          </a:p>
        </p:txBody>
      </p:sp>
    </p:spTree>
    <p:extLst>
      <p:ext uri="{BB962C8B-B14F-4D97-AF65-F5344CB8AC3E}">
        <p14:creationId xmlns:p14="http://schemas.microsoft.com/office/powerpoint/2010/main" val="1758145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defTabSz="934974">
              <a:spcAft>
                <a:spcPts val="409"/>
              </a:spcAft>
              <a:defRPr/>
            </a:pPr>
            <a:r>
              <a:rPr lang="en-US" dirty="0">
                <a:solidFill>
                  <a:srgbClr val="575A60"/>
                </a:solidFill>
              </a:rPr>
              <a:t>With EPS, you receive electronic funds transfers (EFT) for claim payments - and Explanation of Benefits (EOBs) are delivered online. </a:t>
            </a:r>
          </a:p>
          <a:p>
            <a:r>
              <a:rPr lang="en-US" dirty="0">
                <a:latin typeface="Arial" charset="0"/>
                <a:ea typeface="MS PGothic" charset="0"/>
              </a:rPr>
              <a:t>Providers</a:t>
            </a:r>
            <a:r>
              <a:rPr lang="en-US" baseline="0" dirty="0">
                <a:latin typeface="Arial" charset="0"/>
                <a:ea typeface="MS PGothic" charset="0"/>
              </a:rPr>
              <a:t> already signed up for EPS with our other programs – Commercial and Medicare in the state, should already be signed up with EPS for this new Community Plan program.</a:t>
            </a:r>
          </a:p>
          <a:p>
            <a:r>
              <a:rPr lang="en-US" baseline="0" dirty="0">
                <a:latin typeface="Arial" charset="0"/>
                <a:ea typeface="MS PGothic" charset="0"/>
              </a:rPr>
              <a:t>If you are not, we do encourage signing-up now to:</a:t>
            </a:r>
          </a:p>
          <a:p>
            <a:pPr marL="467487" lvl="1" indent="-292179">
              <a:spcBef>
                <a:spcPts val="614"/>
              </a:spcBef>
              <a:buClr>
                <a:srgbClr val="09418D"/>
              </a:buClr>
              <a:buFont typeface="Arial"/>
              <a:buChar char="•"/>
            </a:pPr>
            <a:r>
              <a:rPr lang="en-US" dirty="0">
                <a:solidFill>
                  <a:srgbClr val="575A60"/>
                </a:solidFill>
              </a:rPr>
              <a:t>Lessens administrative costs and simplifies bookkeeping</a:t>
            </a:r>
          </a:p>
          <a:p>
            <a:pPr marL="467487" lvl="1" indent="-292179">
              <a:spcBef>
                <a:spcPts val="614"/>
              </a:spcBef>
              <a:buClr>
                <a:srgbClr val="09418D"/>
              </a:buClr>
              <a:buFont typeface="Arial"/>
              <a:buChar char="•"/>
            </a:pPr>
            <a:r>
              <a:rPr lang="en-US" dirty="0">
                <a:solidFill>
                  <a:srgbClr val="575A60"/>
                </a:solidFill>
              </a:rPr>
              <a:t>Reduces reimbursement turnaround time</a:t>
            </a:r>
          </a:p>
          <a:p>
            <a:endParaRPr lang="en-US" dirty="0">
              <a:latin typeface="Arial" charset="0"/>
              <a:ea typeface="MS PGothic" charset="0"/>
            </a:endParaRPr>
          </a:p>
          <a:p>
            <a:endParaRPr lang="en-US" dirty="0">
              <a:latin typeface="Arial" charset="0"/>
              <a:ea typeface="MS PGothic" charset="0"/>
            </a:endParaRPr>
          </a:p>
        </p:txBody>
      </p:sp>
    </p:spTree>
    <p:extLst>
      <p:ext uri="{BB962C8B-B14F-4D97-AF65-F5344CB8AC3E}">
        <p14:creationId xmlns:p14="http://schemas.microsoft.com/office/powerpoint/2010/main" val="1758145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MS PGothic" charset="0"/>
              </a:rPr>
              <a:t>This new administrative</a:t>
            </a:r>
            <a:r>
              <a:rPr lang="en-US" baseline="0" dirty="0">
                <a:latin typeface="Arial" charset="0"/>
                <a:ea typeface="MS PGothic" charset="0"/>
              </a:rPr>
              <a:t> guide adheres to all state specific requirements and outlines all of the administrative and clinical processes required per our contract with the state Medicaid agency.</a:t>
            </a:r>
            <a:endParaRPr lang="en-US" dirty="0">
              <a:latin typeface="Arial" charset="0"/>
              <a:ea typeface="MS PGothic" charset="0"/>
            </a:endParaRPr>
          </a:p>
        </p:txBody>
      </p:sp>
    </p:spTree>
    <p:extLst>
      <p:ext uri="{BB962C8B-B14F-4D97-AF65-F5344CB8AC3E}">
        <p14:creationId xmlns:p14="http://schemas.microsoft.com/office/powerpoint/2010/main" val="175814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3</a:t>
            </a:fld>
            <a:endParaRPr lang="en-US" dirty="0"/>
          </a:p>
        </p:txBody>
      </p:sp>
    </p:spTree>
    <p:extLst>
      <p:ext uri="{BB962C8B-B14F-4D97-AF65-F5344CB8AC3E}">
        <p14:creationId xmlns:p14="http://schemas.microsoft.com/office/powerpoint/2010/main" val="2333612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Arial" charset="0"/>
                <a:ea typeface="MS PGothic" charset="0"/>
              </a:rPr>
              <a:t>As part of UnitedHealthcare Provider Service model, you have access to the same advocate team that you already do business with today. </a:t>
            </a:r>
            <a:r>
              <a:rPr lang="en-US" b="0" i="1" dirty="0">
                <a:solidFill>
                  <a:srgbClr val="FF0000"/>
                </a:solidFill>
                <a:latin typeface="Arial" charset="0"/>
                <a:ea typeface="MS PGothic" charset="0"/>
              </a:rPr>
              <a:t>(phone number on this slide</a:t>
            </a:r>
            <a:r>
              <a:rPr lang="en-US" b="0" i="1" baseline="0" dirty="0">
                <a:solidFill>
                  <a:srgbClr val="FF0000"/>
                </a:solidFill>
                <a:latin typeface="Arial" charset="0"/>
                <a:ea typeface="MS PGothic" charset="0"/>
              </a:rPr>
              <a:t> is temporary and will transition to regular toll-free number once we go live in November 2019)</a:t>
            </a:r>
          </a:p>
          <a:p>
            <a:endParaRPr lang="en-US" b="0" i="1" dirty="0">
              <a:solidFill>
                <a:srgbClr val="FF0000"/>
              </a:solidFill>
              <a:latin typeface="Arial" charset="0"/>
              <a:ea typeface="MS PGothic" charset="0"/>
            </a:endParaRPr>
          </a:p>
          <a:p>
            <a:endParaRPr lang="en-US" b="0" i="1" dirty="0">
              <a:solidFill>
                <a:srgbClr val="FF0000"/>
              </a:solidFill>
              <a:latin typeface="Arial" charset="0"/>
              <a:ea typeface="MS PGothic" charset="0"/>
            </a:endParaRPr>
          </a:p>
          <a:p>
            <a:pPr marL="0" indent="0">
              <a:buNone/>
            </a:pPr>
            <a:r>
              <a:rPr lang="en-US" b="0" i="1" dirty="0">
                <a:solidFill>
                  <a:srgbClr val="FF0000"/>
                </a:solidFill>
                <a:latin typeface="Arial" charset="0"/>
                <a:ea typeface="MS PGothic" charset="0"/>
              </a:rPr>
              <a:t>**********NOT</a:t>
            </a:r>
            <a:r>
              <a:rPr lang="en-US" b="0" i="1" baseline="0" dirty="0">
                <a:solidFill>
                  <a:srgbClr val="FF0000"/>
                </a:solidFill>
                <a:latin typeface="Arial" charset="0"/>
                <a:ea typeface="MS PGothic" charset="0"/>
              </a:rPr>
              <a:t> SURE THIS PART SHOULD BE HERE – WE HAVEN’T MENTIONED THIS THE ENTIRE PRESENTATION*******</a:t>
            </a:r>
            <a:endParaRPr lang="en-US" b="0" i="1" dirty="0">
              <a:solidFill>
                <a:srgbClr val="FF0000"/>
              </a:solidFill>
              <a:latin typeface="Arial" charset="0"/>
              <a:ea typeface="MS PGothic" charset="0"/>
            </a:endParaRPr>
          </a:p>
          <a:p>
            <a:r>
              <a:rPr lang="en-US" b="1" dirty="0">
                <a:solidFill>
                  <a:srgbClr val="000000"/>
                </a:solidFill>
                <a:latin typeface="Arial" charset="0"/>
                <a:ea typeface="MS PGothic" charset="0"/>
              </a:rPr>
              <a:t>For NMRT – </a:t>
            </a:r>
            <a:r>
              <a:rPr lang="en-US" dirty="0">
                <a:solidFill>
                  <a:srgbClr val="000000"/>
                </a:solidFill>
                <a:latin typeface="Arial" charset="0"/>
                <a:ea typeface="MS PGothic" charset="0"/>
              </a:rPr>
              <a:t>this program is also supported by the NMRT (Network Management Resource Team) that you work with today.</a:t>
            </a:r>
          </a:p>
          <a:p>
            <a:endParaRPr lang="en-US" b="1" dirty="0">
              <a:solidFill>
                <a:srgbClr val="000000"/>
              </a:solidFill>
              <a:latin typeface="Arial" charset="0"/>
              <a:ea typeface="MS PGothic" charset="0"/>
            </a:endParaRPr>
          </a:p>
          <a:p>
            <a:pPr marL="0" indent="0">
              <a:buNone/>
            </a:pPr>
            <a:endParaRPr lang="en-US" b="1" dirty="0">
              <a:solidFill>
                <a:srgbClr val="000000"/>
              </a:solidFill>
              <a:latin typeface="Arial" charset="0"/>
              <a:ea typeface="MS PGothic" charset="0"/>
            </a:endParaRPr>
          </a:p>
          <a:p>
            <a:pPr marL="0" indent="0">
              <a:buNone/>
            </a:pPr>
            <a:endParaRPr lang="en-US" dirty="0">
              <a:solidFill>
                <a:srgbClr val="000000"/>
              </a:solidFill>
              <a:latin typeface="Arial" charset="0"/>
              <a:ea typeface="MS PGothic" charset="0"/>
            </a:endParaRPr>
          </a:p>
        </p:txBody>
      </p:sp>
    </p:spTree>
    <p:extLst>
      <p:ext uri="{BB962C8B-B14F-4D97-AF65-F5344CB8AC3E}">
        <p14:creationId xmlns:p14="http://schemas.microsoft.com/office/powerpoint/2010/main" val="1758145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Arial" charset="0"/>
                <a:ea typeface="MS PGothic" charset="0"/>
              </a:rPr>
              <a:t>How do we communicate?</a:t>
            </a:r>
          </a:p>
          <a:p>
            <a:endParaRPr lang="en-US" dirty="0">
              <a:solidFill>
                <a:srgbClr val="000000"/>
              </a:solidFill>
              <a:latin typeface="Arial" charset="0"/>
              <a:ea typeface="MS PGothic" charset="0"/>
            </a:endParaRPr>
          </a:p>
          <a:p>
            <a:pPr eaLnBrk="1" hangingPunct="1">
              <a:lnSpc>
                <a:spcPct val="80000"/>
              </a:lnSpc>
            </a:pPr>
            <a:r>
              <a:rPr lang="en-US" dirty="0">
                <a:solidFill>
                  <a:srgbClr val="000000"/>
                </a:solidFill>
                <a:latin typeface="Arial" charset="0"/>
                <a:ea typeface="MS PGothic" charset="0"/>
              </a:rPr>
              <a:t>Administrative Guide </a:t>
            </a:r>
          </a:p>
          <a:p>
            <a:pPr lvl="1" eaLnBrk="1" hangingPunct="1">
              <a:lnSpc>
                <a:spcPct val="80000"/>
              </a:lnSpc>
              <a:buFontTx/>
              <a:buChar char="•"/>
            </a:pPr>
            <a:r>
              <a:rPr lang="en-US" dirty="0">
                <a:solidFill>
                  <a:srgbClr val="000000"/>
                </a:solidFill>
                <a:latin typeface="Arial" charset="0"/>
                <a:ea typeface="MS PGothic" charset="0"/>
              </a:rPr>
              <a:t>Updated annually</a:t>
            </a:r>
          </a:p>
          <a:p>
            <a:pPr lvl="1" eaLnBrk="1" hangingPunct="1">
              <a:lnSpc>
                <a:spcPct val="80000"/>
              </a:lnSpc>
              <a:buFontTx/>
              <a:buChar char="•"/>
            </a:pPr>
            <a:r>
              <a:rPr lang="en-US" dirty="0">
                <a:solidFill>
                  <a:srgbClr val="000000"/>
                </a:solidFill>
                <a:latin typeface="Arial" charset="0"/>
                <a:ea typeface="MS PGothic" charset="0"/>
              </a:rPr>
              <a:t>Available online   </a:t>
            </a:r>
          </a:p>
          <a:p>
            <a:pPr lvl="1" eaLnBrk="1" hangingPunct="1">
              <a:lnSpc>
                <a:spcPct val="80000"/>
              </a:lnSpc>
              <a:buFontTx/>
              <a:buChar char="•"/>
            </a:pPr>
            <a:endParaRPr lang="en-US" dirty="0">
              <a:solidFill>
                <a:srgbClr val="000000"/>
              </a:solidFill>
              <a:latin typeface="Arial" charset="0"/>
              <a:ea typeface="MS PGothic" charset="0"/>
            </a:endParaRPr>
          </a:p>
          <a:p>
            <a:pPr eaLnBrk="1" hangingPunct="1">
              <a:lnSpc>
                <a:spcPct val="80000"/>
              </a:lnSpc>
            </a:pPr>
            <a:r>
              <a:rPr lang="en-US" dirty="0">
                <a:solidFill>
                  <a:srgbClr val="000000"/>
                </a:solidFill>
                <a:latin typeface="Arial" charset="0"/>
                <a:ea typeface="MS PGothic" charset="0"/>
              </a:rPr>
              <a:t>Practice Matters Newsletter</a:t>
            </a:r>
          </a:p>
          <a:p>
            <a:pPr lvl="1" eaLnBrk="1" hangingPunct="1">
              <a:lnSpc>
                <a:spcPct val="80000"/>
              </a:lnSpc>
              <a:buFontTx/>
              <a:buChar char="•"/>
            </a:pPr>
            <a:r>
              <a:rPr lang="en-US" dirty="0">
                <a:solidFill>
                  <a:srgbClr val="000000"/>
                </a:solidFill>
                <a:latin typeface="Arial" charset="0"/>
                <a:ea typeface="MS PGothic" charset="0"/>
              </a:rPr>
              <a:t>Published quarterly</a:t>
            </a:r>
          </a:p>
          <a:p>
            <a:pPr lvl="1" eaLnBrk="1" hangingPunct="1">
              <a:lnSpc>
                <a:spcPct val="80000"/>
              </a:lnSpc>
            </a:pPr>
            <a:endParaRPr lang="en-US" dirty="0">
              <a:solidFill>
                <a:srgbClr val="000000"/>
              </a:solidFill>
              <a:latin typeface="Arial" charset="0"/>
              <a:ea typeface="MS PGothic" charset="0"/>
            </a:endParaRPr>
          </a:p>
          <a:p>
            <a:pPr eaLnBrk="1" hangingPunct="1">
              <a:lnSpc>
                <a:spcPct val="80000"/>
              </a:lnSpc>
              <a:buFont typeface="Wingdings" charset="0"/>
              <a:buNone/>
            </a:pPr>
            <a:r>
              <a:rPr lang="en-US" dirty="0">
                <a:solidFill>
                  <a:srgbClr val="000000"/>
                </a:solidFill>
                <a:latin typeface="Arial" charset="0"/>
                <a:ea typeface="MS PGothic" charset="0"/>
              </a:rPr>
              <a:t>Reimbursement Policy Updates are Communicated Via the Monthly Network Bulletin Newsletters</a:t>
            </a:r>
          </a:p>
          <a:p>
            <a:pPr lvl="1" eaLnBrk="1" hangingPunct="1">
              <a:lnSpc>
                <a:spcPct val="80000"/>
              </a:lnSpc>
              <a:buFontTx/>
              <a:buChar char="•"/>
            </a:pPr>
            <a:r>
              <a:rPr lang="en-US" dirty="0">
                <a:solidFill>
                  <a:srgbClr val="000000"/>
                </a:solidFill>
                <a:latin typeface="Arial" charset="0"/>
                <a:ea typeface="MS PGothic" charset="0"/>
              </a:rPr>
              <a:t>Alerts you to any change in reimbursement policies or procedures </a:t>
            </a:r>
          </a:p>
          <a:p>
            <a:pPr lvl="1" eaLnBrk="1" hangingPunct="1">
              <a:lnSpc>
                <a:spcPct val="80000"/>
              </a:lnSpc>
              <a:buFontTx/>
              <a:buChar char="•"/>
            </a:pPr>
            <a:r>
              <a:rPr lang="en-US" dirty="0">
                <a:solidFill>
                  <a:srgbClr val="000000"/>
                </a:solidFill>
                <a:latin typeface="Arial" charset="0"/>
                <a:ea typeface="MS PGothic" charset="0"/>
              </a:rPr>
              <a:t>Care provider should refer to reimbursement policies for updates/changes if they have claim issues. </a:t>
            </a:r>
          </a:p>
          <a:p>
            <a:pPr lvl="1" eaLnBrk="1" hangingPunct="1">
              <a:lnSpc>
                <a:spcPct val="80000"/>
              </a:lnSpc>
              <a:buFontTx/>
              <a:buChar char="•"/>
            </a:pPr>
            <a:r>
              <a:rPr lang="en-US" dirty="0">
                <a:solidFill>
                  <a:srgbClr val="000000"/>
                </a:solidFill>
                <a:latin typeface="Arial" charset="0"/>
                <a:ea typeface="MS PGothic" charset="0"/>
              </a:rPr>
              <a:t>Check a least quarterly for updates.</a:t>
            </a:r>
          </a:p>
          <a:p>
            <a:pPr lvl="1" eaLnBrk="1" hangingPunct="1">
              <a:lnSpc>
                <a:spcPct val="80000"/>
              </a:lnSpc>
              <a:buFontTx/>
              <a:buChar char="•"/>
            </a:pPr>
            <a:endParaRPr lang="en-US" dirty="0">
              <a:solidFill>
                <a:srgbClr val="000000"/>
              </a:solidFill>
              <a:latin typeface="Arial" charset="0"/>
              <a:ea typeface="MS PGothic" charset="0"/>
            </a:endParaRPr>
          </a:p>
          <a:p>
            <a:pPr eaLnBrk="1" hangingPunct="1">
              <a:lnSpc>
                <a:spcPct val="80000"/>
              </a:lnSpc>
              <a:buFont typeface="Wingdings" charset="0"/>
              <a:buNone/>
            </a:pPr>
            <a:r>
              <a:rPr lang="en-US" dirty="0">
                <a:solidFill>
                  <a:srgbClr val="000000"/>
                </a:solidFill>
                <a:latin typeface="Arial" charset="0"/>
                <a:ea typeface="MS PGothic" charset="0"/>
              </a:rPr>
              <a:t>Website Notifications</a:t>
            </a:r>
          </a:p>
          <a:p>
            <a:pPr eaLnBrk="1" hangingPunct="1">
              <a:lnSpc>
                <a:spcPct val="80000"/>
              </a:lnSpc>
              <a:buFont typeface="Wingdings" charset="0"/>
              <a:buNone/>
            </a:pPr>
            <a:endParaRPr lang="en-US" dirty="0">
              <a:solidFill>
                <a:srgbClr val="000000"/>
              </a:solidFill>
              <a:latin typeface="Arial" charset="0"/>
              <a:ea typeface="MS PGothic" charset="0"/>
            </a:endParaRPr>
          </a:p>
          <a:p>
            <a:r>
              <a:rPr lang="en-US" dirty="0">
                <a:solidFill>
                  <a:srgbClr val="000000"/>
                </a:solidFill>
                <a:latin typeface="Arial" charset="0"/>
                <a:ea typeface="MS PGothic" charset="0"/>
              </a:rPr>
              <a:t>Physician/Hospital Advocate</a:t>
            </a:r>
          </a:p>
          <a:p>
            <a:endParaRPr lang="en-US" dirty="0">
              <a:solidFill>
                <a:srgbClr val="000000"/>
              </a:solidFill>
              <a:latin typeface="Arial" charset="0"/>
              <a:ea typeface="MS PGothic" charset="0"/>
            </a:endParaRPr>
          </a:p>
          <a:p>
            <a:endParaRPr lang="en-US" dirty="0">
              <a:solidFill>
                <a:srgbClr val="000000"/>
              </a:solidFill>
              <a:latin typeface="Arial" charset="0"/>
              <a:ea typeface="MS PGothic" charset="0"/>
            </a:endParaRPr>
          </a:p>
        </p:txBody>
      </p:sp>
    </p:spTree>
    <p:extLst>
      <p:ext uri="{BB962C8B-B14F-4D97-AF65-F5344CB8AC3E}">
        <p14:creationId xmlns:p14="http://schemas.microsoft.com/office/powerpoint/2010/main" val="1758145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defTabSz="934974">
              <a:spcAft>
                <a:spcPts val="409"/>
              </a:spcAft>
              <a:defRPr/>
            </a:pPr>
            <a:r>
              <a:rPr lang="en-US" dirty="0"/>
              <a:t>In closing, we want to review</a:t>
            </a:r>
            <a:r>
              <a:rPr lang="en-US" baseline="0" dirty="0"/>
              <a:t> some of the key information that is available today to ensure we launch a successful program and create more administrative ease for you and your practice.</a:t>
            </a:r>
          </a:p>
          <a:p>
            <a:endParaRPr lang="en-US" dirty="0"/>
          </a:p>
        </p:txBody>
      </p:sp>
    </p:spTree>
    <p:extLst>
      <p:ext uri="{BB962C8B-B14F-4D97-AF65-F5344CB8AC3E}">
        <p14:creationId xmlns:p14="http://schemas.microsoft.com/office/powerpoint/2010/main" val="3889844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Thank you for joining</a:t>
            </a:r>
            <a:r>
              <a:rPr lang="en-US" baseline="0" dirty="0"/>
              <a:t> us today.</a:t>
            </a: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34</a:t>
            </a:fld>
            <a:endParaRPr lang="en-US" dirty="0"/>
          </a:p>
        </p:txBody>
      </p:sp>
    </p:spTree>
    <p:extLst>
      <p:ext uri="{BB962C8B-B14F-4D97-AF65-F5344CB8AC3E}">
        <p14:creationId xmlns:p14="http://schemas.microsoft.com/office/powerpoint/2010/main" val="4279028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defTabSz="934974">
              <a:spcAft>
                <a:spcPts val="409"/>
              </a:spcAft>
              <a:defRPr/>
            </a:pPr>
            <a:r>
              <a:rPr lang="en-US" dirty="0"/>
              <a:t>This</a:t>
            </a:r>
            <a:r>
              <a:rPr lang="en-US" baseline="0" dirty="0"/>
              <a:t> new program covers Pharmacy benefits.</a:t>
            </a:r>
            <a:endParaRPr lang="en-US" dirty="0"/>
          </a:p>
          <a:p>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35</a:t>
            </a:fld>
            <a:endParaRPr lang="en-US" dirty="0"/>
          </a:p>
        </p:txBody>
      </p:sp>
    </p:spTree>
    <p:extLst>
      <p:ext uri="{BB962C8B-B14F-4D97-AF65-F5344CB8AC3E}">
        <p14:creationId xmlns:p14="http://schemas.microsoft.com/office/powerpoint/2010/main" val="4107241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defTabSz="934974">
              <a:spcAft>
                <a:spcPts val="409"/>
              </a:spcAft>
              <a:defRPr/>
            </a:pPr>
            <a:endParaRPr lang="en-US" dirty="0">
              <a:solidFill>
                <a:srgbClr val="575A60"/>
              </a:solidFill>
            </a:endParaRPr>
          </a:p>
          <a:p>
            <a:pPr marL="175308" indent="-175308" defTabSz="934974">
              <a:spcAft>
                <a:spcPts val="409"/>
              </a:spcAft>
              <a:defRPr/>
            </a:pPr>
            <a:endParaRPr lang="en-US" dirty="0">
              <a:solidFill>
                <a:srgbClr val="575A60"/>
              </a:solidFill>
            </a:endParaRPr>
          </a:p>
          <a:p>
            <a:pPr marL="175308" indent="-175308" defTabSz="934974">
              <a:spcAft>
                <a:spcPts val="409"/>
              </a:spcAft>
              <a:defRPr/>
            </a:pPr>
            <a:r>
              <a:rPr lang="en-US" dirty="0">
                <a:solidFill>
                  <a:srgbClr val="575A60"/>
                </a:solidFill>
              </a:rPr>
              <a:t>OptumRx, our pharmacy benefits manager, oversees pharmacy network contracting and claims processing on our behalf. </a:t>
            </a:r>
          </a:p>
          <a:p>
            <a:pPr marL="292179" indent="-292179">
              <a:spcBef>
                <a:spcPts val="614"/>
              </a:spcBef>
              <a:buClr>
                <a:srgbClr val="01288F"/>
              </a:buClr>
              <a:buFont typeface="Arial"/>
              <a:buChar char="•"/>
            </a:pPr>
            <a:r>
              <a:rPr lang="en-US" dirty="0">
                <a:solidFill>
                  <a:srgbClr val="575A60"/>
                </a:solidFill>
              </a:rPr>
              <a:t>Our preferred drug list (PDL) is available at UHCCommunityPlan.com/NC  &gt; Pharmacy </a:t>
            </a:r>
          </a:p>
          <a:p>
            <a:pPr marL="292179" indent="-292179">
              <a:spcBef>
                <a:spcPts val="614"/>
              </a:spcBef>
              <a:buClr>
                <a:srgbClr val="01288F"/>
              </a:buClr>
              <a:buFont typeface="Arial"/>
              <a:buChar char="•"/>
            </a:pPr>
            <a:r>
              <a:rPr lang="en-US" dirty="0">
                <a:solidFill>
                  <a:srgbClr val="575A60"/>
                </a:solidFill>
              </a:rPr>
              <a:t>The drugs listed in the PDL have been reviewed and approved by: UnitedHealthcare Community Plan Pharmacy and Therapeutics Committee </a:t>
            </a:r>
          </a:p>
          <a:p>
            <a:pPr marL="292179" indent="-292179">
              <a:spcBef>
                <a:spcPts val="614"/>
              </a:spcBef>
              <a:buClr>
                <a:srgbClr val="01288F"/>
              </a:buClr>
              <a:buFont typeface="Arial"/>
              <a:buChar char="•"/>
            </a:pPr>
            <a:endParaRPr lang="en-US" dirty="0">
              <a:solidFill>
                <a:srgbClr val="575A60"/>
              </a:solidFill>
            </a:endParaRPr>
          </a:p>
          <a:p>
            <a:pPr marL="292179" indent="-292179">
              <a:spcBef>
                <a:spcPts val="614"/>
              </a:spcBef>
              <a:buClr>
                <a:srgbClr val="01288F"/>
              </a:buClr>
              <a:buFont typeface="Arial"/>
              <a:buChar char="•"/>
            </a:pPr>
            <a:endParaRPr lang="en-US" dirty="0">
              <a:solidFill>
                <a:srgbClr val="575A60"/>
              </a:solidFill>
            </a:endParaRPr>
          </a:p>
          <a:p>
            <a:pPr marL="0" indent="0">
              <a:spcBef>
                <a:spcPts val="614"/>
              </a:spcBef>
              <a:buClr>
                <a:srgbClr val="01288F"/>
              </a:buClr>
              <a:buFont typeface="Arial"/>
              <a:buNone/>
            </a:pPr>
            <a:r>
              <a:rPr lang="en-US" b="1" dirty="0">
                <a:solidFill>
                  <a:srgbClr val="575A60"/>
                </a:solidFill>
              </a:rPr>
              <a:t>READ</a:t>
            </a:r>
            <a:r>
              <a:rPr lang="en-US" b="1" baseline="0" dirty="0">
                <a:solidFill>
                  <a:srgbClr val="575A60"/>
                </a:solidFill>
              </a:rPr>
              <a:t> ONLY IF YOU FEEL NECESSARY:</a:t>
            </a:r>
            <a:endParaRPr lang="en-US" b="1" dirty="0">
              <a:solidFill>
                <a:srgbClr val="575A60"/>
              </a:solidFill>
            </a:endParaRPr>
          </a:p>
          <a:p>
            <a:pPr marL="175308" indent="-175308" defTabSz="934974">
              <a:spcAft>
                <a:spcPts val="409"/>
              </a:spcAft>
              <a:defRPr/>
            </a:pPr>
            <a:r>
              <a:rPr lang="en-US" dirty="0">
                <a:solidFill>
                  <a:srgbClr val="575A60"/>
                </a:solidFill>
              </a:rPr>
              <a:t>The Specialty Pharmacy Management Program provides high-quality, cost-effective care for our members. This program uses a network of preferred vendors that offer</a:t>
            </a:r>
            <a:r>
              <a:rPr lang="en-US" baseline="0" dirty="0">
                <a:solidFill>
                  <a:srgbClr val="575A60"/>
                </a:solidFill>
              </a:rPr>
              <a:t> </a:t>
            </a:r>
            <a:r>
              <a:rPr lang="en-US" dirty="0">
                <a:solidFill>
                  <a:srgbClr val="575A60"/>
                </a:solidFill>
              </a:rPr>
              <a:t>clinical programs. These programs include educating and supporting members about their chronic conditions, promoting medication adherence, reducing the risk of</a:t>
            </a:r>
            <a:r>
              <a:rPr lang="en-US" baseline="0" dirty="0">
                <a:solidFill>
                  <a:srgbClr val="575A60"/>
                </a:solidFill>
              </a:rPr>
              <a:t> </a:t>
            </a:r>
            <a:r>
              <a:rPr lang="en-US" dirty="0">
                <a:solidFill>
                  <a:srgbClr val="575A60"/>
                </a:solidFill>
              </a:rPr>
              <a:t>side effects, and promoting multi-disciplinary practice and collaboration to achieve continuity of care.</a:t>
            </a:r>
          </a:p>
          <a:p>
            <a:pPr marL="175308" indent="-175308" defTabSz="934974">
              <a:spcAft>
                <a:spcPts val="409"/>
              </a:spcAft>
              <a:defRPr/>
            </a:pPr>
            <a:r>
              <a:rPr lang="en-US" dirty="0">
                <a:solidFill>
                  <a:srgbClr val="575A60"/>
                </a:solidFill>
              </a:rPr>
              <a:t>To request pharmacy prior authorization, please call our Prior Authorization Department : 800-310-6826 or fax your request to [866 940 7328] or e-prescribe</a:t>
            </a:r>
          </a:p>
          <a:p>
            <a:pPr marL="292179" indent="-292179">
              <a:spcBef>
                <a:spcPts val="614"/>
              </a:spcBef>
              <a:buClr>
                <a:srgbClr val="01288F"/>
              </a:buClr>
              <a:buFont typeface="Arial"/>
              <a:buChar char="•"/>
            </a:pPr>
            <a:endParaRPr lang="en-US" dirty="0">
              <a:solidFill>
                <a:srgbClr val="575A60"/>
              </a:solidFill>
            </a:endParaRPr>
          </a:p>
        </p:txBody>
      </p:sp>
    </p:spTree>
    <p:extLst>
      <p:ext uri="{BB962C8B-B14F-4D97-AF65-F5344CB8AC3E}">
        <p14:creationId xmlns:p14="http://schemas.microsoft.com/office/powerpoint/2010/main" val="2263527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solidFill>
                  <a:srgbClr val="000000"/>
                </a:solidFill>
                <a:latin typeface="Arial" charset="0"/>
                <a:ea typeface="MS PGothic" charset="0"/>
              </a:rPr>
              <a:t>Electronic prescribing gives physicians the means to send prescription electronically to a pharmacy. This is enabled with the authorized exchange </a:t>
            </a:r>
            <a:br>
              <a:rPr lang="en-US" dirty="0">
                <a:solidFill>
                  <a:srgbClr val="000000"/>
                </a:solidFill>
                <a:latin typeface="Arial" charset="0"/>
                <a:ea typeface="MS PGothic" charset="0"/>
              </a:rPr>
            </a:br>
            <a:r>
              <a:rPr lang="en-US" dirty="0">
                <a:solidFill>
                  <a:srgbClr val="000000"/>
                </a:solidFill>
                <a:latin typeface="Arial" charset="0"/>
                <a:ea typeface="MS PGothic" charset="0"/>
              </a:rPr>
              <a:t>of data from the Pharmacy Benefit Manager or payer and the prescriber.</a:t>
            </a:r>
          </a:p>
          <a:p>
            <a:endParaRPr lang="en-US" dirty="0">
              <a:solidFill>
                <a:srgbClr val="000000"/>
              </a:solidFill>
              <a:latin typeface="Arial" charset="0"/>
              <a:ea typeface="MS PGothic" charset="0"/>
            </a:endParaRPr>
          </a:p>
          <a:p>
            <a:r>
              <a:rPr lang="en-US" dirty="0">
                <a:solidFill>
                  <a:srgbClr val="000000"/>
                </a:solidFill>
                <a:latin typeface="Arial" charset="0"/>
                <a:ea typeface="MS PGothic" charset="0"/>
              </a:rPr>
              <a:t>E-prescribing can help care providers save time and money and help eliminate medication confusion or medication misadventures. We offer e-prescribing for pharmacy claims via </a:t>
            </a:r>
            <a:r>
              <a:rPr lang="en-US" dirty="0">
                <a:solidFill>
                  <a:srgbClr val="000000"/>
                </a:solidFill>
                <a:latin typeface="Arial" charset="0"/>
                <a:ea typeface="MS PGothic" charset="0"/>
                <a:hlinkClick r:id="rId3"/>
              </a:rPr>
              <a:t>Surescripts</a:t>
            </a:r>
            <a:r>
              <a:rPr lang="en-US" dirty="0">
                <a:solidFill>
                  <a:srgbClr val="000000"/>
                </a:solidFill>
                <a:latin typeface="Arial" charset="0"/>
                <a:ea typeface="MS PGothic" charset="0"/>
              </a:rPr>
              <a:t>™ for those care providers who use </a:t>
            </a:r>
            <a:br>
              <a:rPr lang="en-US" dirty="0">
                <a:solidFill>
                  <a:srgbClr val="000000"/>
                </a:solidFill>
                <a:latin typeface="Arial" charset="0"/>
                <a:ea typeface="MS PGothic" charset="0"/>
              </a:rPr>
            </a:br>
            <a:r>
              <a:rPr lang="en-US" dirty="0">
                <a:solidFill>
                  <a:srgbClr val="000000"/>
                </a:solidFill>
                <a:latin typeface="Arial" charset="0"/>
                <a:ea typeface="MS PGothic" charset="0"/>
              </a:rPr>
              <a:t>e-prescribing or have an electronic health record system which includes an</a:t>
            </a:r>
            <a:br>
              <a:rPr lang="en-US" dirty="0">
                <a:solidFill>
                  <a:srgbClr val="000000"/>
                </a:solidFill>
                <a:latin typeface="Arial" charset="0"/>
                <a:ea typeface="MS PGothic" charset="0"/>
              </a:rPr>
            </a:br>
            <a:r>
              <a:rPr lang="en-US" dirty="0">
                <a:solidFill>
                  <a:srgbClr val="000000"/>
                </a:solidFill>
                <a:latin typeface="Arial" charset="0"/>
                <a:ea typeface="MS PGothic" charset="0"/>
              </a:rPr>
              <a:t> e-prescribing component.   </a:t>
            </a:r>
          </a:p>
          <a:p>
            <a:pPr lvl="1">
              <a:spcBef>
                <a:spcPct val="0"/>
              </a:spcBef>
            </a:pPr>
            <a:r>
              <a:rPr lang="en-US" dirty="0">
                <a:solidFill>
                  <a:srgbClr val="000000"/>
                </a:solidFill>
                <a:latin typeface="Arial" charset="0"/>
                <a:ea typeface="ＭＳ Ｐゴシック" charset="0"/>
                <a:cs typeface="Arial" charset="0"/>
              </a:rPr>
              <a:t>E-prescribing will allow prescribers to:</a:t>
            </a:r>
          </a:p>
          <a:p>
            <a:pPr lvl="1">
              <a:spcBef>
                <a:spcPct val="0"/>
              </a:spcBef>
              <a:buFontTx/>
              <a:buChar char="•"/>
            </a:pPr>
            <a:r>
              <a:rPr lang="en-US" dirty="0">
                <a:solidFill>
                  <a:srgbClr val="000000"/>
                </a:solidFill>
                <a:latin typeface="Arial" charset="0"/>
                <a:ea typeface="ＭＳ Ｐゴシック" charset="0"/>
                <a:cs typeface="Arial" charset="0"/>
              </a:rPr>
              <a:t>Access member’s medication history</a:t>
            </a:r>
          </a:p>
          <a:p>
            <a:pPr lvl="1">
              <a:spcBef>
                <a:spcPct val="0"/>
              </a:spcBef>
              <a:buFontTx/>
              <a:buChar char="•"/>
            </a:pPr>
            <a:r>
              <a:rPr lang="en-US" dirty="0">
                <a:solidFill>
                  <a:srgbClr val="000000"/>
                </a:solidFill>
                <a:latin typeface="Arial" charset="0"/>
                <a:ea typeface="ＭＳ Ｐゴシック" charset="0"/>
                <a:cs typeface="Arial" charset="0"/>
              </a:rPr>
              <a:t>Check member’s eligibility </a:t>
            </a:r>
          </a:p>
          <a:p>
            <a:pPr lvl="1">
              <a:spcBef>
                <a:spcPct val="0"/>
              </a:spcBef>
              <a:buFontTx/>
              <a:buChar char="•"/>
            </a:pPr>
            <a:r>
              <a:rPr lang="en-US" dirty="0">
                <a:solidFill>
                  <a:srgbClr val="000000"/>
                </a:solidFill>
                <a:latin typeface="Arial" charset="0"/>
                <a:ea typeface="ＭＳ Ｐゴシック" charset="0"/>
                <a:cs typeface="Arial" charset="0"/>
              </a:rPr>
              <a:t>Access formulary</a:t>
            </a:r>
          </a:p>
          <a:p>
            <a:pPr lvl="1">
              <a:spcBef>
                <a:spcPct val="0"/>
              </a:spcBef>
              <a:buFontTx/>
              <a:buChar char="•"/>
            </a:pPr>
            <a:r>
              <a:rPr lang="en-US" dirty="0">
                <a:solidFill>
                  <a:srgbClr val="000000"/>
                </a:solidFill>
                <a:latin typeface="Arial" charset="0"/>
                <a:ea typeface="ＭＳ Ｐゴシック" charset="0"/>
                <a:cs typeface="Arial" charset="0"/>
              </a:rPr>
              <a:t>Send real-time electronic prescriptions</a:t>
            </a:r>
          </a:p>
          <a:p>
            <a:endParaRPr lang="en-US" dirty="0">
              <a:solidFill>
                <a:srgbClr val="000000"/>
              </a:solidFill>
              <a:latin typeface="Arial" charset="0"/>
              <a:ea typeface="MS PGothic" charset="0"/>
            </a:endParaRPr>
          </a:p>
          <a:p>
            <a:endParaRPr lang="en-US" kern="1200" dirty="0">
              <a:solidFill>
                <a:srgbClr val="000000"/>
              </a:solidFill>
              <a:effectLs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solidFill>
                  <a:srgbClr val="575A60"/>
                </a:solidFill>
                <a:latin typeface="Arial" pitchFamily="34" charset="0"/>
                <a:ea typeface="ＭＳ Ｐゴシック" pitchFamily="34" charset="-128"/>
              </a:rPr>
              <a:t>Medications can be dispensed as an emergency </a:t>
            </a:r>
            <a:r>
              <a:rPr lang="en-US" dirty="0">
                <a:solidFill>
                  <a:srgbClr val="FF0000"/>
                </a:solidFill>
                <a:latin typeface="Arial" pitchFamily="34" charset="0"/>
                <a:ea typeface="ＭＳ Ｐゴシック" pitchFamily="34" charset="-128"/>
              </a:rPr>
              <a:t>72 hour </a:t>
            </a:r>
            <a:r>
              <a:rPr lang="en-US" dirty="0">
                <a:solidFill>
                  <a:srgbClr val="575A60"/>
                </a:solidFill>
                <a:latin typeface="Arial" pitchFamily="34" charset="0"/>
                <a:ea typeface="ＭＳ Ｐゴシック" pitchFamily="34" charset="-128"/>
              </a:rPr>
              <a:t>supply when drug therapy must start without delay and prior authorization is not available. This rule applies to non-preferred drugs on PDL and to any drug that is affected by a clinical or prior authorization edit</a:t>
            </a:r>
            <a:endParaRPr lang="en-US" dirty="0">
              <a:solidFill>
                <a:schemeClr val="tx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Thank you for joining</a:t>
            </a:r>
            <a:r>
              <a:rPr lang="en-US" baseline="0" dirty="0"/>
              <a:t> us today.</a:t>
            </a: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39</a:t>
            </a:fld>
            <a:endParaRPr lang="en-US" dirty="0"/>
          </a:p>
        </p:txBody>
      </p:sp>
    </p:spTree>
    <p:extLst>
      <p:ext uri="{BB962C8B-B14F-4D97-AF65-F5344CB8AC3E}">
        <p14:creationId xmlns:p14="http://schemas.microsoft.com/office/powerpoint/2010/main" val="427902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487858-B996-4291-96F9-A7500760731E}" type="slidenum">
              <a:rPr lang="en-US" smtClean="0"/>
              <a:pPr/>
              <a:t>4</a:t>
            </a:fld>
            <a:endParaRPr lang="en-US" dirty="0"/>
          </a:p>
        </p:txBody>
      </p:sp>
    </p:spTree>
    <p:extLst>
      <p:ext uri="{BB962C8B-B14F-4D97-AF65-F5344CB8AC3E}">
        <p14:creationId xmlns:p14="http://schemas.microsoft.com/office/powerpoint/2010/main" val="1842369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buClr>
                <a:srgbClr val="09418D"/>
              </a:buClr>
              <a:buFont typeface="Arial" panose="020B0604020202020204" pitchFamily="34" charset="0"/>
              <a:buChar char="•"/>
            </a:pPr>
            <a:endParaRPr lang="en-US" b="1" dirty="0">
              <a:solidFill>
                <a:srgbClr val="26A3DF"/>
              </a:solidFill>
            </a:endParaRPr>
          </a:p>
          <a:p>
            <a:pPr marL="285750" indent="-285750">
              <a:spcBef>
                <a:spcPts val="1200"/>
              </a:spcBef>
              <a:buClr>
                <a:srgbClr val="09418D"/>
              </a:buClr>
              <a:buFont typeface="Arial" panose="020B0604020202020204" pitchFamily="34" charset="0"/>
              <a:buChar char="•"/>
            </a:pPr>
            <a:r>
              <a:rPr lang="en-US" b="1" dirty="0">
                <a:solidFill>
                  <a:srgbClr val="26A3DF"/>
                </a:solidFill>
              </a:rPr>
              <a:t>As part of UnitedHealthcare Provider Service model, you have access to the same advocate team that you already do business with today.</a:t>
            </a:r>
          </a:p>
          <a:p>
            <a:pPr marL="285750" indent="-285750">
              <a:spcBef>
                <a:spcPts val="1200"/>
              </a:spcBef>
              <a:buClr>
                <a:srgbClr val="09418D"/>
              </a:buClr>
              <a:buFont typeface="Arial" panose="020B0604020202020204" pitchFamily="34" charset="0"/>
              <a:buChar char="•"/>
            </a:pPr>
            <a:endParaRPr lang="en-US" b="1" dirty="0">
              <a:solidFill>
                <a:srgbClr val="26A3DF"/>
              </a:solidFill>
            </a:endParaRPr>
          </a:p>
          <a:p>
            <a:pPr marL="285750" indent="-285750">
              <a:spcBef>
                <a:spcPts val="1200"/>
              </a:spcBef>
              <a:buClr>
                <a:srgbClr val="09418D"/>
              </a:buClr>
              <a:buFont typeface="Arial" panose="020B0604020202020204" pitchFamily="34" charset="0"/>
              <a:buChar char="•"/>
            </a:pPr>
            <a:endParaRPr lang="en-US" b="1" dirty="0">
              <a:solidFill>
                <a:srgbClr val="26A3DF"/>
              </a:solidFill>
            </a:endParaRPr>
          </a:p>
          <a:p>
            <a:pPr marL="285750" indent="-285750">
              <a:spcBef>
                <a:spcPts val="1200"/>
              </a:spcBef>
              <a:buClr>
                <a:srgbClr val="09418D"/>
              </a:buClr>
              <a:buFont typeface="Arial" panose="020B0604020202020204" pitchFamily="34" charset="0"/>
              <a:buChar char="•"/>
            </a:pPr>
            <a:r>
              <a:rPr lang="en-US" b="1" dirty="0">
                <a:solidFill>
                  <a:srgbClr val="26A3DF"/>
                </a:solidFill>
              </a:rPr>
              <a:t>UnitedHealthcare’s existing network includes commercial, Medicare and Dual Special Needs Plan (DSNP) health plans:</a:t>
            </a:r>
          </a:p>
          <a:p>
            <a:pPr marL="742950" lvl="1" indent="-285750">
              <a:spcBef>
                <a:spcPts val="1200"/>
              </a:spcBef>
              <a:buClr>
                <a:srgbClr val="09418D"/>
              </a:buClr>
              <a:buFont typeface="Arial" panose="020B0604020202020204" pitchFamily="34" charset="0"/>
              <a:buChar char="•"/>
            </a:pPr>
            <a:r>
              <a:rPr lang="en-US" dirty="0">
                <a:solidFill>
                  <a:srgbClr val="575A60"/>
                </a:solidFill>
              </a:rPr>
              <a:t>143 hospitals in Contract</a:t>
            </a:r>
          </a:p>
          <a:p>
            <a:pPr marL="742950" lvl="1" indent="-285750">
              <a:spcBef>
                <a:spcPts val="1200"/>
              </a:spcBef>
              <a:buClr>
                <a:srgbClr val="09418D"/>
              </a:buClr>
              <a:buFont typeface="Arial" panose="020B0604020202020204" pitchFamily="34" charset="0"/>
              <a:buChar char="•"/>
            </a:pPr>
            <a:r>
              <a:rPr lang="en-US" dirty="0">
                <a:solidFill>
                  <a:srgbClr val="575A60"/>
                </a:solidFill>
              </a:rPr>
              <a:t>37,674 care providers in Contract</a:t>
            </a:r>
          </a:p>
          <a:p>
            <a:pPr marL="742950" lvl="1" indent="-285750">
              <a:spcBef>
                <a:spcPts val="1200"/>
              </a:spcBef>
              <a:buClr>
                <a:srgbClr val="09418D"/>
              </a:buClr>
              <a:buFont typeface="Arial" panose="020B0604020202020204" pitchFamily="34" charset="0"/>
              <a:buChar char="•"/>
            </a:pPr>
            <a:r>
              <a:rPr lang="en-US" dirty="0">
                <a:solidFill>
                  <a:srgbClr val="575A60"/>
                </a:solidFill>
              </a:rPr>
              <a:t>1,400,000 covered lives</a:t>
            </a:r>
            <a:r>
              <a:rPr lang="en-US" b="1" dirty="0">
                <a:solidFill>
                  <a:srgbClr val="575A60"/>
                </a:solidFill>
              </a:rPr>
              <a:t> </a:t>
            </a:r>
          </a:p>
        </p:txBody>
      </p:sp>
    </p:spTree>
    <p:extLst>
      <p:ext uri="{BB962C8B-B14F-4D97-AF65-F5344CB8AC3E}">
        <p14:creationId xmlns:p14="http://schemas.microsoft.com/office/powerpoint/2010/main" val="944935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defTabSz="934974">
              <a:spcAft>
                <a:spcPts val="409"/>
              </a:spcAft>
              <a:defRPr/>
            </a:pPr>
            <a:r>
              <a:rPr lang="en-US" dirty="0">
                <a:ea typeface="ＭＳ Ｐゴシック" charset="-128"/>
                <a:cs typeface="ＭＳ Ｐゴシック" charset="-128"/>
              </a:rPr>
              <a:t>Provide overview</a:t>
            </a:r>
            <a:r>
              <a:rPr lang="en-US" baseline="0" dirty="0">
                <a:ea typeface="ＭＳ Ｐゴシック" charset="-128"/>
                <a:cs typeface="ＭＳ Ｐゴシック" charset="-128"/>
              </a:rPr>
              <a:t> of the slide</a:t>
            </a:r>
            <a:endParaRPr lang="en-US" dirty="0">
              <a:ea typeface="ＭＳ Ｐゴシック" charset="-128"/>
              <a:cs typeface="ＭＳ Ｐゴシック" charset="-128"/>
            </a:endParaRPr>
          </a:p>
        </p:txBody>
      </p:sp>
    </p:spTree>
    <p:extLst>
      <p:ext uri="{BB962C8B-B14F-4D97-AF65-F5344CB8AC3E}">
        <p14:creationId xmlns:p14="http://schemas.microsoft.com/office/powerpoint/2010/main" val="2263527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members are eligible to enroll in this program:</a:t>
            </a:r>
          </a:p>
          <a:p>
            <a:r>
              <a:rPr lang="en-US" dirty="0"/>
              <a:t>Temporary Assistance for Needy Families (TANF) is a partnership between U.S. federal and state governments to support low-income families, often with single parents. The program provides families with cash assistance and access to healthcare via Medicaid. </a:t>
            </a:r>
          </a:p>
          <a:p>
            <a:endParaRPr lang="en-US" dirty="0"/>
          </a:p>
          <a:p>
            <a:r>
              <a:rPr lang="en-US" dirty="0" err="1"/>
              <a:t>UnitedHealthcare</a:t>
            </a:r>
            <a:r>
              <a:rPr lang="en-US" dirty="0"/>
              <a:t> Community &amp; State serves TANF families in the 28 states where we provide managed care. This includes providing health care, behavioral health and care coordination, often in partnership with Optum.</a:t>
            </a:r>
          </a:p>
          <a:p>
            <a:endParaRPr lang="en-US" dirty="0"/>
          </a:p>
          <a:p>
            <a:r>
              <a:rPr lang="en-US" dirty="0"/>
              <a:t>Mothers and babies make up a large portion of the TANF population, so we're focused on investing in pre- and post-natal care through programs like Baby Blocks, Healthy First Steps and intervention in situations where opioid addiction threatens mom and baby. These efforts will increase the number of healthy, full-term births, which benefits our members and our state government clients.</a:t>
            </a:r>
          </a:p>
          <a:p>
            <a:endParaRPr lang="en-US" dirty="0"/>
          </a:p>
        </p:txBody>
      </p:sp>
    </p:spTree>
    <p:extLst>
      <p:ext uri="{BB962C8B-B14F-4D97-AF65-F5344CB8AC3E}">
        <p14:creationId xmlns:p14="http://schemas.microsoft.com/office/powerpoint/2010/main" val="944935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For those auto Enrolled/ ASSIGNED TO UNITEDHEALTHCARE COMMUNITY PLAN</a:t>
            </a:r>
          </a:p>
          <a:p>
            <a:pPr marL="0" indent="0">
              <a:buFontTx/>
              <a:buNone/>
            </a:pPr>
            <a:r>
              <a:rPr lang="en-US" b="0" dirty="0"/>
              <a:t>North Carolina DHHS will assign eligible members to UnitedHealthcare Community Plan daily. We manage the member’s care on the date the member is enrolled</a:t>
            </a:r>
          </a:p>
          <a:p>
            <a:pPr marL="0" indent="0">
              <a:buFontTx/>
              <a:buNone/>
            </a:pPr>
            <a:r>
              <a:rPr lang="en-US" b="0" dirty="0"/>
              <a:t>until the member is disenrolled from UnitedHealthcare Community Plan. North Carolina DHHS makes disenrollment decisions, not UnitedHealthcare</a:t>
            </a:r>
          </a:p>
          <a:p>
            <a:pPr marL="0" indent="0">
              <a:buFontTx/>
              <a:buNone/>
            </a:pPr>
            <a:r>
              <a:rPr lang="en-US" b="0" dirty="0"/>
              <a:t>Community Plan. Disenrollment usually takes effect at month’s end, but at times may occur mid-month.</a:t>
            </a:r>
          </a:p>
          <a:p>
            <a:pPr marL="0" indent="0">
              <a:buFontTx/>
              <a:buNone/>
            </a:pPr>
            <a:endParaRPr lang="en-US" b="0" dirty="0"/>
          </a:p>
          <a:p>
            <a:pPr marL="0" indent="0">
              <a:buFontTx/>
              <a:buNone/>
            </a:pPr>
            <a:endParaRPr lang="en-US" b="0" dirty="0"/>
          </a:p>
        </p:txBody>
      </p:sp>
    </p:spTree>
    <p:extLst>
      <p:ext uri="{BB962C8B-B14F-4D97-AF65-F5344CB8AC3E}">
        <p14:creationId xmlns:p14="http://schemas.microsoft.com/office/powerpoint/2010/main" val="944935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MS PGothic" charset="0"/>
              </a:rPr>
              <a:t>Before providing</a:t>
            </a:r>
            <a:r>
              <a:rPr lang="en-US" baseline="0" dirty="0">
                <a:latin typeface="Arial" charset="0"/>
                <a:ea typeface="MS PGothic" charset="0"/>
              </a:rPr>
              <a:t> services, please verify member eligiblity and benefits.</a:t>
            </a:r>
          </a:p>
          <a:p>
            <a:r>
              <a:rPr lang="en-US" baseline="0" dirty="0">
                <a:latin typeface="Arial" charset="0"/>
                <a:ea typeface="MS PGothic" charset="0"/>
              </a:rPr>
              <a:t>You can do this in different ways:</a:t>
            </a:r>
          </a:p>
          <a:p>
            <a:pPr lvl="1"/>
            <a:r>
              <a:rPr lang="en-US" baseline="0" dirty="0">
                <a:latin typeface="Arial" charset="0"/>
                <a:ea typeface="MS PGothic" charset="0"/>
              </a:rPr>
              <a:t>Link and the eligiblityLink application</a:t>
            </a:r>
          </a:p>
          <a:p>
            <a:pPr lvl="1"/>
            <a:r>
              <a:rPr lang="en-US" baseline="0" dirty="0">
                <a:latin typeface="Arial" charset="0"/>
                <a:ea typeface="MS PGothic" charset="0"/>
              </a:rPr>
              <a:t>UHCProvider.com </a:t>
            </a:r>
          </a:p>
          <a:p>
            <a:pPr lvl="1"/>
            <a:r>
              <a:rPr lang="en-US" baseline="0" dirty="0">
                <a:latin typeface="Arial" charset="0"/>
                <a:ea typeface="MS PGothic" charset="0"/>
              </a:rPr>
              <a:t>Or calling provider services at 877-842-3210 .</a:t>
            </a:r>
            <a:endParaRPr lang="en-US" dirty="0">
              <a:latin typeface="Arial" charset="0"/>
              <a:ea typeface="MS PGothic" charset="0"/>
            </a:endParaRPr>
          </a:p>
        </p:txBody>
      </p:sp>
    </p:spTree>
    <p:extLst>
      <p:ext uri="{BB962C8B-B14F-4D97-AF65-F5344CB8AC3E}">
        <p14:creationId xmlns:p14="http://schemas.microsoft.com/office/powerpoint/2010/main" val="2263527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952625"/>
            <a:ext cx="7772400" cy="1470025"/>
          </a:xfrm>
        </p:spPr>
        <p:txBody>
          <a:bodyPr anchor="b">
            <a:no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627063" y="3432175"/>
            <a:ext cx="7772400" cy="1752600"/>
          </a:xfrm>
        </p:spPr>
        <p:txBody>
          <a:bodyPr>
            <a:noAutofit/>
          </a:bodyPr>
          <a:lstStyle>
            <a:lvl1pPr marL="0" indent="0" algn="l">
              <a:buNone/>
              <a:defRPr sz="2000" b="1">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bwMode="auto">
          <a:xfrm rot="10800000" flipH="1">
            <a:off x="1" y="0"/>
            <a:ext cx="228600" cy="6858000"/>
          </a:xfrm>
          <a:prstGeom prst="rect">
            <a:avLst/>
          </a:prstGeom>
          <a:solidFill>
            <a:srgbClr val="00A8F7"/>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rgbClr val="00A8F7"/>
              </a:solidFill>
              <a:effectLst/>
              <a:latin typeface="Arial" charset="0"/>
              <a:ea typeface="ＭＳ Ｐゴシック" pitchFamily="34" charset="-128"/>
            </a:endParaRPr>
          </a:p>
        </p:txBody>
      </p:sp>
      <p:pic>
        <p:nvPicPr>
          <p:cNvPr id="9" name="Picture 8" descr="2015_UHC_CommPlan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0367" y="5979096"/>
            <a:ext cx="2221992" cy="613169"/>
          </a:xfrm>
          <a:prstGeom prst="rect">
            <a:avLst/>
          </a:prstGeom>
        </p:spPr>
      </p:pic>
    </p:spTree>
    <p:extLst>
      <p:ext uri="{BB962C8B-B14F-4D97-AF65-F5344CB8AC3E}">
        <p14:creationId xmlns:p14="http://schemas.microsoft.com/office/powerpoint/2010/main" val="33428397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ection Title 1">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7620000" y="6528259"/>
            <a:ext cx="1066800" cy="167847"/>
          </a:xfrm>
        </p:spPr>
        <p:txBody>
          <a:bodyPr/>
          <a:lstStyle/>
          <a:p>
            <a:fld id="{90F9BDA0-AF0E-4BA8-B742-3B9C92A3E6FE}" type="slidenum">
              <a:rPr lang="en-US" smtClean="0"/>
              <a:t>‹#›</a:t>
            </a:fld>
            <a:endParaRPr lang="en-US" dirty="0"/>
          </a:p>
        </p:txBody>
      </p:sp>
      <p:sp>
        <p:nvSpPr>
          <p:cNvPr id="7" name="Picture Placeholder 6"/>
          <p:cNvSpPr>
            <a:spLocks noGrp="1"/>
          </p:cNvSpPr>
          <p:nvPr>
            <p:ph type="pic" sz="quarter" idx="13" hasCustomPrompt="1"/>
          </p:nvPr>
        </p:nvSpPr>
        <p:spPr>
          <a:xfrm>
            <a:off x="0" y="0"/>
            <a:ext cx="4572000" cy="6858000"/>
          </a:xfrm>
        </p:spPr>
        <p:txBody>
          <a:bodyPr anchor="ctr"/>
          <a:lstStyle>
            <a:lvl1pPr marL="0" indent="0" algn="ctr">
              <a:buNone/>
              <a:defRPr/>
            </a:lvl1pPr>
          </a:lstStyle>
          <a:p>
            <a:r>
              <a:rPr lang="en-US" dirty="0"/>
              <a:t>Drag picture to placeholder or click on icon to place picture in this space</a:t>
            </a:r>
          </a:p>
        </p:txBody>
      </p:sp>
    </p:spTree>
    <p:extLst>
      <p:ext uri="{BB962C8B-B14F-4D97-AF65-F5344CB8AC3E}">
        <p14:creationId xmlns:p14="http://schemas.microsoft.com/office/powerpoint/2010/main" val="18137142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1-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597" y="332032"/>
            <a:ext cx="7273131" cy="639057"/>
          </a:xfrm>
          <a:prstGeom prst="rect">
            <a:avLst/>
          </a:prstGeom>
        </p:spPr>
        <p:txBody>
          <a:bodyPr anchor="ctr"/>
          <a:lstStyle>
            <a:lvl1pPr>
              <a:defRPr sz="2600" b="1" i="0" spc="0" baseline="0">
                <a:solidFill>
                  <a:srgbClr val="FFFFFF"/>
                </a:solidFill>
                <a:latin typeface="UHC Sans Bold"/>
                <a:cs typeface="UHC Sans Bold"/>
              </a:defRPr>
            </a:lvl1pPr>
          </a:lstStyle>
          <a:p>
            <a:r>
              <a:rPr lang="en-US" dirty="0"/>
              <a:t>Title goes here</a:t>
            </a:r>
          </a:p>
        </p:txBody>
      </p:sp>
    </p:spTree>
    <p:extLst>
      <p:ext uri="{BB962C8B-B14F-4D97-AF65-F5344CB8AC3E}">
        <p14:creationId xmlns:p14="http://schemas.microsoft.com/office/powerpoint/2010/main" val="24809286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6" name="Rectangle 5"/>
          <p:cNvSpPr/>
          <p:nvPr userDrawn="1"/>
        </p:nvSpPr>
        <p:spPr bwMode="auto">
          <a:xfrm>
            <a:off x="0" y="0"/>
            <a:ext cx="9144000" cy="5715000"/>
          </a:xfrm>
          <a:prstGeom prst="rect">
            <a:avLst/>
          </a:prstGeom>
          <a:solidFill>
            <a:srgbClr val="003DA1"/>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rgbClr val="646D72"/>
              </a:solidFill>
              <a:effectLst/>
              <a:latin typeface="Arial" charset="0"/>
              <a:ea typeface="ＭＳ Ｐゴシック" pitchFamily="34" charset="-128"/>
            </a:endParaRPr>
          </a:p>
        </p:txBody>
      </p:sp>
      <p:sp>
        <p:nvSpPr>
          <p:cNvPr id="2" name="Title 1"/>
          <p:cNvSpPr>
            <a:spLocks noGrp="1"/>
          </p:cNvSpPr>
          <p:nvPr>
            <p:ph type="ctrTitle"/>
          </p:nvPr>
        </p:nvSpPr>
        <p:spPr>
          <a:xfrm>
            <a:off x="628650" y="1952625"/>
            <a:ext cx="7772400" cy="1470025"/>
          </a:xfrm>
        </p:spPr>
        <p:txBody>
          <a:bodyPr vert="horz" lIns="91440" tIns="45720" rIns="91440" bIns="45720" rtlCol="0" anchor="b">
            <a:noAutofit/>
          </a:bodyPr>
          <a:lstStyle>
            <a:lvl1pPr>
              <a:defRPr lang="en-US" sz="3600" dirty="0">
                <a:solidFill>
                  <a:schemeClr val="bg1"/>
                </a:solidFill>
              </a:defRPr>
            </a:lvl1pPr>
          </a:lstStyle>
          <a:p>
            <a:pPr lvl="0"/>
            <a:r>
              <a:rPr lang="en-US" dirty="0"/>
              <a:t>Click to edit Master title style</a:t>
            </a:r>
          </a:p>
        </p:txBody>
      </p:sp>
      <p:sp>
        <p:nvSpPr>
          <p:cNvPr id="3" name="Subtitle 2"/>
          <p:cNvSpPr>
            <a:spLocks noGrp="1"/>
          </p:cNvSpPr>
          <p:nvPr>
            <p:ph type="subTitle" idx="1"/>
          </p:nvPr>
        </p:nvSpPr>
        <p:spPr>
          <a:xfrm>
            <a:off x="627063" y="3432175"/>
            <a:ext cx="7772400" cy="1752600"/>
          </a:xfrm>
        </p:spPr>
        <p:txBody>
          <a:bodyPr>
            <a:noAutofit/>
          </a:bodyPr>
          <a:lstStyle>
            <a:lvl1pPr marL="0" indent="0" algn="l">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bwMode="auto">
          <a:xfrm rot="10800000" flipH="1">
            <a:off x="1" y="0"/>
            <a:ext cx="228600" cy="6858000"/>
          </a:xfrm>
          <a:prstGeom prst="rect">
            <a:avLst/>
          </a:prstGeom>
          <a:solidFill>
            <a:srgbClr val="00A8F7"/>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rgbClr val="00A8F7"/>
              </a:solidFill>
              <a:effectLst/>
              <a:latin typeface="Arial" charset="0"/>
              <a:ea typeface="ＭＳ Ｐゴシック" pitchFamily="34" charset="-128"/>
            </a:endParaRPr>
          </a:p>
        </p:txBody>
      </p:sp>
      <p:pic>
        <p:nvPicPr>
          <p:cNvPr id="9" name="Picture 8" descr="2015_UHC_CommPlan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0367" y="5979096"/>
            <a:ext cx="2221992" cy="613169"/>
          </a:xfrm>
          <a:prstGeom prst="rect">
            <a:avLst/>
          </a:prstGeom>
        </p:spPr>
      </p:pic>
    </p:spTree>
    <p:extLst>
      <p:ext uri="{BB962C8B-B14F-4D97-AF65-F5344CB8AC3E}">
        <p14:creationId xmlns:p14="http://schemas.microsoft.com/office/powerpoint/2010/main" val="15615947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hoto">
    <p:bg>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28600" y="0"/>
            <a:ext cx="8915400" cy="5722938"/>
          </a:xfrm>
        </p:spPr>
        <p:txBody>
          <a:bodyPr/>
          <a:lstStyle/>
          <a:p>
            <a:endParaRPr lang="en-US" dirty="0"/>
          </a:p>
        </p:txBody>
      </p:sp>
      <p:sp>
        <p:nvSpPr>
          <p:cNvPr id="7" name="Rectangle 6"/>
          <p:cNvSpPr/>
          <p:nvPr userDrawn="1"/>
        </p:nvSpPr>
        <p:spPr bwMode="auto">
          <a:xfrm rot="10800000" flipH="1">
            <a:off x="1" y="0"/>
            <a:ext cx="228600" cy="6858000"/>
          </a:xfrm>
          <a:prstGeom prst="rect">
            <a:avLst/>
          </a:prstGeom>
          <a:solidFill>
            <a:srgbClr val="00A8F7"/>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rgbClr val="00A8F7"/>
              </a:solidFill>
              <a:effectLst/>
              <a:latin typeface="Arial" charset="0"/>
              <a:ea typeface="ＭＳ Ｐゴシック" pitchFamily="34" charset="-128"/>
            </a:endParaRPr>
          </a:p>
        </p:txBody>
      </p:sp>
      <p:sp>
        <p:nvSpPr>
          <p:cNvPr id="2" name="Title 1"/>
          <p:cNvSpPr>
            <a:spLocks noGrp="1"/>
          </p:cNvSpPr>
          <p:nvPr>
            <p:ph type="ctrTitle"/>
          </p:nvPr>
        </p:nvSpPr>
        <p:spPr>
          <a:xfrm>
            <a:off x="628650" y="3962400"/>
            <a:ext cx="7772400" cy="755650"/>
          </a:xfrm>
        </p:spPr>
        <p:txBody>
          <a:bodyPr anchor="b">
            <a:no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627063" y="4648200"/>
            <a:ext cx="7772400" cy="900905"/>
          </a:xfrm>
        </p:spPr>
        <p:txBody>
          <a:bodyPr>
            <a:noAutofit/>
          </a:bodyPr>
          <a:lstStyle>
            <a:lvl1pPr marL="0" indent="0" algn="l">
              <a:buNone/>
              <a:defRPr sz="2000" b="1">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2015_UHC_CommPlan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0367" y="5979096"/>
            <a:ext cx="2221992" cy="613169"/>
          </a:xfrm>
          <a:prstGeom prst="rect">
            <a:avLst/>
          </a:prstGeom>
        </p:spPr>
      </p:pic>
    </p:spTree>
    <p:extLst>
      <p:ext uri="{BB962C8B-B14F-4D97-AF65-F5344CB8AC3E}">
        <p14:creationId xmlns:p14="http://schemas.microsoft.com/office/powerpoint/2010/main" val="2886119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Content Placeholder 2"/>
          <p:cNvSpPr>
            <a:spLocks noGrp="1"/>
          </p:cNvSpPr>
          <p:nvPr>
            <p:ph idx="1"/>
          </p:nvPr>
        </p:nvSpPr>
        <p:spPr>
          <a:xfrm>
            <a:off x="641350" y="1371600"/>
            <a:ext cx="8045450" cy="4800600"/>
          </a:xfrm>
        </p:spPr>
        <p:txBody>
          <a:bodyPr>
            <a:noAutofit/>
          </a:bodyPr>
          <a:lstStyle>
            <a:lvl2pPr marL="342900" indent="-1524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dirty="0"/>
          </a:p>
        </p:txBody>
      </p:sp>
    </p:spTree>
    <p:extLst>
      <p:ext uri="{BB962C8B-B14F-4D97-AF65-F5344CB8AC3E}">
        <p14:creationId xmlns:p14="http://schemas.microsoft.com/office/powerpoint/2010/main" val="489217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570663" y="996950"/>
            <a:ext cx="2573337" cy="5462588"/>
          </a:xfrm>
        </p:spPr>
        <p:txBody>
          <a:bodyPr anchor="ctr"/>
          <a:lstStyle>
            <a:lvl1pPr marL="0" indent="0" algn="ctr">
              <a:buNone/>
              <a:defRPr/>
            </a:lvl1pPr>
          </a:lstStyle>
          <a:p>
            <a:endParaRPr lang="en-US" dirty="0"/>
          </a:p>
        </p:txBody>
      </p:sp>
      <p:sp>
        <p:nvSpPr>
          <p:cNvPr id="2" name="Title 1"/>
          <p:cNvSpPr>
            <a:spLocks noGrp="1"/>
          </p:cNvSpPr>
          <p:nvPr>
            <p:ph type="title"/>
          </p:nvPr>
        </p:nvSpPr>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Content Placeholder 2"/>
          <p:cNvSpPr>
            <a:spLocks noGrp="1"/>
          </p:cNvSpPr>
          <p:nvPr>
            <p:ph idx="1"/>
          </p:nvPr>
        </p:nvSpPr>
        <p:spPr>
          <a:xfrm>
            <a:off x="641350" y="1371600"/>
            <a:ext cx="5929434" cy="4800600"/>
          </a:xfrm>
        </p:spPr>
        <p:txBody>
          <a:bodyPr>
            <a:noAutofit/>
          </a:bodyPr>
          <a:lstStyle>
            <a:lvl2pPr marL="342900" indent="-1524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dirty="0"/>
          </a:p>
        </p:txBody>
      </p:sp>
    </p:spTree>
    <p:extLst>
      <p:ext uri="{BB962C8B-B14F-4D97-AF65-F5344CB8AC3E}">
        <p14:creationId xmlns:p14="http://schemas.microsoft.com/office/powerpoint/2010/main" val="8640773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a:lvl1pPr>
          </a:lstStyle>
          <a:p>
            <a:pPr lvl="0"/>
            <a:r>
              <a:rPr lang="en-US"/>
              <a:t>Click to edit Master title style</a:t>
            </a:r>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dirty="0"/>
          </a:p>
        </p:txBody>
      </p:sp>
    </p:spTree>
    <p:extLst>
      <p:ext uri="{BB962C8B-B14F-4D97-AF65-F5344CB8AC3E}">
        <p14:creationId xmlns:p14="http://schemas.microsoft.com/office/powerpoint/2010/main" val="15835102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Title 1">
    <p:spTree>
      <p:nvGrpSpPr>
        <p:cNvPr id="1" name=""/>
        <p:cNvGrpSpPr/>
        <p:nvPr/>
      </p:nvGrpSpPr>
      <p:grpSpPr>
        <a:xfrm>
          <a:off x="0" y="0"/>
          <a:ext cx="0" cy="0"/>
          <a:chOff x="0" y="0"/>
          <a:chExt cx="0" cy="0"/>
        </a:xfrm>
      </p:grpSpPr>
      <p:sp>
        <p:nvSpPr>
          <p:cNvPr id="2" name="Title 1"/>
          <p:cNvSpPr>
            <a:spLocks noGrp="1"/>
          </p:cNvSpPr>
          <p:nvPr>
            <p:ph type="ctrTitle"/>
          </p:nvPr>
        </p:nvSpPr>
        <p:spPr>
          <a:xfrm>
            <a:off x="628650" y="2693988"/>
            <a:ext cx="7772400" cy="1470025"/>
          </a:xfrm>
        </p:spPr>
        <p:txBody>
          <a:bodyPr anchor="ctr">
            <a:noAutofit/>
          </a:bodyPr>
          <a:lstStyle>
            <a:lvl1pPr>
              <a:defRPr sz="3600"/>
            </a:lvl1pPr>
          </a:lstStyle>
          <a:p>
            <a:r>
              <a:rPr lang="en-US" dirty="0"/>
              <a:t>Click to edit Master title style</a:t>
            </a:r>
          </a:p>
        </p:txBody>
      </p:sp>
      <p:sp>
        <p:nvSpPr>
          <p:cNvPr id="7" name="Rectangle 6"/>
          <p:cNvSpPr/>
          <p:nvPr userDrawn="1"/>
        </p:nvSpPr>
        <p:spPr bwMode="auto">
          <a:xfrm rot="10800000" flipH="1">
            <a:off x="1" y="0"/>
            <a:ext cx="228600" cy="6858000"/>
          </a:xfrm>
          <a:prstGeom prst="rect">
            <a:avLst/>
          </a:prstGeom>
          <a:solidFill>
            <a:srgbClr val="00A8F7"/>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rgbClr val="00A8F7"/>
              </a:solidFill>
              <a:effectLst/>
              <a:latin typeface="Arial" charset="0"/>
              <a:ea typeface="ＭＳ Ｐゴシック" pitchFamily="34" charset="-128"/>
            </a:endParaRPr>
          </a:p>
        </p:txBody>
      </p:sp>
    </p:spTree>
    <p:extLst>
      <p:ext uri="{BB962C8B-B14F-4D97-AF65-F5344CB8AC3E}">
        <p14:creationId xmlns:p14="http://schemas.microsoft.com/office/powerpoint/2010/main" val="20610097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28650" y="2693988"/>
            <a:ext cx="7772400" cy="1470025"/>
          </a:xfrm>
        </p:spPr>
        <p:txBody>
          <a:bodyPr anchor="ctr">
            <a:noAutofit/>
          </a:bodyPr>
          <a:lstStyle>
            <a:lvl1pPr>
              <a:defRPr sz="3600">
                <a:solidFill>
                  <a:schemeClr val="bg1"/>
                </a:solidFill>
              </a:defRPr>
            </a:lvl1pPr>
          </a:lstStyle>
          <a:p>
            <a:r>
              <a:rPr lang="en-US" dirty="0"/>
              <a:t>Click to edit Master title style</a:t>
            </a:r>
          </a:p>
        </p:txBody>
      </p:sp>
      <p:sp>
        <p:nvSpPr>
          <p:cNvPr id="7" name="Rectangle 6"/>
          <p:cNvSpPr/>
          <p:nvPr userDrawn="1"/>
        </p:nvSpPr>
        <p:spPr bwMode="auto">
          <a:xfrm rot="10800000" flipH="1">
            <a:off x="1" y="0"/>
            <a:ext cx="228600" cy="6858000"/>
          </a:xfrm>
          <a:prstGeom prst="rect">
            <a:avLst/>
          </a:prstGeom>
          <a:solidFill>
            <a:srgbClr val="00A8F7"/>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rgbClr val="00A8F7"/>
              </a:solidFill>
              <a:effectLst/>
              <a:latin typeface="Arial" charset="0"/>
              <a:ea typeface="ＭＳ Ｐゴシック" pitchFamily="34" charset="-128"/>
            </a:endParaRPr>
          </a:p>
        </p:txBody>
      </p:sp>
    </p:spTree>
    <p:extLst>
      <p:ext uri="{BB962C8B-B14F-4D97-AF65-F5344CB8AC3E}">
        <p14:creationId xmlns:p14="http://schemas.microsoft.com/office/powerpoint/2010/main" val="7996772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7620000" y="6528259"/>
            <a:ext cx="1066800" cy="167847"/>
          </a:xfrm>
        </p:spPr>
        <p:txBody>
          <a:bodyPr/>
          <a:lstStyle/>
          <a:p>
            <a:fld id="{90F9BDA0-AF0E-4BA8-B742-3B9C92A3E6FE}" type="slidenum">
              <a:rPr lang="en-US" smtClean="0"/>
              <a:t>‹#›</a:t>
            </a:fld>
            <a:endParaRPr lang="en-US" dirty="0"/>
          </a:p>
        </p:txBody>
      </p:sp>
    </p:spTree>
    <p:extLst>
      <p:ext uri="{BB962C8B-B14F-4D97-AF65-F5344CB8AC3E}">
        <p14:creationId xmlns:p14="http://schemas.microsoft.com/office/powerpoint/2010/main" val="28200566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184" y="228600"/>
            <a:ext cx="5943600" cy="79057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41350" y="1371600"/>
            <a:ext cx="804545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7620000" y="6528259"/>
            <a:ext cx="1066800" cy="167847"/>
          </a:xfrm>
          <a:prstGeom prst="rect">
            <a:avLst/>
          </a:prstGeom>
        </p:spPr>
        <p:txBody>
          <a:bodyPr vert="horz" lIns="0" tIns="0" rIns="0" bIns="0" rtlCol="0" anchor="b"/>
          <a:lstStyle>
            <a:lvl1pPr algn="r">
              <a:defRPr sz="900">
                <a:solidFill>
                  <a:schemeClr val="tx1"/>
                </a:solidFill>
              </a:defRPr>
            </a:lvl1pPr>
          </a:lstStyle>
          <a:p>
            <a:fld id="{90F9BDA0-AF0E-4BA8-B742-3B9C92A3E6FE}" type="slidenum">
              <a:rPr lang="en-US" smtClean="0"/>
              <a:pPr/>
              <a:t>‹#›</a:t>
            </a:fld>
            <a:endParaRPr lang="en-US" dirty="0"/>
          </a:p>
        </p:txBody>
      </p:sp>
      <p:cxnSp>
        <p:nvCxnSpPr>
          <p:cNvPr id="7" name="Straight Connector 6"/>
          <p:cNvCxnSpPr/>
          <p:nvPr/>
        </p:nvCxnSpPr>
        <p:spPr bwMode="auto">
          <a:xfrm>
            <a:off x="746125" y="990600"/>
            <a:ext cx="8397875" cy="0"/>
          </a:xfrm>
          <a:prstGeom prst="line">
            <a:avLst/>
          </a:prstGeom>
          <a:solidFill>
            <a:srgbClr val="798387"/>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744220" y="6603773"/>
            <a:ext cx="6731914" cy="92333"/>
          </a:xfrm>
          <a:prstGeom prst="rect">
            <a:avLst/>
          </a:prstGeom>
          <a:noFill/>
        </p:spPr>
        <p:txBody>
          <a:bodyPr wrap="square" lIns="0" tIns="0" rIns="0" bIns="0" rtlCol="0" anchor="b">
            <a:spAutoFit/>
          </a:bodyPr>
          <a:lstStyle/>
          <a:p>
            <a:r>
              <a:rPr lang="en-US" sz="600" dirty="0">
                <a:solidFill>
                  <a:schemeClr val="tx1"/>
                </a:solidFill>
                <a:latin typeface="Arial"/>
                <a:cs typeface="Arial"/>
              </a:rPr>
              <a:t>Proprietary information of UnitedHealth Group. Do not distribute or reproduce without express permission of UnitedHealth Group.</a:t>
            </a:r>
          </a:p>
        </p:txBody>
      </p:sp>
      <p:cxnSp>
        <p:nvCxnSpPr>
          <p:cNvPr id="11" name="Straight Connector 10"/>
          <p:cNvCxnSpPr/>
          <p:nvPr/>
        </p:nvCxnSpPr>
        <p:spPr bwMode="auto">
          <a:xfrm>
            <a:off x="746125" y="6466703"/>
            <a:ext cx="8397875" cy="0"/>
          </a:xfrm>
          <a:prstGeom prst="line">
            <a:avLst/>
          </a:prstGeom>
          <a:solidFill>
            <a:schemeClr val="accent1"/>
          </a:solidFill>
          <a:ln w="6350" cap="flat" cmpd="sng" algn="ctr">
            <a:solidFill>
              <a:srgbClr val="8C95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rot="10800000" flipH="1">
            <a:off x="1" y="0"/>
            <a:ext cx="228600" cy="6858000"/>
          </a:xfrm>
          <a:prstGeom prst="rect">
            <a:avLst/>
          </a:prstGeom>
          <a:solidFill>
            <a:schemeClr val="accent3"/>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rgbClr val="00A8F7"/>
              </a:solidFill>
              <a:effectLst/>
              <a:latin typeface="Arial" charset="0"/>
              <a:ea typeface="ＭＳ Ｐゴシック" pitchFamily="34" charset="-128"/>
            </a:endParaRPr>
          </a:p>
        </p:txBody>
      </p:sp>
      <p:pic>
        <p:nvPicPr>
          <p:cNvPr id="15" name="Picture 14" descr="2015_UHC_CommPlan_Logo_RGB.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87102" y="424618"/>
            <a:ext cx="1828800" cy="504666"/>
          </a:xfrm>
          <a:prstGeom prst="rect">
            <a:avLst/>
          </a:prstGeom>
        </p:spPr>
      </p:pic>
    </p:spTree>
    <p:extLst>
      <p:ext uri="{BB962C8B-B14F-4D97-AF65-F5344CB8AC3E}">
        <p14:creationId xmlns:p14="http://schemas.microsoft.com/office/powerpoint/2010/main" val="2826656894"/>
      </p:ext>
    </p:extLst>
  </p:cSld>
  <p:clrMap bg1="lt1" tx1="dk1" bg2="lt2" tx2="dk2" accent1="accent1" accent2="accent2" accent3="accent3" accent4="accent4" accent5="accent5" accent6="accent6" hlink="hlink" folHlink="folHlink"/>
  <p:sldLayoutIdLst>
    <p:sldLayoutId id="2147483671" r:id="rId1"/>
    <p:sldLayoutId id="2147483682" r:id="rId2"/>
    <p:sldLayoutId id="2147483706" r:id="rId3"/>
    <p:sldLayoutId id="2147483710" r:id="rId4"/>
    <p:sldLayoutId id="2147483672" r:id="rId5"/>
    <p:sldLayoutId id="2147483676" r:id="rId6"/>
    <p:sldLayoutId id="2147483683" r:id="rId7"/>
    <p:sldLayoutId id="2147483684" r:id="rId8"/>
    <p:sldLayoutId id="2147483708" r:id="rId9"/>
    <p:sldLayoutId id="2147483709" r:id="rId10"/>
    <p:sldLayoutId id="2147483711" r:id="rId11"/>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hf sldNum="0"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1762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1pPr>
      <a:lvl2pPr marL="342900" indent="-1524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2pPr>
      <a:lvl3pPr marL="404812" indent="0" algn="l" defTabSz="914400" rtl="0" eaLnBrk="1" latinLnBrk="0" hangingPunct="1">
        <a:spcBef>
          <a:spcPts val="0"/>
        </a:spcBef>
        <a:spcAft>
          <a:spcPts val="400"/>
        </a:spcAft>
        <a:buClr>
          <a:schemeClr val="accent3"/>
        </a:buClr>
        <a:buFont typeface="Arial" panose="020B0604020202020204" pitchFamily="34" charset="0"/>
        <a:buNone/>
        <a:defRPr sz="1800" kern="1200">
          <a:solidFill>
            <a:srgbClr val="4D4D4D"/>
          </a:solidFill>
          <a:latin typeface="+mn-lt"/>
          <a:ea typeface="+mn-ea"/>
          <a:cs typeface="+mn-cs"/>
        </a:defRPr>
      </a:lvl3pPr>
      <a:lvl4pPr marL="7477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4pPr>
      <a:lvl5pPr marL="976313" indent="-2286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6pPr>
      <a:lvl7pPr marL="29718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7pPr>
      <a:lvl8pPr marL="34290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8pPr>
      <a:lvl9pPr marL="3657600" indent="0" algn="l" defTabSz="914400" rtl="0" eaLnBrk="1" latinLnBrk="0" hangingPunct="1">
        <a:spcBef>
          <a:spcPct val="20000"/>
        </a:spcBef>
        <a:buClr>
          <a:schemeClr val="accent3"/>
        </a:buClr>
        <a:buFont typeface="Arial" panose="020B0604020202020204" pitchFamily="34" charset="0"/>
        <a:buNone/>
        <a:defRPr sz="1800" kern="1200" baseline="0">
          <a:solidFill>
            <a:srgbClr val="4D4D4D"/>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SoutheastPRTeam@uhc.co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 t="3747" r="210" b="10772"/>
          <a:stretch/>
        </p:blipFill>
        <p:spPr>
          <a:xfrm>
            <a:off x="225445" y="-1"/>
            <a:ext cx="8918556" cy="5723469"/>
          </a:xfrm>
          <a:prstGeom prst="rect">
            <a:avLst/>
          </a:prstGeom>
        </p:spPr>
      </p:pic>
      <p:sp>
        <p:nvSpPr>
          <p:cNvPr id="13" name="Rectangle 12"/>
          <p:cNvSpPr/>
          <p:nvPr/>
        </p:nvSpPr>
        <p:spPr>
          <a:xfrm>
            <a:off x="228600" y="3437467"/>
            <a:ext cx="8915400" cy="2286000"/>
          </a:xfrm>
          <a:prstGeom prst="rect">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noFill/>
        </p:spPr>
        <p:txBody>
          <a:bodyPr/>
          <a:lstStyle/>
          <a:p>
            <a:r>
              <a:rPr lang="en-US" sz="2800" dirty="0">
                <a:solidFill>
                  <a:schemeClr val="bg1"/>
                </a:solidFill>
                <a:cs typeface="Arial"/>
              </a:rPr>
              <a:t>UnitedHealthcare</a:t>
            </a:r>
            <a:br>
              <a:rPr lang="en-US" sz="2800" dirty="0">
                <a:solidFill>
                  <a:schemeClr val="bg1"/>
                </a:solidFill>
                <a:cs typeface="Arial"/>
              </a:rPr>
            </a:br>
            <a:r>
              <a:rPr lang="en-US" sz="2800" dirty="0">
                <a:solidFill>
                  <a:schemeClr val="bg1"/>
                </a:solidFill>
                <a:cs typeface="Arial"/>
              </a:rPr>
              <a:t>Community Plan of North Carolina</a:t>
            </a:r>
            <a:endParaRPr lang="en-US" sz="2800" dirty="0">
              <a:solidFill>
                <a:schemeClr val="bg1"/>
              </a:solidFill>
            </a:endParaRPr>
          </a:p>
        </p:txBody>
      </p:sp>
    </p:spTree>
    <p:extLst>
      <p:ext uri="{BB962C8B-B14F-4D97-AF65-F5344CB8AC3E}">
        <p14:creationId xmlns:p14="http://schemas.microsoft.com/office/powerpoint/2010/main" val="33409387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Member ID Cards</a:t>
            </a:r>
          </a:p>
        </p:txBody>
      </p:sp>
      <p:sp>
        <p:nvSpPr>
          <p:cNvPr id="9" name="Content Placeholder 8"/>
          <p:cNvSpPr>
            <a:spLocks noGrp="1"/>
          </p:cNvSpPr>
          <p:nvPr>
            <p:ph idx="1"/>
          </p:nvPr>
        </p:nvSpPr>
        <p:spPr/>
        <p:txBody>
          <a:bodyPr/>
          <a:lstStyle/>
          <a:p>
            <a:r>
              <a:rPr lang="en-US" dirty="0"/>
              <a:t>UnitedHealthcare Community Plan members receive an ID card with information to help you submit claims accurately and completely.</a:t>
            </a:r>
          </a:p>
          <a:p>
            <a:r>
              <a:rPr lang="en-US" dirty="0"/>
              <a:t>Be sure to check the member’s ID card at each visit and copy both sides of the ID card for your files.</a:t>
            </a:r>
          </a:p>
          <a:p>
            <a:r>
              <a:rPr lang="en-US" dirty="0"/>
              <a:t>The payer ID is needed to submit claims electronically.</a:t>
            </a:r>
          </a:p>
          <a:p>
            <a:r>
              <a:rPr lang="en-US" dirty="0"/>
              <a:t>Member ID cards can also be viewed online using the eligibilityLink tool in Link.</a:t>
            </a:r>
            <a:r>
              <a:rPr lang="en-US" dirty="0">
                <a:solidFill>
                  <a:srgbClr val="575A60"/>
                </a:solidFill>
              </a:rPr>
              <a:t> To access eligibilityLink, sign in to Link by clicking on the Link button in the top right corner of</a:t>
            </a:r>
            <a:r>
              <a:rPr lang="en-US" dirty="0">
                <a:solidFill>
                  <a:srgbClr val="FF0000"/>
                </a:solidFill>
              </a:rPr>
              <a:t> </a:t>
            </a:r>
            <a:r>
              <a:rPr lang="en-US" dirty="0">
                <a:solidFill>
                  <a:srgbClr val="575A60"/>
                </a:solidFill>
              </a:rPr>
              <a:t>UHCprovider.com. </a:t>
            </a:r>
            <a:endParaRPr lang="en-US" dirty="0"/>
          </a:p>
          <a:p>
            <a:pPr marL="190500" lvl="1" indent="0">
              <a:buNone/>
            </a:pPr>
            <a:br>
              <a:rPr lang="en-US" dirty="0"/>
            </a:br>
            <a:endParaRPr lang="en-US" dirty="0"/>
          </a:p>
          <a:p>
            <a:endParaRPr lang="en-US" dirty="0"/>
          </a:p>
        </p:txBody>
      </p:sp>
      <p:sp>
        <p:nvSpPr>
          <p:cNvPr id="7" name="TextBox 6"/>
          <p:cNvSpPr txBox="1"/>
          <p:nvPr/>
        </p:nvSpPr>
        <p:spPr>
          <a:xfrm>
            <a:off x="627184" y="6164227"/>
            <a:ext cx="7723589" cy="261610"/>
          </a:xfrm>
          <a:prstGeom prst="rect">
            <a:avLst/>
          </a:prstGeom>
          <a:noFill/>
        </p:spPr>
        <p:txBody>
          <a:bodyPr wrap="none" rtlCol="0">
            <a:spAutoFit/>
          </a:bodyPr>
          <a:lstStyle/>
          <a:p>
            <a:r>
              <a:rPr lang="en-US" sz="1100" dirty="0">
                <a:solidFill>
                  <a:srgbClr val="575A60"/>
                </a:solidFill>
              </a:rPr>
              <a:t>Sample member ID cards for illustration only; actual information varies depending on payer, plan and other requirements.</a:t>
            </a:r>
          </a:p>
        </p:txBody>
      </p:sp>
      <p:sp>
        <p:nvSpPr>
          <p:cNvPr id="8"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10</a:t>
            </a:fld>
            <a:endParaRPr lang="en-US" dirty="0"/>
          </a:p>
        </p:txBody>
      </p:sp>
      <p:sp>
        <p:nvSpPr>
          <p:cNvPr id="10" name="TextBox 9"/>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53261"/>
            <a:ext cx="3733800" cy="237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698656"/>
            <a:ext cx="3781425" cy="2451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9936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Primary Care Provider Selection </a:t>
            </a:r>
          </a:p>
        </p:txBody>
      </p:sp>
      <p:sp>
        <p:nvSpPr>
          <p:cNvPr id="2" name="Content Placeholder 1"/>
          <p:cNvSpPr>
            <a:spLocks noGrp="1"/>
          </p:cNvSpPr>
          <p:nvPr>
            <p:ph idx="1"/>
          </p:nvPr>
        </p:nvSpPr>
        <p:spPr/>
        <p:txBody>
          <a:bodyPr/>
          <a:lstStyle/>
          <a:p>
            <a:r>
              <a:rPr lang="en-US" dirty="0"/>
              <a:t>Each member selects an in-network primary care provider (PCP) at enrollment. If a member does not select a PCP, we will auto assign one. </a:t>
            </a:r>
          </a:p>
          <a:p>
            <a:endParaRPr lang="en-US" dirty="0"/>
          </a:p>
          <a:p>
            <a:r>
              <a:rPr lang="en-US" dirty="0"/>
              <a:t>Multiple members in the same household may each choose their own PCP.</a:t>
            </a:r>
          </a:p>
          <a:p>
            <a:endParaRPr lang="en-US" dirty="0"/>
          </a:p>
          <a:p>
            <a:r>
              <a:rPr lang="en-US" dirty="0"/>
              <a:t>Members may change their PCP monthly. </a:t>
            </a:r>
          </a:p>
          <a:p>
            <a:endParaRPr lang="en-US" dirty="0"/>
          </a:p>
          <a:p>
            <a:r>
              <a:rPr lang="en-US" dirty="0"/>
              <a:t>Members do not need a referral before seeing another in-network physician or specialist.</a:t>
            </a:r>
          </a:p>
          <a:p>
            <a:endParaRPr lang="en-US" dirty="0"/>
          </a:p>
          <a:p>
            <a:r>
              <a:rPr lang="en-US" dirty="0"/>
              <a:t>Some services require advance notification and prior authorization. For more details, please refer to the Administration Guide at UHCprovider.com/guides.</a:t>
            </a:r>
          </a:p>
        </p:txBody>
      </p:sp>
      <p:sp>
        <p:nvSpPr>
          <p:cNvPr id="4"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11</a:t>
            </a:fld>
            <a:endParaRPr lang="en-US" dirty="0"/>
          </a:p>
        </p:txBody>
      </p:sp>
      <p:sp>
        <p:nvSpPr>
          <p:cNvPr id="5" name="TextBox 4"/>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37999139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 Person Care</a:t>
            </a:r>
          </a:p>
        </p:txBody>
      </p:sp>
      <p:sp>
        <p:nvSpPr>
          <p:cNvPr id="3" name="Content Placeholder 2"/>
          <p:cNvSpPr>
            <a:spLocks noGrp="1"/>
          </p:cNvSpPr>
          <p:nvPr>
            <p:ph idx="1"/>
          </p:nvPr>
        </p:nvSpPr>
        <p:spPr/>
        <p:txBody>
          <a:bodyPr/>
          <a:lstStyle/>
          <a:p>
            <a:r>
              <a:rPr lang="en-US" dirty="0"/>
              <a:t>We work with all the clinical partners involved in a member’s care in order to see them as a whole person, understanding their medical and social needs. </a:t>
            </a:r>
          </a:p>
          <a:p>
            <a:r>
              <a:rPr lang="en-US" dirty="0"/>
              <a:t>This includes supporting UnitedHealthcare Community Plan members with high risk case management, transition case management  and care coordination. </a:t>
            </a:r>
          </a:p>
          <a:p>
            <a:r>
              <a:rPr lang="en-US" dirty="0"/>
              <a:t>Our care coordination program allows all care providers – medical, behavioral and ancillary – to easily share care plans. </a:t>
            </a:r>
          </a:p>
          <a:p>
            <a:r>
              <a:rPr lang="en-US" dirty="0"/>
              <a:t>Through a network of local registered nurses, care managers and community health workers, UnitedHealthcare has resources to support you and the member. </a:t>
            </a:r>
          </a:p>
          <a:p>
            <a:r>
              <a:rPr lang="en-US" dirty="0"/>
              <a:t>These programs are available to members at no extra cost.</a:t>
            </a:r>
          </a:p>
          <a:p>
            <a:r>
              <a:rPr lang="en-US" dirty="0"/>
              <a:t>We’ll identify eligible members through utilization data.</a:t>
            </a:r>
          </a:p>
          <a:p>
            <a:r>
              <a:rPr lang="en-US" dirty="0"/>
              <a:t>You’ll be able to refer members into the program as well.</a:t>
            </a:r>
          </a:p>
        </p:txBody>
      </p:sp>
      <p:sp>
        <p:nvSpPr>
          <p:cNvPr id="4"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12</a:t>
            </a:fld>
            <a:endParaRPr lang="en-US" dirty="0"/>
          </a:p>
        </p:txBody>
      </p:sp>
      <p:sp>
        <p:nvSpPr>
          <p:cNvPr id="5" name="TextBox 4"/>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3329671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OptumHealth Physical Health</a:t>
            </a:r>
          </a:p>
        </p:txBody>
      </p:sp>
      <p:sp>
        <p:nvSpPr>
          <p:cNvPr id="3" name="Content Placeholder 2"/>
          <p:cNvSpPr>
            <a:spLocks noGrp="1"/>
          </p:cNvSpPr>
          <p:nvPr>
            <p:ph idx="1"/>
          </p:nvPr>
        </p:nvSpPr>
        <p:spPr/>
        <p:txBody>
          <a:bodyPr/>
          <a:lstStyle/>
          <a:p>
            <a:r>
              <a:rPr lang="en-US" dirty="0"/>
              <a:t>Members also have access to a network of licensed outpatient: </a:t>
            </a:r>
          </a:p>
          <a:p>
            <a:pPr lvl="1"/>
            <a:r>
              <a:rPr lang="en-US" dirty="0"/>
              <a:t>Chiropractors (DC) </a:t>
            </a:r>
          </a:p>
          <a:p>
            <a:pPr lvl="1"/>
            <a:r>
              <a:rPr lang="en-US" dirty="0"/>
              <a:t>Physical therapists (PT)</a:t>
            </a:r>
          </a:p>
          <a:p>
            <a:pPr lvl="1"/>
            <a:r>
              <a:rPr lang="en-US" dirty="0"/>
              <a:t>Occupational therapists (OT)</a:t>
            </a:r>
          </a:p>
          <a:p>
            <a:pPr lvl="1"/>
            <a:r>
              <a:rPr lang="en-US" dirty="0"/>
              <a:t>Speech language pathologists (SLP)</a:t>
            </a:r>
          </a:p>
          <a:p>
            <a:pPr lvl="1"/>
            <a:r>
              <a:rPr lang="en-US" dirty="0"/>
              <a:t>Speech therapists (ST)</a:t>
            </a:r>
          </a:p>
          <a:p>
            <a:endParaRPr lang="en-US" dirty="0"/>
          </a:p>
          <a:p>
            <a:r>
              <a:rPr lang="en-US" dirty="0"/>
              <a:t>OptumHealth Care Solutions, LLC (Optum) manages this network.</a:t>
            </a:r>
          </a:p>
          <a:p>
            <a:pPr lvl="1"/>
            <a:r>
              <a:rPr lang="en-US" dirty="0"/>
              <a:t>myoptumhealthphysicalhealth.com</a:t>
            </a:r>
          </a:p>
          <a:p>
            <a:pPr lvl="1"/>
            <a:r>
              <a:rPr lang="en-US" dirty="0"/>
              <a:t>888-626-1701</a:t>
            </a:r>
          </a:p>
          <a:p>
            <a:endParaRPr lang="en-US" dirty="0"/>
          </a:p>
          <a:p>
            <a:r>
              <a:rPr lang="en-US" dirty="0"/>
              <a:t>Use UnitedHealthcare tools for administrative tasks:</a:t>
            </a:r>
          </a:p>
          <a:p>
            <a:pPr lvl="1"/>
            <a:r>
              <a:rPr lang="en-US" dirty="0"/>
              <a:t>Verify Member Eligibility: </a:t>
            </a:r>
            <a:r>
              <a:rPr lang="en-US" b="1" dirty="0"/>
              <a:t>UHCprovider.com/eligibilityLink</a:t>
            </a:r>
          </a:p>
          <a:p>
            <a:pPr lvl="1"/>
            <a:r>
              <a:rPr lang="en-US" dirty="0"/>
              <a:t>Prior Authorizations/Referrals: </a:t>
            </a:r>
            <a:r>
              <a:rPr lang="en-US" b="1" dirty="0"/>
              <a:t>UHCprovider.com/priorauth</a:t>
            </a:r>
          </a:p>
          <a:p>
            <a:pPr lvl="1"/>
            <a:r>
              <a:rPr lang="en-US" dirty="0"/>
              <a:t>Claims: </a:t>
            </a:r>
            <a:r>
              <a:rPr lang="en-US" b="1" dirty="0"/>
              <a:t>UHCprovider.com/claims</a:t>
            </a:r>
          </a:p>
          <a:p>
            <a:pPr lvl="1"/>
            <a:endParaRPr lang="en-US" dirty="0"/>
          </a:p>
        </p:txBody>
      </p:sp>
      <p:sp>
        <p:nvSpPr>
          <p:cNvPr id="5"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13</a:t>
            </a:fld>
            <a:endParaRPr lang="en-US" dirty="0"/>
          </a:p>
        </p:txBody>
      </p:sp>
      <p:sp>
        <p:nvSpPr>
          <p:cNvPr id="6" name="TextBox 5"/>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41165023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425568"/>
          </a:xfrm>
          <a:prstGeom prst="rect">
            <a:avLst/>
          </a:prstGeom>
          <a:solidFill>
            <a:srgbClr val="003DA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4E3FF"/>
              </a:solidFill>
              <a:effectLst/>
              <a:uLnTx/>
              <a:uFillTx/>
              <a:latin typeface="Arial"/>
              <a:ea typeface="+mn-ea"/>
              <a:cs typeface="+mn-cs"/>
            </a:endParaRPr>
          </a:p>
        </p:txBody>
      </p:sp>
      <p:sp>
        <p:nvSpPr>
          <p:cNvPr id="9" name="Oval 8"/>
          <p:cNvSpPr/>
          <p:nvPr/>
        </p:nvSpPr>
        <p:spPr>
          <a:xfrm>
            <a:off x="1826055" y="672757"/>
            <a:ext cx="5498756" cy="5498756"/>
          </a:xfrm>
          <a:prstGeom prst="ellipse">
            <a:avLst/>
          </a:prstGeom>
          <a:solidFill>
            <a:srgbClr val="00A8F7"/>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4E3FF"/>
              </a:solidFill>
              <a:effectLst/>
              <a:uLnTx/>
              <a:uFillTx/>
              <a:latin typeface="Arial"/>
              <a:ea typeface="+mn-ea"/>
              <a:cs typeface="+mn-cs"/>
            </a:endParaRPr>
          </a:p>
        </p:txBody>
      </p:sp>
      <p:sp>
        <p:nvSpPr>
          <p:cNvPr id="10" name="Block Arc 9"/>
          <p:cNvSpPr/>
          <p:nvPr/>
        </p:nvSpPr>
        <p:spPr>
          <a:xfrm flipV="1">
            <a:off x="1826051" y="676491"/>
            <a:ext cx="5495125" cy="5491893"/>
          </a:xfrm>
          <a:prstGeom prst="blockArc">
            <a:avLst>
              <a:gd name="adj1" fmla="val 10800000"/>
              <a:gd name="adj2" fmla="val 21589490"/>
              <a:gd name="adj3" fmla="val 8492"/>
            </a:avLst>
          </a:prstGeom>
          <a:solidFill>
            <a:srgbClr val="003DA1"/>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3DA1"/>
              </a:solidFill>
              <a:effectLst/>
              <a:uLnTx/>
              <a:uFillTx/>
              <a:latin typeface="Arial"/>
              <a:ea typeface="+mn-ea"/>
              <a:cs typeface="+mn-cs"/>
            </a:endParaRPr>
          </a:p>
        </p:txBody>
      </p:sp>
      <p:sp>
        <p:nvSpPr>
          <p:cNvPr id="11" name="Oval 10"/>
          <p:cNvSpPr/>
          <p:nvPr/>
        </p:nvSpPr>
        <p:spPr>
          <a:xfrm>
            <a:off x="2292863" y="1146432"/>
            <a:ext cx="4558271" cy="4558271"/>
          </a:xfrm>
          <a:prstGeom prst="ellipse">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4E3FF"/>
              </a:solidFill>
              <a:effectLst/>
              <a:uLnTx/>
              <a:uFillTx/>
              <a:latin typeface="Arial"/>
              <a:ea typeface="+mn-ea"/>
              <a:cs typeface="+mn-cs"/>
            </a:endParaRPr>
          </a:p>
        </p:txBody>
      </p:sp>
      <p:sp>
        <p:nvSpPr>
          <p:cNvPr id="16" name="TextBox 15"/>
          <p:cNvSpPr txBox="1"/>
          <p:nvPr/>
        </p:nvSpPr>
        <p:spPr>
          <a:xfrm>
            <a:off x="2292863" y="2680494"/>
            <a:ext cx="4558272" cy="1815882"/>
          </a:xfrm>
          <a:prstGeom prst="rect">
            <a:avLst/>
          </a:prstGeom>
          <a:noFill/>
        </p:spPr>
        <p:txBody>
          <a:bodyPr wrap="square" rtlCol="0">
            <a:spAutoFit/>
          </a:bodyPr>
          <a:lstStyle/>
          <a:p>
            <a:pPr algn="ctr">
              <a:spcAft>
                <a:spcPts val="400"/>
              </a:spcAft>
              <a:buClr>
                <a:schemeClr val="accent3"/>
              </a:buClr>
            </a:pPr>
            <a:r>
              <a:rPr lang="en-US" sz="2800" b="1" dirty="0">
                <a:solidFill>
                  <a:schemeClr val="accent1"/>
                </a:solidFill>
                <a:cs typeface="Arial"/>
              </a:rPr>
              <a:t>Clinical Programs, Notification and </a:t>
            </a:r>
            <a:br>
              <a:rPr lang="en-US" sz="2800" b="1" dirty="0">
                <a:solidFill>
                  <a:schemeClr val="accent1"/>
                </a:solidFill>
                <a:cs typeface="Arial"/>
              </a:rPr>
            </a:br>
            <a:r>
              <a:rPr lang="en-US" sz="2800" b="1" dirty="0">
                <a:solidFill>
                  <a:schemeClr val="accent1"/>
                </a:solidFill>
                <a:cs typeface="Arial"/>
              </a:rPr>
              <a:t>Prior Authorization Requirements</a:t>
            </a:r>
            <a:endParaRPr lang="en-US" sz="2800" b="1" dirty="0">
              <a:solidFill>
                <a:schemeClr val="accent1"/>
              </a:solidFill>
            </a:endParaRPr>
          </a:p>
        </p:txBody>
      </p:sp>
    </p:spTree>
    <p:extLst>
      <p:ext uri="{BB962C8B-B14F-4D97-AF65-F5344CB8AC3E}">
        <p14:creationId xmlns:p14="http://schemas.microsoft.com/office/powerpoint/2010/main" val="27540784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Prior Authorization</a:t>
            </a:r>
          </a:p>
        </p:txBody>
      </p:sp>
      <p:sp>
        <p:nvSpPr>
          <p:cNvPr id="3" name="Content Placeholder 2"/>
          <p:cNvSpPr>
            <a:spLocks noGrp="1"/>
          </p:cNvSpPr>
          <p:nvPr>
            <p:ph idx="1"/>
          </p:nvPr>
        </p:nvSpPr>
        <p:spPr>
          <a:xfrm>
            <a:off x="641350" y="1214651"/>
            <a:ext cx="8045450" cy="5437509"/>
          </a:xfrm>
        </p:spPr>
        <p:txBody>
          <a:bodyPr/>
          <a:lstStyle/>
          <a:p>
            <a:endParaRPr lang="en-US" sz="1600" dirty="0"/>
          </a:p>
          <a:p>
            <a:r>
              <a:rPr lang="en-US" sz="1600" dirty="0"/>
              <a:t>UnitedHealthcare will align with State of North Carolina authorization requirements once announced by the state. </a:t>
            </a:r>
          </a:p>
          <a:p>
            <a:endParaRPr lang="en-US" sz="1600" dirty="0"/>
          </a:p>
          <a:p>
            <a:r>
              <a:rPr lang="en-US" sz="1600" dirty="0"/>
              <a:t>We’ll update our website at UHCprovider.com/NCcommunityplan, along with the UnitedHealthcare Community Plan Provider Administrative Manual closer to the start of health care delivery in North Carolina. .</a:t>
            </a:r>
          </a:p>
          <a:p>
            <a:endParaRPr lang="en-US" sz="1600" dirty="0"/>
          </a:p>
          <a:p>
            <a:r>
              <a:rPr lang="en-US" sz="1600" dirty="0"/>
              <a:t>The UnitedHealthcare Community Plan Provider Administrative Manual includes prior authorization requirements for participating care providers.  You can see the Provider Administrative Manual at UHCprovider.com/NCcommunityplan &gt; Care Provider Manuals &gt; North Carolina. </a:t>
            </a:r>
          </a:p>
          <a:p>
            <a:endParaRPr lang="en-US" sz="1600" dirty="0"/>
          </a:p>
          <a:p>
            <a:endParaRPr lang="en-US" sz="1600" dirty="0"/>
          </a:p>
          <a:p>
            <a:pPr lvl="1"/>
            <a:endParaRPr lang="en-US" dirty="0"/>
          </a:p>
        </p:txBody>
      </p:sp>
      <p:sp>
        <p:nvSpPr>
          <p:cNvPr id="4"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15</a:t>
            </a:fld>
            <a:endParaRPr lang="en-US" dirty="0"/>
          </a:p>
        </p:txBody>
      </p:sp>
      <p:sp>
        <p:nvSpPr>
          <p:cNvPr id="5" name="TextBox 4"/>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32948949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Prior Authorization Decisions</a:t>
            </a:r>
            <a:endParaRPr lang="en-US" dirty="0"/>
          </a:p>
        </p:txBody>
      </p:sp>
      <p:sp>
        <p:nvSpPr>
          <p:cNvPr id="5" name="Content Placeholder 4"/>
          <p:cNvSpPr>
            <a:spLocks noGrp="1"/>
          </p:cNvSpPr>
          <p:nvPr>
            <p:ph idx="1"/>
          </p:nvPr>
        </p:nvSpPr>
        <p:spPr/>
        <p:txBody>
          <a:bodyPr/>
          <a:lstStyle/>
          <a:p>
            <a:pPr marL="341313" lvl="2" indent="-341313">
              <a:lnSpc>
                <a:spcPct val="110000"/>
              </a:lnSpc>
              <a:spcBef>
                <a:spcPts val="600"/>
              </a:spcBef>
              <a:buClr>
                <a:srgbClr val="575A60"/>
              </a:buClr>
              <a:buFont typeface="Arial"/>
              <a:buChar char="•"/>
            </a:pPr>
            <a:r>
              <a:rPr lang="en-US" dirty="0">
                <a:solidFill>
                  <a:srgbClr val="575A60"/>
                </a:solidFill>
              </a:rPr>
              <a:t>Please schedule procedures as far in advance as possible and </a:t>
            </a:r>
            <a:r>
              <a:rPr lang="en-US" altLang="en-US" dirty="0"/>
              <a:t>request prior authorization at least 15 calendar days before the planned service date.</a:t>
            </a:r>
            <a:endParaRPr lang="en-US" dirty="0">
              <a:solidFill>
                <a:srgbClr val="575A60"/>
              </a:solidFill>
            </a:endParaRPr>
          </a:p>
          <a:p>
            <a:pPr marL="341313" lvl="2" indent="-341313">
              <a:lnSpc>
                <a:spcPct val="110000"/>
              </a:lnSpc>
              <a:spcBef>
                <a:spcPts val="600"/>
              </a:spcBef>
              <a:buClr>
                <a:srgbClr val="575A60"/>
              </a:buClr>
              <a:buFont typeface="Arial"/>
              <a:buChar char="•"/>
            </a:pPr>
            <a:r>
              <a:rPr lang="en-US" dirty="0">
                <a:solidFill>
                  <a:srgbClr val="575A60"/>
                </a:solidFill>
              </a:rPr>
              <a:t>We’ll provide a decision for standard/non-emergency requests within 14 days of receiving clinical information, and within 36 hours for emergency requests.</a:t>
            </a:r>
          </a:p>
          <a:p>
            <a:pPr marL="341313" lvl="2" indent="-341313">
              <a:lnSpc>
                <a:spcPct val="110000"/>
              </a:lnSpc>
              <a:spcBef>
                <a:spcPts val="600"/>
              </a:spcBef>
              <a:buClr>
                <a:srgbClr val="575A60"/>
              </a:buClr>
              <a:buFont typeface="Arial"/>
              <a:buChar char="•"/>
            </a:pPr>
            <a:r>
              <a:rPr lang="en-US" dirty="0">
                <a:solidFill>
                  <a:srgbClr val="575A60"/>
                </a:solidFill>
              </a:rPr>
              <a:t>We may require additional information for some requests, and response times may be affected if we don’t receive that information on time. </a:t>
            </a:r>
          </a:p>
        </p:txBody>
      </p:sp>
      <p:sp>
        <p:nvSpPr>
          <p:cNvPr id="4"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16</a:t>
            </a:fld>
            <a:endParaRPr lang="en-US"/>
          </a:p>
        </p:txBody>
      </p:sp>
      <p:sp>
        <p:nvSpPr>
          <p:cNvPr id="6" name="TextBox 5"/>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5074251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a:t>Clinical Coverage Review Process</a:t>
            </a:r>
          </a:p>
        </p:txBody>
      </p:sp>
      <p:sp>
        <p:nvSpPr>
          <p:cNvPr id="2" name="Content Placeholder 1"/>
          <p:cNvSpPr>
            <a:spLocks noGrp="1"/>
          </p:cNvSpPr>
          <p:nvPr>
            <p:ph idx="1"/>
          </p:nvPr>
        </p:nvSpPr>
        <p:spPr>
          <a:xfrm>
            <a:off x="641350" y="1253613"/>
            <a:ext cx="8045450" cy="4918587"/>
          </a:xfrm>
        </p:spPr>
        <p:txBody>
          <a:bodyPr/>
          <a:lstStyle/>
          <a:p>
            <a:r>
              <a:rPr lang="en-US" altLang="en-US" dirty="0"/>
              <a:t>If you submit insufficient clinical information when requesting prior  authorization, we’ll contact you to request additional information.</a:t>
            </a:r>
          </a:p>
          <a:p>
            <a:endParaRPr lang="en-US" altLang="en-US" dirty="0"/>
          </a:p>
          <a:p>
            <a:r>
              <a:rPr lang="en-US" altLang="en-US" dirty="0"/>
              <a:t>If we receive information within the requested timeframe, we’ll conduct a clinical coverage review to determine medical necessity. </a:t>
            </a:r>
          </a:p>
          <a:p>
            <a:endParaRPr lang="en-US" altLang="en-US" dirty="0"/>
          </a:p>
          <a:p>
            <a:r>
              <a:rPr lang="en-US" altLang="en-US" dirty="0"/>
              <a:t>We’ll deny the request for authorization if we don’t receive sufficient information within the requested timeframe.</a:t>
            </a:r>
          </a:p>
          <a:p>
            <a:endParaRPr lang="en-US" altLang="en-US" dirty="0"/>
          </a:p>
          <a:p>
            <a:r>
              <a:rPr lang="en-US" altLang="en-US" dirty="0"/>
              <a:t>If medical necessity criteria is not met for a prior authorization or precertification request, we’ll send a clinical denial notice to you and the member with the option to appeal.</a:t>
            </a:r>
          </a:p>
          <a:p>
            <a:endParaRPr lang="en-US" dirty="0"/>
          </a:p>
          <a:p>
            <a:r>
              <a:rPr lang="en-US" dirty="0"/>
              <a:t>Additional clinical information received can be reviewed as long as it meets state turnaround timeframe guidelines.</a:t>
            </a:r>
          </a:p>
          <a:p>
            <a:endParaRPr lang="en-US" dirty="0"/>
          </a:p>
        </p:txBody>
      </p:sp>
      <p:sp>
        <p:nvSpPr>
          <p:cNvPr id="4"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17</a:t>
            </a:fld>
            <a:endParaRPr lang="en-US" dirty="0"/>
          </a:p>
        </p:txBody>
      </p:sp>
      <p:sp>
        <p:nvSpPr>
          <p:cNvPr id="5" name="TextBox 4"/>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13769716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a:t>Peer-to-Peer Review</a:t>
            </a:r>
          </a:p>
        </p:txBody>
      </p:sp>
      <p:sp>
        <p:nvSpPr>
          <p:cNvPr id="4" name="Content Placeholder 3"/>
          <p:cNvSpPr>
            <a:spLocks noGrp="1"/>
          </p:cNvSpPr>
          <p:nvPr>
            <p:ph idx="1"/>
          </p:nvPr>
        </p:nvSpPr>
        <p:spPr/>
        <p:txBody>
          <a:bodyPr/>
          <a:lstStyle/>
          <a:p>
            <a:r>
              <a:rPr lang="en-US" dirty="0"/>
              <a:t>The phone number to request a peer-to-peer review will be on the denial letter and are different for each different clinical area. This number is also provided by Utilization Management nurse reviewer at the time of a notification of denial.</a:t>
            </a:r>
          </a:p>
          <a:p>
            <a:endParaRPr lang="en-US" dirty="0"/>
          </a:p>
          <a:p>
            <a:r>
              <a:rPr lang="en-US" dirty="0"/>
              <a:t>Providers should contact us to set up a peer-to-peer review appointment.</a:t>
            </a:r>
          </a:p>
          <a:p>
            <a:pPr lvl="1"/>
            <a:r>
              <a:rPr lang="en-US" dirty="0"/>
              <a:t>For pre-service/outpatient requests, a peer-to-peer review should be set within 14 calendar days from the denial notice</a:t>
            </a:r>
          </a:p>
          <a:p>
            <a:pPr lvl="1"/>
            <a:r>
              <a:rPr lang="en-US" dirty="0"/>
              <a:t>For inpatient requests, a peer-to-peer review should be set within 14 calendar days from the denial notice or three business days after discharge, whichever comes first. </a:t>
            </a:r>
          </a:p>
          <a:p>
            <a:endParaRPr lang="en-US" dirty="0"/>
          </a:p>
          <a:p>
            <a:endParaRPr lang="en-US" dirty="0"/>
          </a:p>
        </p:txBody>
      </p:sp>
      <p:sp>
        <p:nvSpPr>
          <p:cNvPr id="5"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18</a:t>
            </a:fld>
            <a:endParaRPr lang="en-US" dirty="0"/>
          </a:p>
        </p:txBody>
      </p:sp>
      <p:sp>
        <p:nvSpPr>
          <p:cNvPr id="7" name="TextBox 6"/>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7738374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a:t>Continuity of Care/Transition of Care</a:t>
            </a:r>
          </a:p>
        </p:txBody>
      </p:sp>
      <p:sp>
        <p:nvSpPr>
          <p:cNvPr id="5" name="Content Placeholder 4"/>
          <p:cNvSpPr>
            <a:spLocks noGrp="1"/>
          </p:cNvSpPr>
          <p:nvPr>
            <p:ph idx="1"/>
          </p:nvPr>
        </p:nvSpPr>
        <p:spPr>
          <a:xfrm>
            <a:off x="641350" y="1179871"/>
            <a:ext cx="8045450" cy="4992329"/>
          </a:xfrm>
        </p:spPr>
        <p:txBody>
          <a:bodyPr/>
          <a:lstStyle/>
          <a:p>
            <a:pPr marL="571500" lvl="3" indent="0">
              <a:buNone/>
            </a:pPr>
            <a:endParaRPr lang="en-US" dirty="0"/>
          </a:p>
          <a:p>
            <a:pPr marL="571500" lvl="3" indent="0">
              <a:buNone/>
            </a:pPr>
            <a:r>
              <a:rPr lang="en-US" b="1" dirty="0"/>
              <a:t>When a member is required to change care providers or health plans, continuity of care must be maintained if the:</a:t>
            </a:r>
          </a:p>
          <a:p>
            <a:pPr marL="571500" lvl="3" indent="0">
              <a:buNone/>
            </a:pPr>
            <a:r>
              <a:rPr lang="en-US" dirty="0"/>
              <a:t> Member is in active treatment with a non-participating care provider.</a:t>
            </a:r>
          </a:p>
          <a:p>
            <a:pPr marL="571500" lvl="3" indent="0">
              <a:buNone/>
            </a:pPr>
            <a:r>
              <a:rPr lang="en-US" dirty="0"/>
              <a:t> Care is medically necessary through completion of treatment.</a:t>
            </a:r>
          </a:p>
          <a:p>
            <a:pPr marL="571500" lvl="3" indent="0">
              <a:buNone/>
            </a:pPr>
            <a:r>
              <a:rPr lang="en-US" dirty="0"/>
              <a:t> Treatment is continued until the member selects a participating care</a:t>
            </a:r>
          </a:p>
          <a:p>
            <a:pPr marL="571500" lvl="3" indent="0">
              <a:buNone/>
            </a:pPr>
            <a:r>
              <a:rPr lang="en-US" dirty="0"/>
              <a:t>provider.</a:t>
            </a:r>
          </a:p>
          <a:p>
            <a:pPr marL="571500" lvl="3" indent="0">
              <a:buNone/>
            </a:pPr>
            <a:r>
              <a:rPr lang="en-US" dirty="0"/>
              <a:t> PCP must coordinate services for the member’s transition to the next</a:t>
            </a:r>
          </a:p>
          <a:p>
            <a:pPr marL="571500" lvl="3" indent="0">
              <a:buNone/>
            </a:pPr>
            <a:r>
              <a:rPr lang="en-US" dirty="0"/>
              <a:t>level of care.</a:t>
            </a:r>
          </a:p>
          <a:p>
            <a:pPr marL="571500" lvl="3" indent="0">
              <a:buNone/>
            </a:pPr>
            <a:r>
              <a:rPr lang="en-US" dirty="0"/>
              <a:t>• Continuity of care will be continued for 60 days for new health plan</a:t>
            </a:r>
          </a:p>
          <a:p>
            <a:pPr marL="571500" lvl="3" indent="0">
              <a:buNone/>
            </a:pPr>
            <a:r>
              <a:rPr lang="en-US" dirty="0"/>
              <a:t>members.</a:t>
            </a:r>
          </a:p>
          <a:p>
            <a:pPr marL="571500" lvl="3" indent="0">
              <a:buNone/>
            </a:pPr>
            <a:endParaRPr lang="en-US" dirty="0"/>
          </a:p>
          <a:p>
            <a:pPr algn="ctr"/>
            <a:r>
              <a:rPr lang="en-US" dirty="0"/>
              <a:t>We’ll notify members and care providers when continuity of care or transition of care applies.</a:t>
            </a:r>
          </a:p>
          <a:p>
            <a:pPr lvl="3"/>
            <a:endParaRPr lang="en-US" dirty="0"/>
          </a:p>
        </p:txBody>
      </p:sp>
      <p:sp>
        <p:nvSpPr>
          <p:cNvPr id="4" name="TextBox 7"/>
          <p:cNvSpPr txBox="1">
            <a:spLocks noChangeArrowheads="1"/>
          </p:cNvSpPr>
          <p:nvPr/>
        </p:nvSpPr>
        <p:spPr bwMode="auto">
          <a:xfrm rot="10800000" flipV="1">
            <a:off x="10058399" y="6844503"/>
            <a:ext cx="257175" cy="23970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200">
                <a:solidFill>
                  <a:srgbClr val="646D72"/>
                </a:solidFill>
                <a:latin typeface="Arial" charset="0"/>
                <a:ea typeface="MS PGothic" charset="0"/>
                <a:cs typeface="MS PGothic" charset="0"/>
              </a:defRPr>
            </a:lvl1pPr>
            <a:lvl2pPr marL="742950" indent="-285750">
              <a:defRPr sz="2200">
                <a:solidFill>
                  <a:srgbClr val="646D72"/>
                </a:solidFill>
                <a:latin typeface="Arial" charset="0"/>
                <a:ea typeface="MS PGothic" charset="0"/>
                <a:cs typeface="MS PGothic" charset="0"/>
              </a:defRPr>
            </a:lvl2pPr>
            <a:lvl3pPr>
              <a:defRPr sz="1600">
                <a:solidFill>
                  <a:srgbClr val="646D72"/>
                </a:solidFill>
                <a:latin typeface="Arial" charset="0"/>
                <a:ea typeface="MS PGothic" charset="0"/>
                <a:cs typeface="MS PGothic" charset="0"/>
              </a:defRPr>
            </a:lvl3pPr>
            <a:lvl4pPr>
              <a:defRPr sz="1600">
                <a:solidFill>
                  <a:srgbClr val="646D72"/>
                </a:solidFill>
                <a:latin typeface="Arial" charset="0"/>
                <a:ea typeface="MS PGothic" charset="0"/>
                <a:cs typeface="MS PGothic" charset="0"/>
              </a:defRPr>
            </a:lvl4pPr>
            <a:lvl5pPr>
              <a:defRPr sz="1600">
                <a:solidFill>
                  <a:srgbClr val="646D72"/>
                </a:solidFill>
                <a:latin typeface="Arial" charset="0"/>
                <a:ea typeface="MS PGothic" charset="0"/>
                <a:cs typeface="MS PGothic" charset="0"/>
              </a:defRPr>
            </a:lvl5pPr>
            <a:lvl6pPr>
              <a:buFont typeface="Arial" charset="0"/>
              <a:defRPr sz="1600">
                <a:solidFill>
                  <a:srgbClr val="646D72"/>
                </a:solidFill>
                <a:latin typeface="Arial" charset="0"/>
                <a:ea typeface="MS PGothic" charset="0"/>
                <a:cs typeface="MS PGothic" charset="0"/>
              </a:defRPr>
            </a:lvl6pPr>
            <a:lvl7pPr>
              <a:buFont typeface="Arial" charset="0"/>
              <a:defRPr sz="1600">
                <a:solidFill>
                  <a:srgbClr val="646D72"/>
                </a:solidFill>
                <a:latin typeface="Arial" charset="0"/>
                <a:ea typeface="MS PGothic" charset="0"/>
                <a:cs typeface="MS PGothic" charset="0"/>
              </a:defRPr>
            </a:lvl7pPr>
            <a:lvl8pPr>
              <a:buFont typeface="Arial" charset="0"/>
              <a:defRPr sz="1600">
                <a:solidFill>
                  <a:srgbClr val="646D72"/>
                </a:solidFill>
                <a:latin typeface="Arial" charset="0"/>
                <a:ea typeface="MS PGothic" charset="0"/>
                <a:cs typeface="MS PGothic" charset="0"/>
              </a:defRPr>
            </a:lvl8pPr>
            <a:lvl9pPr>
              <a:buFont typeface="Arial" charset="0"/>
              <a:defRPr sz="1600">
                <a:solidFill>
                  <a:srgbClr val="646D72"/>
                </a:solidFill>
                <a:latin typeface="Arial" charset="0"/>
                <a:ea typeface="MS PGothic" charset="0"/>
                <a:cs typeface="MS PGothic" charset="0"/>
              </a:defRPr>
            </a:lvl9pPr>
          </a:lstStyle>
          <a:p>
            <a:pPr algn="ctr"/>
            <a:endParaRPr lang="en-US" sz="1400" dirty="0">
              <a:solidFill>
                <a:srgbClr val="FF0000"/>
              </a:solidFill>
            </a:endParaRPr>
          </a:p>
        </p:txBody>
      </p:sp>
      <p:sp>
        <p:nvSpPr>
          <p:cNvPr id="7"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19</a:t>
            </a:fld>
            <a:endParaRPr lang="en-US" dirty="0"/>
          </a:p>
        </p:txBody>
      </p:sp>
      <p:sp>
        <p:nvSpPr>
          <p:cNvPr id="8" name="TextBox 7"/>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34212437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628650" y="200026"/>
            <a:ext cx="7772400" cy="5524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a:solidFill>
                  <a:schemeClr val="bg2"/>
                </a:solidFill>
              </a:rPr>
              <a:t>Welcome/Agenda May 6, 2019</a:t>
            </a:r>
          </a:p>
        </p:txBody>
      </p:sp>
      <p:sp>
        <p:nvSpPr>
          <p:cNvPr id="9" name="Subtitle 6"/>
          <p:cNvSpPr txBox="1">
            <a:spLocks/>
          </p:cNvSpPr>
          <p:nvPr/>
        </p:nvSpPr>
        <p:spPr>
          <a:xfrm>
            <a:off x="628649" y="780057"/>
            <a:ext cx="8215099" cy="2517996"/>
          </a:xfrm>
          <a:prstGeom prst="rect">
            <a:avLst/>
          </a:prstGeom>
        </p:spPr>
        <p:txBody>
          <a:bodyPr/>
          <a:lstStyle>
            <a:lvl1pPr marL="1762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1pPr>
            <a:lvl2pPr marL="342900" indent="-1524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2pPr>
            <a:lvl3pPr marL="404812" indent="0" algn="l" defTabSz="914400" rtl="0" eaLnBrk="1" latinLnBrk="0" hangingPunct="1">
              <a:spcBef>
                <a:spcPts val="0"/>
              </a:spcBef>
              <a:spcAft>
                <a:spcPts val="400"/>
              </a:spcAft>
              <a:buClr>
                <a:schemeClr val="accent3"/>
              </a:buClr>
              <a:buFont typeface="Arial" panose="020B0604020202020204" pitchFamily="34" charset="0"/>
              <a:buNone/>
              <a:defRPr sz="1800" kern="1200">
                <a:solidFill>
                  <a:srgbClr val="4D4D4D"/>
                </a:solidFill>
                <a:latin typeface="+mn-lt"/>
                <a:ea typeface="+mn-ea"/>
                <a:cs typeface="+mn-cs"/>
              </a:defRPr>
            </a:lvl3pPr>
            <a:lvl4pPr marL="7477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4pPr>
            <a:lvl5pPr marL="976313" indent="-2286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6pPr>
            <a:lvl7pPr marL="29718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7pPr>
            <a:lvl8pPr marL="34290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8pPr>
            <a:lvl9pPr marL="3657600" indent="0" algn="l" defTabSz="914400" rtl="0" eaLnBrk="1" latinLnBrk="0" hangingPunct="1">
              <a:spcBef>
                <a:spcPct val="20000"/>
              </a:spcBef>
              <a:buClr>
                <a:schemeClr val="accent3"/>
              </a:buClr>
              <a:buFont typeface="Arial" panose="020B0604020202020204" pitchFamily="34" charset="0"/>
              <a:buNone/>
              <a:defRPr sz="1800" kern="1200" baseline="0">
                <a:solidFill>
                  <a:srgbClr val="4D4D4D"/>
                </a:solidFill>
                <a:latin typeface="+mn-lt"/>
                <a:ea typeface="+mn-ea"/>
                <a:cs typeface="+mn-cs"/>
              </a:defRPr>
            </a:lvl9pPr>
          </a:lstStyle>
          <a:p>
            <a:pPr marL="0" indent="0">
              <a:spcAft>
                <a:spcPts val="600"/>
              </a:spcAft>
              <a:buNone/>
            </a:pPr>
            <a:endParaRPr lang="en-US" sz="2000" dirty="0">
              <a:solidFill>
                <a:srgbClr val="FFFFFF"/>
              </a:solidFill>
              <a:latin typeface="Arial" charset="0"/>
            </a:endParaRPr>
          </a:p>
          <a:p>
            <a:pPr>
              <a:spcAft>
                <a:spcPts val="600"/>
              </a:spcAft>
            </a:pPr>
            <a:endParaRPr lang="en-US" sz="2000" dirty="0">
              <a:solidFill>
                <a:srgbClr val="FFFFFF"/>
              </a:solidFill>
              <a:latin typeface="Arial" charset="0"/>
            </a:endParaRPr>
          </a:p>
          <a:p>
            <a:pPr>
              <a:spcAft>
                <a:spcPts val="600"/>
              </a:spcAft>
            </a:pPr>
            <a:r>
              <a:rPr lang="en-US" sz="2000" dirty="0">
                <a:solidFill>
                  <a:srgbClr val="FFFFFF"/>
                </a:solidFill>
                <a:latin typeface="Arial" charset="0"/>
              </a:rPr>
              <a:t>Mission/ Shared Vision/Partnerships	Corinna Miller</a:t>
            </a:r>
          </a:p>
          <a:p>
            <a:pPr marL="0" indent="0">
              <a:spcAft>
                <a:spcPts val="600"/>
              </a:spcAft>
              <a:buNone/>
            </a:pPr>
            <a:endParaRPr lang="en-US" sz="2000" dirty="0">
              <a:solidFill>
                <a:srgbClr val="FFFFFF"/>
              </a:solidFill>
              <a:latin typeface="Arial" charset="0"/>
            </a:endParaRPr>
          </a:p>
          <a:p>
            <a:pPr>
              <a:spcAft>
                <a:spcPts val="600"/>
              </a:spcAft>
            </a:pPr>
            <a:r>
              <a:rPr lang="en-US" sz="2000" dirty="0">
                <a:solidFill>
                  <a:srgbClr val="FFFFFF"/>
                </a:solidFill>
                <a:latin typeface="Arial" charset="0"/>
              </a:rPr>
              <a:t>Local Support			       	Eavan Kilbride and 						Provider Advocate Team Member Eligibility and Enrollment         Corinna Miller</a:t>
            </a:r>
          </a:p>
          <a:p>
            <a:pPr marL="0" indent="0">
              <a:spcAft>
                <a:spcPts val="600"/>
              </a:spcAft>
              <a:buNone/>
            </a:pPr>
            <a:endParaRPr lang="en-US" sz="2000" dirty="0">
              <a:solidFill>
                <a:srgbClr val="FFFFFF"/>
              </a:solidFill>
              <a:latin typeface="Arial" charset="0"/>
            </a:endParaRPr>
          </a:p>
          <a:p>
            <a:pPr>
              <a:spcAft>
                <a:spcPts val="600"/>
              </a:spcAft>
            </a:pPr>
            <a:r>
              <a:rPr lang="en-US" sz="2000" dirty="0">
                <a:solidFill>
                  <a:srgbClr val="FFFFFF"/>
                </a:solidFill>
                <a:latin typeface="Arial" charset="0"/>
              </a:rPr>
              <a:t>Verifying Member Benefits	             Eavan Kilbride and Provider 				             Advocate Team </a:t>
            </a:r>
          </a:p>
          <a:p>
            <a:pPr marL="0" indent="0">
              <a:spcAft>
                <a:spcPts val="600"/>
              </a:spcAft>
              <a:buNone/>
            </a:pPr>
            <a:r>
              <a:rPr lang="en-US" sz="2000" dirty="0">
                <a:solidFill>
                  <a:srgbClr val="FFFFFF"/>
                </a:solidFill>
                <a:latin typeface="Arial" charset="0"/>
              </a:rPr>
              <a:t>	</a:t>
            </a:r>
          </a:p>
          <a:p>
            <a:pPr>
              <a:spcAft>
                <a:spcPts val="600"/>
              </a:spcAft>
            </a:pPr>
            <a:r>
              <a:rPr lang="en-US" sz="2000" dirty="0">
                <a:solidFill>
                  <a:srgbClr val="FFFFFF"/>
                </a:solidFill>
                <a:latin typeface="Arial" charset="0"/>
              </a:rPr>
              <a:t>Clinical Programs		             Dr. Michelle Bucknor</a:t>
            </a:r>
          </a:p>
          <a:p>
            <a:pPr>
              <a:spcAft>
                <a:spcPts val="600"/>
              </a:spcAft>
            </a:pPr>
            <a:r>
              <a:rPr lang="en-US" sz="2000" dirty="0">
                <a:solidFill>
                  <a:srgbClr val="FFFFFF"/>
                </a:solidFill>
                <a:latin typeface="Arial" charset="0"/>
              </a:rPr>
              <a:t>Prior Authorization Requirements</a:t>
            </a:r>
          </a:p>
          <a:p>
            <a:pPr>
              <a:spcAft>
                <a:spcPts val="600"/>
              </a:spcAft>
            </a:pPr>
            <a:endParaRPr lang="en-US" sz="2000" dirty="0">
              <a:solidFill>
                <a:srgbClr val="FFFFFF"/>
              </a:solidFill>
              <a:latin typeface="Arial" charset="0"/>
            </a:endParaRPr>
          </a:p>
          <a:p>
            <a:pPr>
              <a:spcAft>
                <a:spcPts val="600"/>
              </a:spcAft>
            </a:pPr>
            <a:r>
              <a:rPr lang="en-US" sz="2000" dirty="0">
                <a:solidFill>
                  <a:srgbClr val="FFFFFF"/>
                </a:solidFill>
                <a:latin typeface="Arial" charset="0"/>
              </a:rPr>
              <a:t>Doing Business with Us                        Entire Team</a:t>
            </a:r>
          </a:p>
          <a:p>
            <a:pPr>
              <a:spcAft>
                <a:spcPts val="600"/>
              </a:spcAft>
            </a:pPr>
            <a:r>
              <a:rPr lang="en-US" sz="2000" dirty="0">
                <a:solidFill>
                  <a:srgbClr val="FFFFFF"/>
                </a:solidFill>
                <a:latin typeface="Arial" charset="0"/>
              </a:rPr>
              <a:t>Questions 			        	</a:t>
            </a:r>
          </a:p>
          <a:p>
            <a:pPr>
              <a:lnSpc>
                <a:spcPct val="150000"/>
              </a:lnSpc>
            </a:pPr>
            <a:endParaRPr lang="en-US" dirty="0"/>
          </a:p>
        </p:txBody>
      </p:sp>
    </p:spTree>
    <p:extLst>
      <p:ext uri="{BB962C8B-B14F-4D97-AF65-F5344CB8AC3E}">
        <p14:creationId xmlns:p14="http://schemas.microsoft.com/office/powerpoint/2010/main" val="33193084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a:t>Eligibility for Continuity of Care/Transition of Care </a:t>
            </a:r>
          </a:p>
        </p:txBody>
      </p:sp>
      <p:sp>
        <p:nvSpPr>
          <p:cNvPr id="5" name="Content Placeholder 4"/>
          <p:cNvSpPr>
            <a:spLocks noGrp="1"/>
          </p:cNvSpPr>
          <p:nvPr>
            <p:ph idx="1"/>
          </p:nvPr>
        </p:nvSpPr>
        <p:spPr/>
        <p:txBody>
          <a:bodyPr/>
          <a:lstStyle/>
          <a:p>
            <a:r>
              <a:rPr lang="en-US" dirty="0"/>
              <a:t>The member will qualify for CoC or ToC when they’re involved in one of these:</a:t>
            </a:r>
          </a:p>
          <a:p>
            <a:pPr lvl="1"/>
            <a:r>
              <a:rPr lang="en-US" dirty="0"/>
              <a:t>An </a:t>
            </a:r>
            <a:r>
              <a:rPr lang="en-US" b="1" dirty="0"/>
              <a:t>active course of treatment</a:t>
            </a:r>
          </a:p>
          <a:p>
            <a:pPr lvl="1"/>
            <a:r>
              <a:rPr lang="en-US" dirty="0"/>
              <a:t>Prompt medical attention for a </a:t>
            </a:r>
            <a:r>
              <a:rPr lang="en-US" b="1" dirty="0"/>
              <a:t>significant acute condition</a:t>
            </a:r>
          </a:p>
          <a:p>
            <a:pPr lvl="1"/>
            <a:r>
              <a:rPr lang="en-US" dirty="0"/>
              <a:t>During the immediate </a:t>
            </a:r>
            <a:r>
              <a:rPr lang="en-US" b="1" dirty="0"/>
              <a:t>postpartum</a:t>
            </a:r>
            <a:r>
              <a:rPr lang="en-US" dirty="0"/>
              <a:t> period </a:t>
            </a:r>
          </a:p>
          <a:p>
            <a:pPr lvl="3"/>
            <a:r>
              <a:rPr lang="en-US" dirty="0"/>
              <a:t>Six weeks for vaginal birth and eight weeks for cesarean birth</a:t>
            </a:r>
          </a:p>
          <a:p>
            <a:pPr lvl="1"/>
            <a:r>
              <a:rPr lang="en-US" dirty="0"/>
              <a:t>Treatment for a </a:t>
            </a:r>
            <a:r>
              <a:rPr lang="en-US" b="1" dirty="0"/>
              <a:t>serious chronic condition</a:t>
            </a:r>
          </a:p>
          <a:p>
            <a:pPr lvl="3"/>
            <a:endParaRPr lang="en-US" dirty="0"/>
          </a:p>
          <a:p>
            <a:pPr lvl="1"/>
            <a:endParaRPr lang="en-US" dirty="0"/>
          </a:p>
          <a:p>
            <a:endParaRPr lang="en-US" dirty="0"/>
          </a:p>
        </p:txBody>
      </p:sp>
      <p:sp>
        <p:nvSpPr>
          <p:cNvPr id="4"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20</a:t>
            </a:fld>
            <a:endParaRPr lang="en-US" dirty="0"/>
          </a:p>
        </p:txBody>
      </p:sp>
      <p:sp>
        <p:nvSpPr>
          <p:cNvPr id="7" name="TextBox 6"/>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9529596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425568"/>
          </a:xfrm>
          <a:prstGeom prst="rect">
            <a:avLst/>
          </a:prstGeom>
          <a:solidFill>
            <a:srgbClr val="003DA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4E3FF"/>
              </a:solidFill>
              <a:effectLst/>
              <a:uLnTx/>
              <a:uFillTx/>
              <a:latin typeface="Arial"/>
              <a:ea typeface="+mn-ea"/>
              <a:cs typeface="+mn-cs"/>
            </a:endParaRPr>
          </a:p>
        </p:txBody>
      </p:sp>
      <p:sp>
        <p:nvSpPr>
          <p:cNvPr id="9" name="Oval 8"/>
          <p:cNvSpPr/>
          <p:nvPr/>
        </p:nvSpPr>
        <p:spPr>
          <a:xfrm>
            <a:off x="1826055" y="672757"/>
            <a:ext cx="5498756" cy="5498756"/>
          </a:xfrm>
          <a:prstGeom prst="ellipse">
            <a:avLst/>
          </a:prstGeom>
          <a:solidFill>
            <a:srgbClr val="00A8F7"/>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4E3FF"/>
              </a:solidFill>
              <a:effectLst/>
              <a:uLnTx/>
              <a:uFillTx/>
              <a:latin typeface="Arial"/>
              <a:ea typeface="+mn-ea"/>
              <a:cs typeface="+mn-cs"/>
            </a:endParaRPr>
          </a:p>
        </p:txBody>
      </p:sp>
      <p:sp>
        <p:nvSpPr>
          <p:cNvPr id="10" name="Block Arc 9"/>
          <p:cNvSpPr/>
          <p:nvPr/>
        </p:nvSpPr>
        <p:spPr>
          <a:xfrm flipV="1">
            <a:off x="1826051" y="676491"/>
            <a:ext cx="5495125" cy="5491893"/>
          </a:xfrm>
          <a:prstGeom prst="blockArc">
            <a:avLst>
              <a:gd name="adj1" fmla="val 10800000"/>
              <a:gd name="adj2" fmla="val 21589490"/>
              <a:gd name="adj3" fmla="val 8492"/>
            </a:avLst>
          </a:prstGeom>
          <a:solidFill>
            <a:srgbClr val="003DA1"/>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3DA1"/>
              </a:solidFill>
              <a:effectLst/>
              <a:uLnTx/>
              <a:uFillTx/>
              <a:latin typeface="Arial"/>
              <a:ea typeface="+mn-ea"/>
              <a:cs typeface="+mn-cs"/>
            </a:endParaRPr>
          </a:p>
        </p:txBody>
      </p:sp>
      <p:sp>
        <p:nvSpPr>
          <p:cNvPr id="11" name="Oval 10"/>
          <p:cNvSpPr/>
          <p:nvPr/>
        </p:nvSpPr>
        <p:spPr>
          <a:xfrm>
            <a:off x="2292863" y="1146432"/>
            <a:ext cx="4558271" cy="4558271"/>
          </a:xfrm>
          <a:prstGeom prst="ellipse">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4E3FF"/>
              </a:solidFill>
              <a:effectLst/>
              <a:uLnTx/>
              <a:uFillTx/>
              <a:latin typeface="Arial"/>
              <a:ea typeface="+mn-ea"/>
              <a:cs typeface="+mn-cs"/>
            </a:endParaRPr>
          </a:p>
        </p:txBody>
      </p:sp>
      <p:sp>
        <p:nvSpPr>
          <p:cNvPr id="16" name="TextBox 15"/>
          <p:cNvSpPr txBox="1"/>
          <p:nvPr/>
        </p:nvSpPr>
        <p:spPr>
          <a:xfrm>
            <a:off x="2292863" y="2680494"/>
            <a:ext cx="4558272" cy="523220"/>
          </a:xfrm>
          <a:prstGeom prst="rect">
            <a:avLst/>
          </a:prstGeom>
          <a:noFill/>
        </p:spPr>
        <p:txBody>
          <a:bodyPr wrap="square" rtlCol="0">
            <a:spAutoFit/>
          </a:bodyPr>
          <a:lstStyle/>
          <a:p>
            <a:pPr algn="ctr">
              <a:spcAft>
                <a:spcPts val="400"/>
              </a:spcAft>
              <a:buClr>
                <a:schemeClr val="accent3"/>
              </a:buClr>
            </a:pPr>
            <a:r>
              <a:rPr lang="en-US" sz="2800" b="1" dirty="0">
                <a:solidFill>
                  <a:schemeClr val="accent1"/>
                </a:solidFill>
                <a:cs typeface="Arial"/>
              </a:rPr>
              <a:t>Doing Business With Us</a:t>
            </a:r>
            <a:endParaRPr lang="en-US" sz="2800" b="1" dirty="0">
              <a:solidFill>
                <a:schemeClr val="accent1"/>
              </a:solidFill>
            </a:endParaRPr>
          </a:p>
        </p:txBody>
      </p:sp>
    </p:spTree>
    <p:extLst>
      <p:ext uri="{BB962C8B-B14F-4D97-AF65-F5344CB8AC3E}">
        <p14:creationId xmlns:p14="http://schemas.microsoft.com/office/powerpoint/2010/main" val="25052479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Claims Process and Submission</a:t>
            </a:r>
          </a:p>
        </p:txBody>
      </p:sp>
      <p:sp>
        <p:nvSpPr>
          <p:cNvPr id="3" name="Content Placeholder 2"/>
          <p:cNvSpPr>
            <a:spLocks noGrp="1"/>
          </p:cNvSpPr>
          <p:nvPr>
            <p:ph idx="1"/>
          </p:nvPr>
        </p:nvSpPr>
        <p:spPr>
          <a:xfrm>
            <a:off x="436728" y="1371599"/>
            <a:ext cx="8502556" cy="5156659"/>
          </a:xfrm>
        </p:spPr>
        <p:txBody>
          <a:bodyPr/>
          <a:lstStyle/>
          <a:p>
            <a:r>
              <a:rPr lang="en-US" sz="1600" dirty="0"/>
              <a:t>UnitedHealthcare Community Plan follows the same claims process as UnitedHealthcare. </a:t>
            </a:r>
          </a:p>
          <a:p>
            <a:endParaRPr lang="en-US" sz="1600" dirty="0"/>
          </a:p>
          <a:p>
            <a:r>
              <a:rPr lang="en-US" sz="1600" dirty="0"/>
              <a:t>For a complete description of the process, go to</a:t>
            </a:r>
          </a:p>
          <a:p>
            <a:pPr marL="0" indent="0">
              <a:buNone/>
            </a:pPr>
            <a:r>
              <a:rPr lang="en-US" sz="1600" dirty="0"/>
              <a:t>   UHCprovider.com/guides &gt; View online version &gt; Chapter 9 </a:t>
            </a:r>
            <a:r>
              <a:rPr lang="en-US" sz="1600" i="1" dirty="0"/>
              <a:t>Our Claims Process</a:t>
            </a:r>
            <a:r>
              <a:rPr lang="en-US" sz="1600" dirty="0"/>
              <a:t>.</a:t>
            </a:r>
          </a:p>
          <a:p>
            <a:pPr marL="0" indent="0">
              <a:buNone/>
            </a:pPr>
            <a:endParaRPr lang="en-US" sz="1600" dirty="0"/>
          </a:p>
          <a:p>
            <a:r>
              <a:rPr lang="en-US" sz="1600" dirty="0"/>
              <a:t>You can submit claims online, using EDI or our other care provider tools.</a:t>
            </a:r>
          </a:p>
          <a:p>
            <a:endParaRPr lang="en-US" sz="1600" dirty="0"/>
          </a:p>
          <a:p>
            <a:r>
              <a:rPr lang="en-US" sz="1600" dirty="0"/>
              <a:t>For electronic submission</a:t>
            </a:r>
            <a:r>
              <a:rPr lang="en-US" sz="1600" b="1" dirty="0"/>
              <a:t>, Payer ID 87726 </a:t>
            </a:r>
            <a:r>
              <a:rPr lang="en-US" sz="1600" dirty="0"/>
              <a:t>is the most common primary Payer ID. </a:t>
            </a:r>
          </a:p>
          <a:p>
            <a:endParaRPr lang="en-US" sz="1600" dirty="0"/>
          </a:p>
          <a:p>
            <a:r>
              <a:rPr lang="en-US" sz="1600" b="1" dirty="0"/>
              <a:t>Online: </a:t>
            </a:r>
            <a:r>
              <a:rPr lang="en-US" sz="1600" dirty="0"/>
              <a:t>Access the Claim Submission tool through Link. To sign in to Link, click on the Link button in the top right corner of UHCprovider.com.</a:t>
            </a:r>
          </a:p>
          <a:p>
            <a:endParaRPr lang="en-US" sz="1600" dirty="0"/>
          </a:p>
          <a:p>
            <a:r>
              <a:rPr lang="en-US" sz="1600" dirty="0"/>
              <a:t> </a:t>
            </a:r>
            <a:r>
              <a:rPr lang="en-US" sz="1600" b="1" dirty="0"/>
              <a:t>By Mail: </a:t>
            </a:r>
            <a:r>
              <a:rPr lang="en-US" sz="1600" dirty="0"/>
              <a:t>Send claims to:  UnitedHealthcare Community Plan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22</a:t>
            </a:fld>
            <a:endParaRPr lang="en-US" dirty="0"/>
          </a:p>
        </p:txBody>
      </p:sp>
      <p:sp>
        <p:nvSpPr>
          <p:cNvPr id="5" name="TextBox 4"/>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40496063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39091" y="2402868"/>
            <a:ext cx="8113787" cy="776593"/>
          </a:xfrm>
          <a:prstGeom prst="rect">
            <a:avLst/>
          </a:prstGeom>
          <a:solidFill>
            <a:srgbClr val="26A3DF"/>
          </a:solidFill>
          <a:ln>
            <a:noFill/>
          </a:ln>
          <a:effectLst/>
          <a:ex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200" dirty="0">
              <a:solidFill>
                <a:srgbClr val="646D72"/>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dirty="0"/>
              <a:t>Addressing Your Questions and Concerns</a:t>
            </a:r>
          </a:p>
        </p:txBody>
      </p:sp>
      <p:sp>
        <p:nvSpPr>
          <p:cNvPr id="6" name="Content Placeholder 5"/>
          <p:cNvSpPr>
            <a:spLocks noGrp="1"/>
          </p:cNvSpPr>
          <p:nvPr>
            <p:ph idx="1"/>
          </p:nvPr>
        </p:nvSpPr>
        <p:spPr/>
        <p:txBody>
          <a:bodyPr/>
          <a:lstStyle/>
          <a:p>
            <a:r>
              <a:rPr lang="en-US" dirty="0"/>
              <a:t>Your Provider Advocate is an important resource when you have questions. They are your single point of contact across all lines of business and benefit plans to help make your interactions with us easier and more efficient.</a:t>
            </a:r>
            <a:br>
              <a:rPr lang="en-US" dirty="0"/>
            </a:br>
            <a:endParaRPr lang="en-US" dirty="0"/>
          </a:p>
          <a:p>
            <a:endParaRPr lang="en-US" dirty="0"/>
          </a:p>
          <a:p>
            <a:br>
              <a:rPr lang="en-US" dirty="0"/>
            </a:br>
            <a:endParaRPr lang="en-US" dirty="0"/>
          </a:p>
          <a:p>
            <a:r>
              <a:rPr lang="en-US" dirty="0"/>
              <a:t>If you disagree with a claim payment decision, please do one of the following: </a:t>
            </a:r>
          </a:p>
          <a:p>
            <a:pPr lvl="1"/>
            <a:r>
              <a:rPr lang="en-US" dirty="0"/>
              <a:t>Use the Claims Reconsideration tool on Link. To access Link, please sign in to UHCprovider.com</a:t>
            </a:r>
          </a:p>
          <a:p>
            <a:pPr lvl="1"/>
            <a:r>
              <a:rPr lang="en-US" dirty="0"/>
              <a:t>Submit a paper reconsideration.</a:t>
            </a:r>
          </a:p>
          <a:p>
            <a:pPr lvl="1"/>
            <a:r>
              <a:rPr lang="en-US" dirty="0"/>
              <a:t>Call 877-842-3210 or the number on the member’s ID card.</a:t>
            </a:r>
          </a:p>
          <a:p>
            <a:pPr lvl="1"/>
            <a:r>
              <a:rPr lang="en-US" dirty="0"/>
              <a:t>Be sure to get a tracking number for future reference.  </a:t>
            </a:r>
            <a:r>
              <a:rPr lang="en-US" b="1" dirty="0"/>
              <a:t> </a:t>
            </a:r>
            <a:endParaRPr lang="en-US" dirty="0"/>
          </a:p>
          <a:p>
            <a:pPr lvl="1"/>
            <a:endParaRPr lang="en-US" dirty="0"/>
          </a:p>
          <a:p>
            <a:endParaRPr lang="en-US" dirty="0"/>
          </a:p>
          <a:p>
            <a:endParaRPr lang="en-US" dirty="0"/>
          </a:p>
        </p:txBody>
      </p:sp>
      <p:sp>
        <p:nvSpPr>
          <p:cNvPr id="4" name="Rectangle 3"/>
          <p:cNvSpPr/>
          <p:nvPr/>
        </p:nvSpPr>
        <p:spPr>
          <a:xfrm>
            <a:off x="723547" y="2481653"/>
            <a:ext cx="7810547" cy="646331"/>
          </a:xfrm>
          <a:prstGeom prst="rect">
            <a:avLst/>
          </a:prstGeom>
        </p:spPr>
        <p:txBody>
          <a:bodyPr wrap="square">
            <a:spAutoFit/>
          </a:bodyPr>
          <a:lstStyle/>
          <a:p>
            <a:r>
              <a:rPr lang="en-US" b="1" dirty="0">
                <a:solidFill>
                  <a:srgbClr val="FFFFFF"/>
                </a:solidFill>
              </a:rPr>
              <a:t>Please follow the Provider Relations Service Model before contacting a Provider Advocate about claim payment decisions.</a:t>
            </a:r>
            <a:endParaRPr lang="en-US" dirty="0">
              <a:solidFill>
                <a:srgbClr val="FFFFFF"/>
              </a:solidFill>
            </a:endParaRPr>
          </a:p>
        </p:txBody>
      </p:sp>
      <p:sp>
        <p:nvSpPr>
          <p:cNvPr id="7"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23</a:t>
            </a:fld>
            <a:endParaRPr lang="en-US" dirty="0"/>
          </a:p>
        </p:txBody>
      </p:sp>
      <p:sp>
        <p:nvSpPr>
          <p:cNvPr id="8" name="TextBox 7"/>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6824748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1"/>
                </a:solidFill>
              </a:rPr>
              <a:t>Addressing Your Questions and Concerns cont’d</a:t>
            </a:r>
          </a:p>
        </p:txBody>
      </p:sp>
      <p:sp>
        <p:nvSpPr>
          <p:cNvPr id="5" name="TextBox 4"/>
          <p:cNvSpPr txBox="1"/>
          <p:nvPr/>
        </p:nvSpPr>
        <p:spPr>
          <a:xfrm>
            <a:off x="4082269" y="1510216"/>
            <a:ext cx="4438116" cy="3447098"/>
          </a:xfrm>
          <a:prstGeom prst="rect">
            <a:avLst/>
          </a:prstGeom>
          <a:noFill/>
        </p:spPr>
        <p:txBody>
          <a:bodyPr wrap="square" rtlCol="0">
            <a:spAutoFit/>
          </a:bodyPr>
          <a:lstStyle/>
          <a:p>
            <a:pPr marL="285750" indent="-285750">
              <a:spcBef>
                <a:spcPts val="1200"/>
              </a:spcBef>
              <a:buClr>
                <a:srgbClr val="26A3DF"/>
              </a:buClr>
              <a:buFont typeface="Arial" panose="020B0604020202020204" pitchFamily="34" charset="0"/>
              <a:buChar char="•"/>
            </a:pPr>
            <a:r>
              <a:rPr lang="en-US" dirty="0">
                <a:solidFill>
                  <a:srgbClr val="575A60"/>
                </a:solidFill>
              </a:rPr>
              <a:t>If the issue remains unresolved after 30 days, please contact your local Provider Relations team at </a:t>
            </a:r>
            <a:r>
              <a:rPr lang="en-US" dirty="0">
                <a:solidFill>
                  <a:srgbClr val="575A60"/>
                </a:solidFill>
                <a:hlinkClick r:id="rId3"/>
              </a:rPr>
              <a:t>SoutheastPRTeam@uhc.com</a:t>
            </a:r>
            <a:r>
              <a:rPr lang="en-US" dirty="0">
                <a:solidFill>
                  <a:srgbClr val="575A60"/>
                </a:solidFill>
              </a:rPr>
              <a:t>. We’ll ask you for more specific information so we can escalate your concern.</a:t>
            </a:r>
          </a:p>
          <a:p>
            <a:pPr marL="285750" indent="-285750">
              <a:spcBef>
                <a:spcPts val="1200"/>
              </a:spcBef>
              <a:buClr>
                <a:srgbClr val="26A3DF"/>
              </a:buClr>
              <a:buFont typeface="Arial" panose="020B0604020202020204" pitchFamily="34" charset="0"/>
              <a:buChar char="•"/>
            </a:pPr>
            <a:r>
              <a:rPr lang="en-US" dirty="0">
                <a:solidFill>
                  <a:srgbClr val="575A60"/>
                </a:solidFill>
              </a:rPr>
              <a:t>Your Provider Relations team will work to identify the cause and resolve your issue.</a:t>
            </a:r>
          </a:p>
          <a:p>
            <a:pPr marL="285750" indent="-285750">
              <a:spcBef>
                <a:spcPts val="1200"/>
              </a:spcBef>
              <a:buClr>
                <a:srgbClr val="26A3DF"/>
              </a:buClr>
              <a:buFont typeface="Arial" panose="020B0604020202020204" pitchFamily="34" charset="0"/>
              <a:buChar char="•"/>
            </a:pPr>
            <a:r>
              <a:rPr lang="en-US" dirty="0">
                <a:solidFill>
                  <a:srgbClr val="575A60"/>
                </a:solidFill>
              </a:rPr>
              <a:t>We recommend working with our team on the issue prior to filing an appeal</a:t>
            </a:r>
          </a:p>
        </p:txBody>
      </p:sp>
      <p:pic>
        <p:nvPicPr>
          <p:cNvPr id="7" name="Picture 2"/>
          <p:cNvPicPr>
            <a:picLocks noChangeAspect="1" noChangeArrowheads="1"/>
          </p:cNvPicPr>
          <p:nvPr/>
        </p:nvPicPr>
        <p:blipFill rotWithShape="1">
          <a:blip r:embed="rId4"/>
          <a:srcRect l="13015" r="25589" b="-278"/>
          <a:stretch/>
        </p:blipFill>
        <p:spPr bwMode="auto">
          <a:xfrm>
            <a:off x="469413" y="1512660"/>
            <a:ext cx="3476781" cy="408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24</a:t>
            </a:fld>
            <a:endParaRPr lang="en-US" dirty="0"/>
          </a:p>
        </p:txBody>
      </p:sp>
      <p:sp>
        <p:nvSpPr>
          <p:cNvPr id="8" name="TextBox 7"/>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21951032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altLang="en-US" dirty="0"/>
              <a:t>Link Overview</a:t>
            </a:r>
          </a:p>
        </p:txBody>
      </p:sp>
      <p:sp>
        <p:nvSpPr>
          <p:cNvPr id="3" name="Content Placeholder 2"/>
          <p:cNvSpPr>
            <a:spLocks noGrp="1"/>
          </p:cNvSpPr>
          <p:nvPr>
            <p:ph idx="1"/>
          </p:nvPr>
        </p:nvSpPr>
        <p:spPr>
          <a:xfrm>
            <a:off x="682294" y="1084992"/>
            <a:ext cx="8045450" cy="4800600"/>
          </a:xfrm>
          <a:extLst/>
        </p:spPr>
        <p:txBody>
          <a:bodyPr/>
          <a:lstStyle/>
          <a:p>
            <a:pPr marL="285750" indent="-285750" eaLnBrk="1" hangingPunct="1">
              <a:spcBef>
                <a:spcPts val="600"/>
              </a:spcBef>
              <a:spcAft>
                <a:spcPct val="0"/>
              </a:spcAft>
              <a:buClr>
                <a:srgbClr val="575A60"/>
              </a:buClr>
              <a:buFont typeface="Arial"/>
              <a:buChar char="•"/>
              <a:defRPr/>
            </a:pPr>
            <a:r>
              <a:rPr lang="en-US" dirty="0">
                <a:solidFill>
                  <a:srgbClr val="575A60"/>
                </a:solidFill>
              </a:rPr>
              <a:t>Link is your gateway to UnitedHealthcare Community Plan’s online self-service tools.</a:t>
            </a:r>
          </a:p>
          <a:p>
            <a:pPr marL="285750" indent="-285750" eaLnBrk="1" hangingPunct="1">
              <a:spcBef>
                <a:spcPts val="600"/>
              </a:spcBef>
              <a:buClr>
                <a:srgbClr val="575A60"/>
              </a:buClr>
              <a:buFont typeface="Arial"/>
              <a:buChar char="•"/>
              <a:defRPr/>
            </a:pPr>
            <a:r>
              <a:rPr lang="en-US" dirty="0">
                <a:solidFill>
                  <a:srgbClr val="575A60"/>
                </a:solidFill>
              </a:rPr>
              <a:t>Use Link to check member eligibility and benefits, manage claims, submit claim reconsideration requests and more. </a:t>
            </a:r>
          </a:p>
          <a:p>
            <a:pPr marL="285750" indent="-285750" eaLnBrk="1" hangingPunct="1">
              <a:spcBef>
                <a:spcPts val="600"/>
              </a:spcBef>
              <a:buClr>
                <a:srgbClr val="575A60"/>
              </a:buClr>
              <a:buFont typeface="Arial"/>
              <a:buChar char="•"/>
              <a:defRPr/>
            </a:pPr>
            <a:r>
              <a:rPr lang="en-US" dirty="0">
                <a:solidFill>
                  <a:srgbClr val="575A60"/>
                </a:solidFill>
              </a:rPr>
              <a:t>To sign in to Link, go to </a:t>
            </a:r>
            <a:r>
              <a:rPr lang="en-US" b="1" dirty="0">
                <a:solidFill>
                  <a:srgbClr val="575A60"/>
                </a:solidFill>
              </a:rPr>
              <a:t>UHCprovider.com</a:t>
            </a:r>
            <a:r>
              <a:rPr lang="en-US" dirty="0">
                <a:solidFill>
                  <a:srgbClr val="575A60"/>
                </a:solidFill>
              </a:rPr>
              <a:t> and click on the Link button in the top right corner.</a:t>
            </a:r>
          </a:p>
          <a:p>
            <a:pPr marL="573088" indent="-285750" eaLnBrk="1" hangingPunct="1">
              <a:spcAft>
                <a:spcPts val="600"/>
              </a:spcAft>
              <a:buClrTx/>
              <a:buSzPct val="75000"/>
              <a:buFont typeface="Courier New" panose="02070309020205020404" pitchFamily="49" charset="0"/>
              <a:buChar char="o"/>
              <a:defRPr/>
            </a:pPr>
            <a:r>
              <a:rPr lang="en-US" altLang="en-US" dirty="0"/>
              <a:t>Use your Optum ID to sign in. If you can’t remember your Optum ID or password, select </a:t>
            </a:r>
            <a:r>
              <a:rPr lang="en-US" altLang="en-US" i="1" dirty="0"/>
              <a:t>Forgot Optum ID </a:t>
            </a:r>
            <a:r>
              <a:rPr lang="en-US" altLang="en-US" dirty="0"/>
              <a:t>or</a:t>
            </a:r>
            <a:r>
              <a:rPr lang="en-US" altLang="en-US" i="1" dirty="0"/>
              <a:t> Forgot Password</a:t>
            </a:r>
            <a:r>
              <a:rPr lang="en-US" altLang="en-US" dirty="0"/>
              <a:t>.</a:t>
            </a:r>
          </a:p>
          <a:p>
            <a:pPr marL="573088" indent="-285750" eaLnBrk="1" hangingPunct="1">
              <a:spcAft>
                <a:spcPts val="600"/>
              </a:spcAft>
              <a:buClrTx/>
              <a:buSzPct val="75000"/>
              <a:buFont typeface="Courier New" panose="02070309020205020404" pitchFamily="49" charset="0"/>
              <a:buChar char="o"/>
              <a:defRPr/>
            </a:pPr>
            <a:r>
              <a:rPr lang="en-US" altLang="en-US" dirty="0"/>
              <a:t>Don’t have an Optum ID yet? Register for one by selecting </a:t>
            </a:r>
            <a:r>
              <a:rPr lang="en-US" altLang="en-US" i="1" dirty="0"/>
              <a:t>Create an Optum ID</a:t>
            </a:r>
            <a:r>
              <a:rPr lang="en-US" altLang="en-US" dirty="0"/>
              <a:t>.</a:t>
            </a:r>
          </a:p>
          <a:p>
            <a:pPr marL="285750" indent="-285750" eaLnBrk="1" hangingPunct="1">
              <a:spcBef>
                <a:spcPts val="600"/>
              </a:spcBef>
              <a:buClr>
                <a:srgbClr val="575A60"/>
              </a:buClr>
              <a:buFont typeface="Arial"/>
              <a:buChar char="•"/>
              <a:defRPr/>
            </a:pPr>
            <a:r>
              <a:rPr lang="en-US" dirty="0">
                <a:solidFill>
                  <a:srgbClr val="575A60"/>
                </a:solidFill>
              </a:rPr>
              <a:t>If you need help using Link:</a:t>
            </a:r>
            <a:endParaRPr lang="en-US" strike="sngStrike" dirty="0">
              <a:solidFill>
                <a:srgbClr val="575A60"/>
              </a:solidFill>
            </a:endParaRPr>
          </a:p>
          <a:p>
            <a:pPr marL="568325" lvl="1" indent="-284163" eaLnBrk="1" hangingPunct="1">
              <a:spcBef>
                <a:spcPts val="600"/>
              </a:spcBef>
              <a:buClr>
                <a:srgbClr val="575A60"/>
              </a:buClr>
              <a:buSzPct val="75000"/>
              <a:buFont typeface="Courier New" panose="02070309020205020404" pitchFamily="49" charset="0"/>
              <a:buChar char="o"/>
              <a:defRPr/>
            </a:pPr>
            <a:r>
              <a:rPr lang="en-US" b="1" dirty="0">
                <a:solidFill>
                  <a:srgbClr val="575A60"/>
                </a:solidFill>
              </a:rPr>
              <a:t>Call: </a:t>
            </a:r>
            <a:r>
              <a:rPr lang="en-US" dirty="0">
                <a:solidFill>
                  <a:srgbClr val="575A60"/>
                </a:solidFill>
              </a:rPr>
              <a:t>866-842-3278, Option 1</a:t>
            </a:r>
          </a:p>
          <a:p>
            <a:pPr marL="568325" lvl="1" indent="-284163" eaLnBrk="1" hangingPunct="1">
              <a:spcBef>
                <a:spcPts val="600"/>
              </a:spcBef>
              <a:buClr>
                <a:srgbClr val="575A60"/>
              </a:buClr>
              <a:buSzPct val="75000"/>
              <a:buFont typeface="Courier New" panose="02070309020205020404" pitchFamily="49" charset="0"/>
              <a:buChar char="o"/>
              <a:defRPr/>
            </a:pPr>
            <a:r>
              <a:rPr lang="en-US" b="1" dirty="0">
                <a:solidFill>
                  <a:srgbClr val="575A60"/>
                </a:solidFill>
              </a:rPr>
              <a:t>Email: </a:t>
            </a:r>
            <a:r>
              <a:rPr lang="en-US" dirty="0">
                <a:solidFill>
                  <a:srgbClr val="575A60"/>
                </a:solidFill>
              </a:rPr>
              <a:t>providertechsupport@uhc.com</a:t>
            </a:r>
          </a:p>
          <a:p>
            <a:pPr eaLnBrk="1" hangingPunct="1">
              <a:buFont typeface="Arial" charset="0"/>
              <a:buChar char="•"/>
              <a:defRPr/>
            </a:pPr>
            <a:endParaRPr lang="en-US" dirty="0"/>
          </a:p>
        </p:txBody>
      </p:sp>
      <p:sp>
        <p:nvSpPr>
          <p:cNvPr id="4"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25</a:t>
            </a:fld>
            <a:endParaRPr lang="en-US" dirty="0"/>
          </a:p>
        </p:txBody>
      </p:sp>
      <p:sp>
        <p:nvSpPr>
          <p:cNvPr id="5" name="TextBox 4"/>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1804199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altLang="en-US" dirty="0"/>
              <a:t>Link Resources</a:t>
            </a:r>
          </a:p>
        </p:txBody>
      </p:sp>
      <p:sp>
        <p:nvSpPr>
          <p:cNvPr id="3" name="Content Placeholder 2"/>
          <p:cNvSpPr>
            <a:spLocks noGrp="1"/>
          </p:cNvSpPr>
          <p:nvPr>
            <p:ph idx="1"/>
          </p:nvPr>
        </p:nvSpPr>
        <p:spPr>
          <a:xfrm>
            <a:off x="641350" y="1193800"/>
            <a:ext cx="8045450" cy="4800600"/>
          </a:xfrm>
        </p:spPr>
        <p:txBody>
          <a:bodyPr/>
          <a:lstStyle/>
          <a:p>
            <a:pPr marL="0" indent="0" eaLnBrk="1" hangingPunct="1">
              <a:buFont typeface="Arial" charset="0"/>
              <a:buNone/>
              <a:defRPr/>
            </a:pPr>
            <a:r>
              <a:rPr lang="en-US" dirty="0">
                <a:solidFill>
                  <a:srgbClr val="575A60"/>
                </a:solidFill>
              </a:rPr>
              <a:t>To learn more about Link, go to </a:t>
            </a:r>
            <a:r>
              <a:rPr lang="en-US" b="1" dirty="0">
                <a:solidFill>
                  <a:srgbClr val="575A60"/>
                </a:solidFill>
              </a:rPr>
              <a:t>UHCprovider.com/link.</a:t>
            </a:r>
          </a:p>
          <a:p>
            <a:pPr eaLnBrk="1" hangingPunct="1">
              <a:buFont typeface="Arial" charset="0"/>
              <a:buChar char="•"/>
              <a:defRPr/>
            </a:pPr>
            <a:endParaRPr lang="en-US" b="1" dirty="0">
              <a:solidFill>
                <a:srgbClr val="575A60"/>
              </a:solidFill>
            </a:endParaRPr>
          </a:p>
          <a:p>
            <a:pPr marL="0" indent="0" eaLnBrk="1" hangingPunct="1">
              <a:buFont typeface="Arial" charset="0"/>
              <a:buNone/>
              <a:defRPr/>
            </a:pPr>
            <a:endParaRPr lang="en-US" b="1" dirty="0">
              <a:solidFill>
                <a:srgbClr val="575A60"/>
              </a:solidFill>
            </a:endParaRPr>
          </a:p>
          <a:p>
            <a:pPr eaLnBrk="1" hangingPunct="1">
              <a:buFont typeface="Arial" charset="0"/>
              <a:buChar char="•"/>
              <a:defRPr/>
            </a:pPr>
            <a:endParaRPr lang="en-US" dirty="0"/>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1733550"/>
            <a:ext cx="6034088" cy="420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26</a:t>
            </a:fld>
            <a:endParaRPr lang="en-US" dirty="0"/>
          </a:p>
        </p:txBody>
      </p:sp>
      <p:sp>
        <p:nvSpPr>
          <p:cNvPr id="6" name="TextBox 5"/>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37615223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Tools</a:t>
            </a:r>
          </a:p>
        </p:txBody>
      </p:sp>
      <p:sp>
        <p:nvSpPr>
          <p:cNvPr id="3" name="Content Placeholder 2"/>
          <p:cNvSpPr>
            <a:spLocks noGrp="1"/>
          </p:cNvSpPr>
          <p:nvPr>
            <p:ph idx="1"/>
          </p:nvPr>
        </p:nvSpPr>
        <p:spPr/>
        <p:txBody>
          <a:bodyPr/>
          <a:lstStyle/>
          <a:p>
            <a:r>
              <a:rPr lang="en-US" b="1" dirty="0">
                <a:solidFill>
                  <a:srgbClr val="26A3DF"/>
                </a:solidFill>
              </a:rPr>
              <a:t>eligibilityLink</a:t>
            </a:r>
          </a:p>
          <a:p>
            <a:pPr lvl="1"/>
            <a:r>
              <a:rPr lang="en-US" dirty="0"/>
              <a:t>Check member eligibility and review detailed benefits information. </a:t>
            </a:r>
          </a:p>
          <a:p>
            <a:pPr lvl="1"/>
            <a:r>
              <a:rPr lang="en-US" dirty="0"/>
              <a:t>Can also use the tool to find out if referrals, notifications and prior authorizations are required for the member’s plan. </a:t>
            </a:r>
          </a:p>
          <a:p>
            <a:endParaRPr lang="en-US" dirty="0"/>
          </a:p>
          <a:p>
            <a:r>
              <a:rPr lang="en-US" b="1" dirty="0">
                <a:solidFill>
                  <a:srgbClr val="26A3DF"/>
                </a:solidFill>
              </a:rPr>
              <a:t>claimsLink</a:t>
            </a:r>
          </a:p>
          <a:p>
            <a:pPr lvl="1"/>
            <a:r>
              <a:rPr lang="en-US" dirty="0"/>
              <a:t>View claim information for multiple UnitedHealthcare plans in a single tool</a:t>
            </a:r>
          </a:p>
          <a:p>
            <a:pPr lvl="1"/>
            <a:r>
              <a:rPr lang="en-US" dirty="0"/>
              <a:t>View letters and remittance advice</a:t>
            </a:r>
          </a:p>
          <a:p>
            <a:pPr lvl="1"/>
            <a:r>
              <a:rPr lang="en-US" dirty="0"/>
              <a:t>Flag claims for future viewing</a:t>
            </a:r>
          </a:p>
          <a:p>
            <a:pPr lvl="1"/>
            <a:r>
              <a:rPr lang="en-US" dirty="0"/>
              <a:t>Submit additional information requested on closed or pended claims</a:t>
            </a:r>
          </a:p>
          <a:p>
            <a:pPr lvl="1"/>
            <a:r>
              <a:rPr lang="en-US" dirty="0"/>
              <a:t>Submit claim reconsideration requests with or without electronic attachments</a:t>
            </a:r>
          </a:p>
          <a:p>
            <a:pPr lvl="1"/>
            <a:endParaRPr lang="en-US" dirty="0"/>
          </a:p>
          <a:p>
            <a:r>
              <a:rPr lang="en-US" b="1" dirty="0">
                <a:solidFill>
                  <a:srgbClr val="26A3DF"/>
                </a:solidFill>
              </a:rPr>
              <a:t>Care Conductor</a:t>
            </a:r>
          </a:p>
          <a:p>
            <a:pPr lvl="1"/>
            <a:r>
              <a:rPr lang="en-US" dirty="0"/>
              <a:t>Access a member health risk assessments</a:t>
            </a:r>
          </a:p>
          <a:p>
            <a:pPr lvl="1"/>
            <a:r>
              <a:rPr lang="en-US" dirty="0"/>
              <a:t>Find and share individual care plans</a:t>
            </a:r>
          </a:p>
          <a:p>
            <a:endParaRPr lang="en-US" b="1" dirty="0">
              <a:solidFill>
                <a:srgbClr val="26A3DF"/>
              </a:solidFill>
            </a:endParaRPr>
          </a:p>
          <a:p>
            <a:endParaRPr lang="en-US" dirty="0"/>
          </a:p>
          <a:p>
            <a:endParaRPr lang="en-US" dirty="0"/>
          </a:p>
        </p:txBody>
      </p:sp>
      <p:sp>
        <p:nvSpPr>
          <p:cNvPr id="4"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27</a:t>
            </a:fld>
            <a:endParaRPr lang="en-US" dirty="0"/>
          </a:p>
        </p:txBody>
      </p:sp>
      <p:sp>
        <p:nvSpPr>
          <p:cNvPr id="5" name="TextBox 4"/>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3939238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EPS</a:t>
            </a:r>
          </a:p>
        </p:txBody>
      </p:sp>
      <p:sp>
        <p:nvSpPr>
          <p:cNvPr id="3" name="Content Placeholder 2"/>
          <p:cNvSpPr>
            <a:spLocks noGrp="1"/>
          </p:cNvSpPr>
          <p:nvPr>
            <p:ph idx="1"/>
          </p:nvPr>
        </p:nvSpPr>
        <p:spPr/>
        <p:txBody>
          <a:bodyPr/>
          <a:lstStyle/>
          <a:p>
            <a:r>
              <a:rPr lang="en-US" dirty="0"/>
              <a:t>With Electronic Payments &amp; Statements (EPS), you receive electronic funds transfers (EFT) for claim payments. Using EPS helps:</a:t>
            </a:r>
          </a:p>
          <a:p>
            <a:pPr lvl="1">
              <a:spcAft>
                <a:spcPts val="0"/>
              </a:spcAft>
            </a:pPr>
            <a:r>
              <a:rPr lang="en-US" dirty="0"/>
              <a:t>Lessen administrative costs and simplifies bookkeeping</a:t>
            </a:r>
          </a:p>
          <a:p>
            <a:pPr lvl="1">
              <a:spcAft>
                <a:spcPts val="0"/>
              </a:spcAft>
            </a:pPr>
            <a:r>
              <a:rPr lang="en-US" dirty="0"/>
              <a:t>Reduce reimbursement turnaround time</a:t>
            </a:r>
          </a:p>
          <a:p>
            <a:pPr lvl="1">
              <a:spcAft>
                <a:spcPts val="0"/>
              </a:spcAft>
            </a:pPr>
            <a:endParaRPr lang="en-US" dirty="0"/>
          </a:p>
          <a:p>
            <a:endParaRPr lang="en-US" dirty="0"/>
          </a:p>
          <a:p>
            <a:endParaRPr lang="en-US" dirty="0"/>
          </a:p>
          <a:p>
            <a:r>
              <a:rPr lang="en-US" dirty="0"/>
              <a:t>Here’s what you’ll need to enroll:</a:t>
            </a:r>
          </a:p>
          <a:p>
            <a:pPr lvl="1">
              <a:spcAft>
                <a:spcPts val="0"/>
              </a:spcAft>
            </a:pPr>
            <a:r>
              <a:rPr lang="en-US" dirty="0"/>
              <a:t>Bank account information for direct deposit</a:t>
            </a:r>
          </a:p>
          <a:p>
            <a:pPr lvl="1">
              <a:spcAft>
                <a:spcPts val="0"/>
              </a:spcAft>
            </a:pPr>
            <a:r>
              <a:rPr lang="en-US" dirty="0"/>
              <a:t>Either a voided check or a bank letter to verify bank account information</a:t>
            </a:r>
          </a:p>
          <a:p>
            <a:pPr lvl="1">
              <a:spcAft>
                <a:spcPts val="0"/>
              </a:spcAft>
            </a:pPr>
            <a:r>
              <a:rPr lang="en-US" dirty="0"/>
              <a:t>A copy of your practice’s W-9 form</a:t>
            </a:r>
          </a:p>
          <a:p>
            <a:pPr>
              <a:spcBef>
                <a:spcPts val="600"/>
              </a:spcBef>
            </a:pPr>
            <a:r>
              <a:rPr lang="en-US" dirty="0"/>
              <a:t>To learn more:</a:t>
            </a:r>
          </a:p>
          <a:p>
            <a:pPr lvl="1">
              <a:spcAft>
                <a:spcPts val="0"/>
              </a:spcAft>
            </a:pPr>
            <a:r>
              <a:rPr lang="en-US" dirty="0"/>
              <a:t>Go to </a:t>
            </a:r>
            <a:r>
              <a:rPr lang="en-US" b="1" dirty="0"/>
              <a:t>UHCprovider.com/eps.</a:t>
            </a:r>
          </a:p>
          <a:p>
            <a:pPr lvl="1">
              <a:spcAft>
                <a:spcPts val="0"/>
              </a:spcAft>
            </a:pPr>
            <a:r>
              <a:rPr lang="en-US" dirty="0"/>
              <a:t>Call </a:t>
            </a:r>
            <a:r>
              <a:rPr lang="en-US" b="1" dirty="0"/>
              <a:t>866-331-2243.</a:t>
            </a:r>
          </a:p>
          <a:p>
            <a:endParaRPr lang="en-US" dirty="0"/>
          </a:p>
        </p:txBody>
      </p:sp>
      <p:sp>
        <p:nvSpPr>
          <p:cNvPr id="10" name="Rectangle 9"/>
          <p:cNvSpPr/>
          <p:nvPr/>
        </p:nvSpPr>
        <p:spPr>
          <a:xfrm>
            <a:off x="1582615" y="2708192"/>
            <a:ext cx="7247486" cy="646331"/>
          </a:xfrm>
          <a:prstGeom prst="rect">
            <a:avLst/>
          </a:prstGeom>
        </p:spPr>
        <p:txBody>
          <a:bodyPr wrap="square">
            <a:spAutoFit/>
          </a:bodyPr>
          <a:lstStyle/>
          <a:p>
            <a:pPr>
              <a:spcBef>
                <a:spcPts val="1800"/>
              </a:spcBef>
              <a:buClr>
                <a:srgbClr val="09418D"/>
              </a:buClr>
            </a:pPr>
            <a:r>
              <a:rPr lang="en-US" dirty="0">
                <a:solidFill>
                  <a:srgbClr val="575A60"/>
                </a:solidFill>
              </a:rPr>
              <a:t>To receive direct deposit and electronic statements through EPS, please enroll at </a:t>
            </a:r>
            <a:r>
              <a:rPr lang="en-US" b="1" dirty="0">
                <a:solidFill>
                  <a:srgbClr val="575A60"/>
                </a:solidFill>
              </a:rPr>
              <a:t>myservices.optumhealthpaymentservices.com. </a:t>
            </a:r>
          </a:p>
        </p:txBody>
      </p:sp>
      <p:pic>
        <p:nvPicPr>
          <p:cNvPr id="11" name="Picture 10" descr="comp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95" y="2560758"/>
            <a:ext cx="927100" cy="927100"/>
          </a:xfrm>
          <a:prstGeom prst="rect">
            <a:avLst/>
          </a:prstGeom>
        </p:spPr>
      </p:pic>
      <p:sp>
        <p:nvSpPr>
          <p:cNvPr id="8" name="Rectangle 7"/>
          <p:cNvSpPr/>
          <p:nvPr/>
        </p:nvSpPr>
        <p:spPr bwMode="auto">
          <a:xfrm>
            <a:off x="545075" y="5676499"/>
            <a:ext cx="8462447" cy="751597"/>
          </a:xfrm>
          <a:prstGeom prst="rect">
            <a:avLst/>
          </a:prstGeom>
          <a:solidFill>
            <a:srgbClr val="26A3DF"/>
          </a:solidFill>
          <a:ln>
            <a:noFill/>
          </a:ln>
          <a:effectLst/>
          <a:ex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200" dirty="0">
              <a:solidFill>
                <a:srgbClr val="646D72"/>
              </a:solidFill>
              <a:latin typeface="Arial" charset="0"/>
              <a:ea typeface="ＭＳ Ｐゴシック" pitchFamily="34" charset="-128"/>
            </a:endParaRPr>
          </a:p>
        </p:txBody>
      </p:sp>
      <p:sp>
        <p:nvSpPr>
          <p:cNvPr id="9" name="TextBox 8"/>
          <p:cNvSpPr txBox="1"/>
          <p:nvPr/>
        </p:nvSpPr>
        <p:spPr>
          <a:xfrm>
            <a:off x="558612" y="5765127"/>
            <a:ext cx="8448910" cy="584775"/>
          </a:xfrm>
          <a:prstGeom prst="rect">
            <a:avLst/>
          </a:prstGeom>
          <a:noFill/>
        </p:spPr>
        <p:txBody>
          <a:bodyPr wrap="square" rtlCol="0">
            <a:spAutoFit/>
          </a:bodyPr>
          <a:lstStyle/>
          <a:p>
            <a:pPr>
              <a:spcBef>
                <a:spcPts val="600"/>
              </a:spcBef>
              <a:buClr>
                <a:srgbClr val="09418D"/>
              </a:buClr>
            </a:pPr>
            <a:r>
              <a:rPr lang="en-US" sz="1600" b="1" dirty="0">
                <a:solidFill>
                  <a:srgbClr val="FFFFFF"/>
                </a:solidFill>
              </a:rPr>
              <a:t>If you’re already signed up for EPS, you’ll receive your UnitedHealthcare Community Plan of </a:t>
            </a:r>
            <a:r>
              <a:rPr lang="en-US" sz="1600" b="1" dirty="0">
                <a:solidFill>
                  <a:schemeClr val="bg1"/>
                </a:solidFill>
              </a:rPr>
              <a:t>North Carolina </a:t>
            </a:r>
            <a:r>
              <a:rPr lang="en-US" sz="1600" b="1" dirty="0">
                <a:solidFill>
                  <a:srgbClr val="FFFFFF"/>
                </a:solidFill>
              </a:rPr>
              <a:t>direct deposits and electronic statements through EPS</a:t>
            </a:r>
            <a:r>
              <a:rPr lang="en-US" sz="1600" b="1" dirty="0">
                <a:solidFill>
                  <a:schemeClr val="bg1"/>
                </a:solidFill>
              </a:rPr>
              <a:t>.</a:t>
            </a:r>
          </a:p>
        </p:txBody>
      </p:sp>
      <p:sp>
        <p:nvSpPr>
          <p:cNvPr id="12"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28</a:t>
            </a:fld>
            <a:endParaRPr lang="en-US" dirty="0"/>
          </a:p>
        </p:txBody>
      </p:sp>
      <p:sp>
        <p:nvSpPr>
          <p:cNvPr id="13" name="TextBox 12"/>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40715778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465995" y="1361184"/>
            <a:ext cx="8196019" cy="1036979"/>
          </a:xfrm>
          <a:prstGeom prst="rect">
            <a:avLst/>
          </a:prstGeom>
          <a:solidFill>
            <a:srgbClr val="26A3DF"/>
          </a:solidFill>
          <a:ln>
            <a:noFill/>
          </a:ln>
          <a:effectLst/>
          <a:ex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200" dirty="0">
              <a:solidFill>
                <a:srgbClr val="646D72"/>
              </a:solidFill>
              <a:latin typeface="Arial" charset="0"/>
              <a:ea typeface="ＭＳ Ｐゴシック" pitchFamily="34" charset="-128"/>
            </a:endParaRPr>
          </a:p>
        </p:txBody>
      </p:sp>
      <p:sp>
        <p:nvSpPr>
          <p:cNvPr id="2" name="Title 1"/>
          <p:cNvSpPr>
            <a:spLocks noGrp="1"/>
          </p:cNvSpPr>
          <p:nvPr>
            <p:ph type="title"/>
          </p:nvPr>
        </p:nvSpPr>
        <p:spPr/>
        <p:txBody>
          <a:bodyPr>
            <a:normAutofit/>
          </a:bodyPr>
          <a:lstStyle/>
          <a:p>
            <a:pPr algn="l"/>
            <a:r>
              <a:rPr lang="en-US" sz="2200" dirty="0">
                <a:solidFill>
                  <a:schemeClr val="accent1"/>
                </a:solidFill>
                <a:latin typeface="+mj-lt"/>
              </a:rPr>
              <a:t>Provider Administrative Guide</a:t>
            </a:r>
          </a:p>
        </p:txBody>
      </p:sp>
      <p:sp>
        <p:nvSpPr>
          <p:cNvPr id="4" name="TextBox 3"/>
          <p:cNvSpPr txBox="1"/>
          <p:nvPr/>
        </p:nvSpPr>
        <p:spPr>
          <a:xfrm>
            <a:off x="558612" y="1556507"/>
            <a:ext cx="8103402" cy="646331"/>
          </a:xfrm>
          <a:prstGeom prst="rect">
            <a:avLst/>
          </a:prstGeom>
          <a:noFill/>
        </p:spPr>
        <p:txBody>
          <a:bodyPr wrap="square" rtlCol="0">
            <a:spAutoFit/>
          </a:bodyPr>
          <a:lstStyle/>
          <a:p>
            <a:pPr>
              <a:spcBef>
                <a:spcPts val="600"/>
              </a:spcBef>
              <a:buClr>
                <a:srgbClr val="09418D"/>
              </a:buClr>
            </a:pPr>
            <a:r>
              <a:rPr lang="en-US" b="1" dirty="0">
                <a:solidFill>
                  <a:srgbClr val="FFFFFF"/>
                </a:solidFill>
              </a:rPr>
              <a:t>Our administrative guide is your resource for understanding the new UnitedHealthcare Community Plan of North Carolina health plan.</a:t>
            </a:r>
          </a:p>
        </p:txBody>
      </p:sp>
      <p:sp>
        <p:nvSpPr>
          <p:cNvPr id="3" name="Rectangle 2"/>
          <p:cNvSpPr/>
          <p:nvPr/>
        </p:nvSpPr>
        <p:spPr>
          <a:xfrm>
            <a:off x="1743076" y="2604511"/>
            <a:ext cx="6667500" cy="646331"/>
          </a:xfrm>
          <a:prstGeom prst="rect">
            <a:avLst/>
          </a:prstGeom>
        </p:spPr>
        <p:txBody>
          <a:bodyPr wrap="square">
            <a:spAutoFit/>
          </a:bodyPr>
          <a:lstStyle/>
          <a:p>
            <a:pPr>
              <a:spcBef>
                <a:spcPts val="600"/>
              </a:spcBef>
              <a:buClr>
                <a:srgbClr val="09418D"/>
              </a:buClr>
            </a:pPr>
            <a:r>
              <a:rPr lang="en-US" dirty="0">
                <a:solidFill>
                  <a:srgbClr val="575A60"/>
                </a:solidFill>
              </a:rPr>
              <a:t>Visit </a:t>
            </a:r>
            <a:r>
              <a:rPr lang="en-US" b="1" dirty="0">
                <a:solidFill>
                  <a:srgbClr val="575A60"/>
                </a:solidFill>
              </a:rPr>
              <a:t>UHCprovider.com/guides</a:t>
            </a:r>
            <a:r>
              <a:rPr lang="en-US" dirty="0">
                <a:solidFill>
                  <a:srgbClr val="575A60"/>
                </a:solidFill>
              </a:rPr>
              <a:t> &gt; Community Plan (Medicaid) Care Provider Manuals  &gt; North Carolina.</a:t>
            </a:r>
          </a:p>
        </p:txBody>
      </p:sp>
      <p:pic>
        <p:nvPicPr>
          <p:cNvPr id="11" name="Picture 10" descr="comp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2" y="2530801"/>
            <a:ext cx="927100" cy="927100"/>
          </a:xfrm>
          <a:prstGeom prst="rect">
            <a:avLst/>
          </a:prstGeom>
        </p:spPr>
      </p:pic>
      <p:sp>
        <p:nvSpPr>
          <p:cNvPr id="7"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29</a:t>
            </a:fld>
            <a:endParaRPr lang="en-US" dirty="0"/>
          </a:p>
        </p:txBody>
      </p:sp>
      <p:sp>
        <p:nvSpPr>
          <p:cNvPr id="8" name="TextBox 7"/>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1646962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and Shared Vision</a:t>
            </a:r>
          </a:p>
        </p:txBody>
      </p:sp>
      <p:sp>
        <p:nvSpPr>
          <p:cNvPr id="3" name="Content Placeholder 2"/>
          <p:cNvSpPr>
            <a:spLocks noGrp="1"/>
          </p:cNvSpPr>
          <p:nvPr>
            <p:ph idx="1"/>
          </p:nvPr>
        </p:nvSpPr>
        <p:spPr>
          <a:xfrm>
            <a:off x="4438939" y="1158949"/>
            <a:ext cx="4460512" cy="4800600"/>
          </a:xfrm>
        </p:spPr>
        <p:txBody>
          <a:bodyPr/>
          <a:lstStyle/>
          <a:p>
            <a:pPr marL="0" indent="0">
              <a:buNone/>
            </a:pPr>
            <a:r>
              <a:rPr lang="en-US" b="1" dirty="0">
                <a:solidFill>
                  <a:srgbClr val="26A3DF"/>
                </a:solidFill>
              </a:rPr>
              <a:t>Our Mission</a:t>
            </a:r>
          </a:p>
          <a:p>
            <a:pPr marL="0" lvl="1" indent="0">
              <a:spcBef>
                <a:spcPts val="900"/>
              </a:spcBef>
              <a:buClr>
                <a:srgbClr val="09418D"/>
              </a:buClr>
              <a:buNone/>
              <a:tabLst>
                <a:tab pos="0" algn="l"/>
              </a:tabLst>
            </a:pPr>
            <a:r>
              <a:rPr lang="en-US" dirty="0"/>
              <a:t>Our mission is to help people live healthier lives and to help make the health system work better for everyone.</a:t>
            </a:r>
          </a:p>
          <a:p>
            <a:pPr>
              <a:buClr>
                <a:srgbClr val="09418D"/>
              </a:buClr>
            </a:pPr>
            <a:endParaRPr lang="en-US" sz="1600" dirty="0">
              <a:solidFill>
                <a:srgbClr val="575A60"/>
              </a:solidFill>
            </a:endParaRPr>
          </a:p>
          <a:p>
            <a:pPr marL="0" indent="0">
              <a:buClr>
                <a:srgbClr val="09418D"/>
              </a:buClr>
              <a:buNone/>
            </a:pPr>
            <a:r>
              <a:rPr lang="en-US" b="1" dirty="0">
                <a:solidFill>
                  <a:srgbClr val="26A3DF"/>
                </a:solidFill>
              </a:rPr>
              <a:t>Shared Vision</a:t>
            </a:r>
          </a:p>
          <a:p>
            <a:pPr marL="0" lvl="1" indent="0">
              <a:spcBef>
                <a:spcPts val="900"/>
              </a:spcBef>
              <a:buClr>
                <a:srgbClr val="09418D"/>
              </a:buClr>
              <a:buNone/>
            </a:pPr>
            <a:r>
              <a:rPr lang="en-US" dirty="0"/>
              <a:t>UnitedHealthcare recognizes the vital role Local Health Departments play in our local community and is in alignment with the public health system in North Carolina to promote and contribute to the highest possible level of health for North Carolinians. </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7530" t="15880" r="9471" b="10327"/>
          <a:stretch/>
        </p:blipFill>
        <p:spPr>
          <a:xfrm>
            <a:off x="517157" y="1332487"/>
            <a:ext cx="3409332" cy="4151587"/>
          </a:xfrm>
          <a:prstGeom prst="rect">
            <a:avLst/>
          </a:prstGeom>
        </p:spPr>
      </p:pic>
      <p:sp>
        <p:nvSpPr>
          <p:cNvPr id="5"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3</a:t>
            </a:fld>
            <a:endParaRPr lang="en-US" dirty="0"/>
          </a:p>
        </p:txBody>
      </p:sp>
      <p:sp>
        <p:nvSpPr>
          <p:cNvPr id="6" name="TextBox 5"/>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33231009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a:solidFill>
                  <a:schemeClr val="accent1"/>
                </a:solidFill>
              </a:rPr>
              <a:t>Care Provider Support</a:t>
            </a:r>
          </a:p>
        </p:txBody>
      </p:sp>
      <p:sp>
        <p:nvSpPr>
          <p:cNvPr id="4" name="TextBox 3"/>
          <p:cNvSpPr txBox="1"/>
          <p:nvPr/>
        </p:nvSpPr>
        <p:spPr>
          <a:xfrm>
            <a:off x="4172987" y="1564981"/>
            <a:ext cx="4561438" cy="2600712"/>
          </a:xfrm>
          <a:prstGeom prst="rect">
            <a:avLst/>
          </a:prstGeom>
          <a:noFill/>
        </p:spPr>
        <p:txBody>
          <a:bodyPr wrap="square" rtlCol="0">
            <a:spAutoFit/>
          </a:bodyPr>
          <a:lstStyle/>
          <a:p>
            <a:pPr>
              <a:spcBef>
                <a:spcPts val="2400"/>
              </a:spcBef>
              <a:buClr>
                <a:srgbClr val="09418D"/>
              </a:buClr>
            </a:pPr>
            <a:r>
              <a:rPr lang="en-US" b="1" dirty="0">
                <a:solidFill>
                  <a:srgbClr val="26A3DF"/>
                </a:solidFill>
              </a:rPr>
              <a:t>Provider Service Line:</a:t>
            </a:r>
            <a:br>
              <a:rPr lang="en-US" b="1" dirty="0">
                <a:solidFill>
                  <a:srgbClr val="26A3DF"/>
                </a:solidFill>
              </a:rPr>
            </a:br>
            <a:endParaRPr lang="en-US" b="1" dirty="0">
              <a:solidFill>
                <a:srgbClr val="26A3DF"/>
              </a:solidFill>
            </a:endParaRPr>
          </a:p>
          <a:p>
            <a:pPr lvl="3">
              <a:spcBef>
                <a:spcPts val="2400"/>
              </a:spcBef>
              <a:buClr>
                <a:srgbClr val="09418D"/>
              </a:buClr>
            </a:pPr>
            <a:r>
              <a:rPr lang="en-US" b="1" dirty="0">
                <a:solidFill>
                  <a:srgbClr val="26A3DF"/>
                </a:solidFill>
              </a:rPr>
              <a:t> </a:t>
            </a:r>
            <a:r>
              <a:rPr lang="en-US" b="1" dirty="0">
                <a:solidFill>
                  <a:srgbClr val="FF0000"/>
                </a:solidFill>
              </a:rPr>
              <a:t>866-686-9332</a:t>
            </a:r>
          </a:p>
          <a:p>
            <a:pPr>
              <a:spcBef>
                <a:spcPts val="600"/>
              </a:spcBef>
              <a:buClr>
                <a:srgbClr val="09418D"/>
              </a:buClr>
            </a:pPr>
            <a:endParaRPr lang="en-US" dirty="0">
              <a:solidFill>
                <a:srgbClr val="575A60"/>
              </a:solidFill>
            </a:endParaRPr>
          </a:p>
          <a:p>
            <a:pPr marL="285750" indent="-285750">
              <a:spcBef>
                <a:spcPts val="600"/>
              </a:spcBef>
              <a:buClr>
                <a:srgbClr val="09418D"/>
              </a:buClr>
              <a:buFont typeface="Arial"/>
              <a:buChar char="•"/>
            </a:pPr>
            <a:endParaRPr lang="en-US" dirty="0">
              <a:solidFill>
                <a:srgbClr val="575A60"/>
              </a:solidFill>
            </a:endParaRPr>
          </a:p>
          <a:p>
            <a:pPr>
              <a:spcBef>
                <a:spcPts val="3000"/>
              </a:spcBef>
              <a:buClr>
                <a:srgbClr val="09418D"/>
              </a:buClr>
            </a:pPr>
            <a:endParaRPr lang="en-US" dirty="0">
              <a:solidFill>
                <a:srgbClr val="575A60"/>
              </a:solidFill>
            </a:endParaRPr>
          </a:p>
        </p:txBody>
      </p:sp>
      <p:pic>
        <p:nvPicPr>
          <p:cNvPr id="7" name="Picture 6" descr="140778971.jpg"/>
          <p:cNvPicPr>
            <a:picLocks noChangeAspect="1"/>
          </p:cNvPicPr>
          <p:nvPr/>
        </p:nvPicPr>
        <p:blipFill rotWithShape="1">
          <a:blip r:embed="rId3" cstate="print">
            <a:extLst>
              <a:ext uri="{28A0092B-C50C-407E-A947-70E740481C1C}">
                <a14:useLocalDpi xmlns:a14="http://schemas.microsoft.com/office/drawing/2010/main" val="0"/>
              </a:ext>
            </a:extLst>
          </a:blip>
          <a:srcRect l="44347" t="554" r="-554" b="1108"/>
          <a:stretch/>
        </p:blipFill>
        <p:spPr>
          <a:xfrm>
            <a:off x="498943" y="1564951"/>
            <a:ext cx="3451501" cy="4025779"/>
          </a:xfrm>
          <a:prstGeom prst="rect">
            <a:avLst/>
          </a:prstGeom>
        </p:spPr>
      </p:pic>
      <p:sp>
        <p:nvSpPr>
          <p:cNvPr id="3" name="Rectangle 2"/>
          <p:cNvSpPr/>
          <p:nvPr/>
        </p:nvSpPr>
        <p:spPr>
          <a:xfrm>
            <a:off x="4249306" y="3214418"/>
            <a:ext cx="4152900" cy="923330"/>
          </a:xfrm>
          <a:prstGeom prst="rect">
            <a:avLst/>
          </a:prstGeom>
        </p:spPr>
        <p:txBody>
          <a:bodyPr wrap="square">
            <a:spAutoFit/>
          </a:bodyPr>
          <a:lstStyle/>
          <a:p>
            <a:pPr>
              <a:spcBef>
                <a:spcPts val="2400"/>
              </a:spcBef>
              <a:buClr>
                <a:srgbClr val="09418D"/>
              </a:buClr>
            </a:pPr>
            <a:r>
              <a:rPr lang="en-US" dirty="0">
                <a:solidFill>
                  <a:srgbClr val="4D4D4D"/>
                </a:solidFill>
              </a:rPr>
              <a:t>The Provider Service Line can help contracted medical providers with general provider inquiries or issues. </a:t>
            </a:r>
            <a:endParaRPr lang="en-US" b="1" i="1" dirty="0">
              <a:solidFill>
                <a:srgbClr val="4D4D4D"/>
              </a:solidFill>
            </a:endParaRPr>
          </a:p>
        </p:txBody>
      </p:sp>
      <p:pic>
        <p:nvPicPr>
          <p:cNvPr id="9" name="Picture 8" descr="pho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306" y="1978913"/>
            <a:ext cx="950187" cy="950187"/>
          </a:xfrm>
          <a:prstGeom prst="rect">
            <a:avLst/>
          </a:prstGeom>
        </p:spPr>
      </p:pic>
      <p:sp>
        <p:nvSpPr>
          <p:cNvPr id="8" name="Slide Number Placeholder 2"/>
          <p:cNvSpPr txBox="1">
            <a:spLocks/>
          </p:cNvSpPr>
          <p:nvPr/>
        </p:nvSpPr>
        <p:spPr>
          <a:xfrm>
            <a:off x="7620000" y="6528259"/>
            <a:ext cx="1066800" cy="1678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F9BDA0-AF0E-4BA8-B742-3B9C92A3E6FE}" type="slidenum">
              <a:rPr lang="en-US" smtClean="0"/>
              <a:pPr/>
              <a:t>30</a:t>
            </a:fld>
            <a:endParaRPr lang="en-US"/>
          </a:p>
        </p:txBody>
      </p:sp>
      <p:sp>
        <p:nvSpPr>
          <p:cNvPr id="10" name="TextBox 9"/>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380357304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Communicate with You</a:t>
            </a:r>
          </a:p>
        </p:txBody>
      </p:sp>
      <p:sp>
        <p:nvSpPr>
          <p:cNvPr id="3" name="Content Placeholder 2"/>
          <p:cNvSpPr>
            <a:spLocks noGrp="1"/>
          </p:cNvSpPr>
          <p:nvPr>
            <p:ph idx="1"/>
          </p:nvPr>
        </p:nvSpPr>
        <p:spPr/>
        <p:txBody>
          <a:bodyPr/>
          <a:lstStyle/>
          <a:p>
            <a:r>
              <a:rPr lang="en-US" b="1" dirty="0">
                <a:solidFill>
                  <a:srgbClr val="26A3DF"/>
                </a:solidFill>
              </a:rPr>
              <a:t>Administrative Guide</a:t>
            </a:r>
          </a:p>
          <a:p>
            <a:pPr lvl="1"/>
            <a:r>
              <a:rPr lang="en-US" dirty="0"/>
              <a:t>Updated annually</a:t>
            </a:r>
          </a:p>
          <a:p>
            <a:pPr lvl="1"/>
            <a:r>
              <a:rPr lang="en-US" dirty="0"/>
              <a:t>Available at UHCprovider.com/guides </a:t>
            </a:r>
          </a:p>
          <a:p>
            <a:r>
              <a:rPr lang="en-US" b="1" dirty="0">
                <a:solidFill>
                  <a:srgbClr val="26A3DF"/>
                </a:solidFill>
              </a:rPr>
              <a:t>Reimbursement Policy Update</a:t>
            </a:r>
          </a:p>
          <a:p>
            <a:pPr lvl="1"/>
            <a:r>
              <a:rPr lang="en-US" dirty="0"/>
              <a:t>Alerts for any changes in the reimbursement policies or procedures</a:t>
            </a:r>
          </a:p>
          <a:p>
            <a:r>
              <a:rPr lang="en-US" b="1" i="1" dirty="0">
                <a:solidFill>
                  <a:srgbClr val="26A3DF"/>
                </a:solidFill>
              </a:rPr>
              <a:t>Practice Matters </a:t>
            </a:r>
            <a:r>
              <a:rPr lang="en-US" b="1" dirty="0">
                <a:solidFill>
                  <a:srgbClr val="26A3DF"/>
                </a:solidFill>
              </a:rPr>
              <a:t>Newsletter</a:t>
            </a:r>
          </a:p>
          <a:p>
            <a:pPr lvl="1"/>
            <a:r>
              <a:rPr lang="en-US" dirty="0"/>
              <a:t>Published quarterly</a:t>
            </a:r>
          </a:p>
          <a:p>
            <a:pPr lvl="1"/>
            <a:r>
              <a:rPr lang="en-US" dirty="0"/>
              <a:t>Specific information for UnitedHealthcare Community Plan of North Carolina care providers</a:t>
            </a:r>
          </a:p>
          <a:p>
            <a:r>
              <a:rPr lang="en-US" b="1" i="1" dirty="0">
                <a:solidFill>
                  <a:srgbClr val="26A3DF"/>
                </a:solidFill>
              </a:rPr>
              <a:t>Network Bulletin </a:t>
            </a:r>
            <a:r>
              <a:rPr lang="en-US" b="1" dirty="0">
                <a:solidFill>
                  <a:srgbClr val="26A3DF"/>
                </a:solidFill>
              </a:rPr>
              <a:t>Newsletter</a:t>
            </a:r>
          </a:p>
          <a:p>
            <a:pPr lvl="1"/>
            <a:r>
              <a:rPr lang="en-US" dirty="0"/>
              <a:t>Published monthly</a:t>
            </a:r>
          </a:p>
          <a:p>
            <a:pPr lvl="1"/>
            <a:r>
              <a:rPr lang="en-US" dirty="0"/>
              <a:t>Announces any change in policies or procedures and updates to the Administrative Guide</a:t>
            </a:r>
          </a:p>
          <a:p>
            <a:pPr lvl="1"/>
            <a:r>
              <a:rPr lang="en-US" dirty="0"/>
              <a:t>View </a:t>
            </a:r>
            <a:r>
              <a:rPr lang="en-US" b="1" dirty="0"/>
              <a:t>Network Bulletin </a:t>
            </a:r>
            <a:r>
              <a:rPr lang="en-US" dirty="0"/>
              <a:t>at UHCprovider.com/news.</a:t>
            </a:r>
          </a:p>
          <a:p>
            <a:endParaRPr lang="en-US" dirty="0"/>
          </a:p>
          <a:p>
            <a:endParaRPr lang="en-US" dirty="0"/>
          </a:p>
          <a:p>
            <a:endParaRPr lang="en-US" dirty="0"/>
          </a:p>
          <a:p>
            <a:endParaRPr lang="en-US" dirty="0"/>
          </a:p>
        </p:txBody>
      </p:sp>
      <p:sp>
        <p:nvSpPr>
          <p:cNvPr id="4"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31</a:t>
            </a:fld>
            <a:endParaRPr lang="en-US" dirty="0"/>
          </a:p>
        </p:txBody>
      </p:sp>
      <p:sp>
        <p:nvSpPr>
          <p:cNvPr id="5" name="TextBox 4"/>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13147509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Provider Resources &amp;</a:t>
            </a:r>
            <a:br>
              <a:rPr lang="en-US" dirty="0"/>
            </a:br>
            <a:r>
              <a:rPr lang="en-US" dirty="0"/>
              <a:t>Key Phone Numbers</a:t>
            </a:r>
          </a:p>
        </p:txBody>
      </p:sp>
      <p:sp>
        <p:nvSpPr>
          <p:cNvPr id="3" name="Content Placeholder 2"/>
          <p:cNvSpPr>
            <a:spLocks noGrp="1"/>
          </p:cNvSpPr>
          <p:nvPr>
            <p:ph idx="1"/>
          </p:nvPr>
        </p:nvSpPr>
        <p:spPr/>
        <p:txBody>
          <a:bodyPr/>
          <a:lstStyle/>
          <a:p>
            <a:r>
              <a:rPr lang="en-US" dirty="0"/>
              <a:t>You’ll find UnitedHealthcare Community Plan of North Carolina resources for care providers at </a:t>
            </a:r>
            <a:r>
              <a:rPr lang="en-US" b="1" dirty="0"/>
              <a:t>UHCprovider.com/NCcommunityplan.</a:t>
            </a:r>
          </a:p>
          <a:p>
            <a:endParaRPr lang="en-US" dirty="0"/>
          </a:p>
        </p:txBody>
      </p:sp>
      <p:sp>
        <p:nvSpPr>
          <p:cNvPr id="5"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32</a:t>
            </a:fld>
            <a:endParaRPr lang="en-US" dirty="0"/>
          </a:p>
        </p:txBody>
      </p:sp>
      <p:sp>
        <p:nvSpPr>
          <p:cNvPr id="6" name="TextBox 5"/>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
        <p:nvSpPr>
          <p:cNvPr id="7" name="Rectangle 6"/>
          <p:cNvSpPr/>
          <p:nvPr/>
        </p:nvSpPr>
        <p:spPr bwMode="auto">
          <a:xfrm>
            <a:off x="900752" y="2814452"/>
            <a:ext cx="7746245" cy="3598223"/>
          </a:xfrm>
          <a:prstGeom prst="rect">
            <a:avLst/>
          </a:prstGeom>
          <a:solidFill>
            <a:srgbClr val="26A3DF"/>
          </a:solidFill>
          <a:ln>
            <a:noFill/>
          </a:ln>
          <a:effectLst/>
          <a:extLst/>
        </p:spPr>
        <p:txBody>
          <a:bodyPr vert="horz" wrap="square" lIns="91440" tIns="45720" rIns="91440" bIns="45720" numCol="1" rtlCol="0" anchor="ctr" anchorCtr="0" compatLnSpc="1">
            <a:prstTxWarp prst="textNoShape">
              <a:avLst/>
            </a:prstTxWarp>
          </a:bodyPr>
          <a:lstStyle/>
          <a:p>
            <a:r>
              <a:rPr lang="en-US" b="1" dirty="0">
                <a:solidFill>
                  <a:schemeClr val="bg1"/>
                </a:solidFill>
              </a:rPr>
              <a:t>Behavorial Health </a:t>
            </a:r>
            <a:endParaRPr lang="en-US" dirty="0">
              <a:solidFill>
                <a:schemeClr val="bg1"/>
              </a:solidFill>
            </a:endParaRPr>
          </a:p>
          <a:p>
            <a:r>
              <a:rPr lang="en-US" b="1" dirty="0">
                <a:solidFill>
                  <a:schemeClr val="bg1"/>
                </a:solidFill>
              </a:rPr>
              <a:t>Phone:</a:t>
            </a:r>
            <a:r>
              <a:rPr lang="en-US" dirty="0">
                <a:solidFill>
                  <a:schemeClr val="bg1"/>
                </a:solidFill>
              </a:rPr>
              <a:t>  877-614-0484</a:t>
            </a:r>
          </a:p>
          <a:p>
            <a:r>
              <a:rPr lang="en-US" b="1" dirty="0">
                <a:solidFill>
                  <a:schemeClr val="bg1"/>
                </a:solidFill>
              </a:rPr>
              <a:t>Hours:</a:t>
            </a:r>
            <a:r>
              <a:rPr lang="en-US" dirty="0">
                <a:solidFill>
                  <a:schemeClr val="bg1"/>
                </a:solidFill>
              </a:rPr>
              <a:t> Monday – Friday, 8 a.m. to 8 p.m. Eastern</a:t>
            </a:r>
          </a:p>
          <a:p>
            <a:r>
              <a:rPr lang="en-US" b="1" dirty="0">
                <a:solidFill>
                  <a:schemeClr val="bg1"/>
                </a:solidFill>
              </a:rPr>
              <a:t> </a:t>
            </a:r>
            <a:endParaRPr lang="en-US" dirty="0">
              <a:solidFill>
                <a:schemeClr val="bg1"/>
              </a:solidFill>
            </a:endParaRPr>
          </a:p>
          <a:p>
            <a:r>
              <a:rPr lang="en-US" b="1" dirty="0">
                <a:solidFill>
                  <a:schemeClr val="bg1"/>
                </a:solidFill>
              </a:rPr>
              <a:t>MARCH</a:t>
            </a:r>
            <a:r>
              <a:rPr lang="en-US" b="1" baseline="30000" dirty="0">
                <a:solidFill>
                  <a:schemeClr val="bg1"/>
                </a:solidFill>
              </a:rPr>
              <a:t>®</a:t>
            </a:r>
            <a:r>
              <a:rPr lang="en-US" b="1" dirty="0">
                <a:solidFill>
                  <a:schemeClr val="bg1"/>
                </a:solidFill>
              </a:rPr>
              <a:t> Vision: </a:t>
            </a:r>
            <a:endParaRPr lang="en-US" dirty="0">
              <a:solidFill>
                <a:schemeClr val="bg1"/>
              </a:solidFill>
            </a:endParaRPr>
          </a:p>
          <a:p>
            <a:r>
              <a:rPr lang="en-US" b="1" dirty="0">
                <a:solidFill>
                  <a:schemeClr val="bg1"/>
                </a:solidFill>
              </a:rPr>
              <a:t>Phone:</a:t>
            </a:r>
            <a:r>
              <a:rPr lang="en-US" dirty="0">
                <a:solidFill>
                  <a:schemeClr val="bg1"/>
                </a:solidFill>
              </a:rPr>
              <a:t> 844-736-2724, ext. 7585 </a:t>
            </a:r>
          </a:p>
          <a:p>
            <a:r>
              <a:rPr lang="en-US" b="1" dirty="0">
                <a:solidFill>
                  <a:schemeClr val="bg1"/>
                </a:solidFill>
              </a:rPr>
              <a:t>Hours:</a:t>
            </a:r>
            <a:r>
              <a:rPr lang="en-US" dirty="0">
                <a:solidFill>
                  <a:schemeClr val="bg1"/>
                </a:solidFill>
              </a:rPr>
              <a:t> Monday – Friday, 8 a.m. to 5 p.m. Eastern</a:t>
            </a:r>
          </a:p>
          <a:p>
            <a:r>
              <a:rPr lang="en-US" b="1" dirty="0">
                <a:solidFill>
                  <a:schemeClr val="bg1"/>
                </a:solidFill>
              </a:rPr>
              <a:t> </a:t>
            </a:r>
          </a:p>
          <a:p>
            <a:r>
              <a:rPr lang="en-US" b="1" dirty="0">
                <a:solidFill>
                  <a:schemeClr val="bg1"/>
                </a:solidFill>
              </a:rPr>
              <a:t>National MedTrans </a:t>
            </a:r>
            <a:r>
              <a:rPr lang="en-US" dirty="0">
                <a:solidFill>
                  <a:schemeClr val="bg1"/>
                </a:solidFill>
              </a:rPr>
              <a:t>(Non-Emergent Transportation)</a:t>
            </a:r>
            <a:r>
              <a:rPr lang="en-US" b="1" dirty="0">
                <a:solidFill>
                  <a:schemeClr val="bg1"/>
                </a:solidFill>
              </a:rPr>
              <a:t>:</a:t>
            </a:r>
          </a:p>
          <a:p>
            <a:r>
              <a:rPr lang="en-US" b="1" dirty="0">
                <a:solidFill>
                  <a:schemeClr val="bg1"/>
                </a:solidFill>
              </a:rPr>
              <a:t>Phone:</a:t>
            </a:r>
            <a:r>
              <a:rPr lang="en-US" dirty="0">
                <a:solidFill>
                  <a:schemeClr val="bg1"/>
                </a:solidFill>
              </a:rPr>
              <a:t> 833-586-5370</a:t>
            </a:r>
          </a:p>
          <a:p>
            <a:r>
              <a:rPr lang="en-US" b="1" dirty="0">
                <a:solidFill>
                  <a:schemeClr val="bg1"/>
                </a:solidFill>
              </a:rPr>
              <a:t>Hours:</a:t>
            </a:r>
            <a:r>
              <a:rPr lang="en-US" dirty="0">
                <a:solidFill>
                  <a:schemeClr val="bg1"/>
                </a:solidFill>
              </a:rPr>
              <a:t> Monday – Friday, 8 a.m. to 6 p.m. Eastern</a:t>
            </a:r>
          </a:p>
        </p:txBody>
      </p:sp>
    </p:spTree>
    <p:extLst>
      <p:ext uri="{BB962C8B-B14F-4D97-AF65-F5344CB8AC3E}">
        <p14:creationId xmlns:p14="http://schemas.microsoft.com/office/powerpoint/2010/main" val="8149626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641350" y="1095469"/>
            <a:ext cx="8045450" cy="5076731"/>
          </a:xfrm>
        </p:spPr>
        <p:txBody>
          <a:bodyPr/>
          <a:lstStyle/>
          <a:p>
            <a:pPr lvl="0"/>
            <a:r>
              <a:rPr lang="en-US" sz="1300" b="1" dirty="0"/>
              <a:t>Have you worked in other states that have a decentralized public health system? </a:t>
            </a:r>
          </a:p>
          <a:p>
            <a:pPr lvl="0"/>
            <a:r>
              <a:rPr lang="en-US" sz="1300" b="1" dirty="0"/>
              <a:t>What role do you see public health departments playing in a privatized Medicaid system that still depends on good environmental health, communicable disease, and case management services that are local and produce good patient outcomes? </a:t>
            </a:r>
          </a:p>
          <a:p>
            <a:pPr lvl="0"/>
            <a:r>
              <a:rPr lang="en-US" sz="1300" b="1" dirty="0"/>
              <a:t>What projects can we  work on together that may fall outside of a fee-for-service or PMPM model?  </a:t>
            </a:r>
          </a:p>
          <a:p>
            <a:pPr lvl="0"/>
            <a:r>
              <a:rPr lang="en-US" sz="1300" b="1" dirty="0"/>
              <a:t>Can our contracts acknowledge by way of an addendum, a way of addressing the wrap-around and population-based services we provide for the Medicaid community? </a:t>
            </a:r>
          </a:p>
          <a:p>
            <a:pPr lvl="0"/>
            <a:r>
              <a:rPr lang="en-US" sz="1300" b="1" dirty="0"/>
              <a:t>Can our contracts have some acknowledgement that you understand that we are eligible for this intergovernmental transfer approach, and that you are committed to cooperating with, and participating in, the data reporting necessary to effectuate these payments.</a:t>
            </a:r>
          </a:p>
          <a:p>
            <a:pPr lvl="0"/>
            <a:r>
              <a:rPr lang="en-US" sz="1300" b="1" dirty="0"/>
              <a:t>As a Tier 3, Advanced Medical Home provider of primary care and MAT, how will behavioral health services be covered under the new contracts? </a:t>
            </a:r>
          </a:p>
          <a:p>
            <a:pPr lvl="0"/>
            <a:r>
              <a:rPr lang="en-US" sz="1300" b="1" dirty="0"/>
              <a:t>Will you still require the same modifiers for Family Planning (FP, UD)  and Child Health (EP) as Medicaid currently requires? </a:t>
            </a:r>
          </a:p>
          <a:p>
            <a:pPr lvl="0"/>
            <a:r>
              <a:rPr lang="en-US" sz="1300" b="1" dirty="0"/>
              <a:t>How can we get set up for Electronic Funds transfer? </a:t>
            </a:r>
          </a:p>
          <a:p>
            <a:pPr lvl="0"/>
            <a:r>
              <a:rPr lang="en-US" sz="1300" b="1" dirty="0"/>
              <a:t>Patients may have multiple visits on the same day due to state program guidelines which require 2 separate visits to be billed along with 2 separate documentations for the visits to separate program funding.   An example would be a patient who comes to the adult health program for a sore throat but also wants to be checked for STD.  How will UHC handle?</a:t>
            </a:r>
          </a:p>
          <a:p>
            <a:pPr lvl="0"/>
            <a:r>
              <a:rPr lang="en-US" sz="1300" b="1" dirty="0"/>
              <a:t> How detailed will the Explanations of Benefits (EOB) that may complicate confidential services for Medicaid patients. </a:t>
            </a:r>
          </a:p>
          <a:p>
            <a:pPr lvl="0"/>
            <a:r>
              <a:rPr lang="en-US" sz="1300" b="1" dirty="0"/>
              <a:t>How will LHDs receive the Remittance Advice. </a:t>
            </a:r>
          </a:p>
        </p:txBody>
      </p:sp>
    </p:spTree>
    <p:extLst>
      <p:ext uri="{BB962C8B-B14F-4D97-AF65-F5344CB8AC3E}">
        <p14:creationId xmlns:p14="http://schemas.microsoft.com/office/powerpoint/2010/main" val="21865329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t>Appendix:</a:t>
            </a:r>
            <a:br>
              <a:rPr lang="en-US" dirty="0"/>
            </a:br>
            <a:r>
              <a:rPr lang="en-US" sz="2400" dirty="0"/>
              <a:t>Pharmacy Services</a:t>
            </a:r>
          </a:p>
        </p:txBody>
      </p:sp>
      <p:sp>
        <p:nvSpPr>
          <p:cNvPr id="2" name="TextBox 1"/>
          <p:cNvSpPr txBox="1"/>
          <p:nvPr/>
        </p:nvSpPr>
        <p:spPr>
          <a:xfrm>
            <a:off x="628650" y="5736657"/>
            <a:ext cx="6946432" cy="512961"/>
          </a:xfrm>
          <a:prstGeom prst="rect">
            <a:avLst/>
          </a:prstGeom>
          <a:noFill/>
        </p:spPr>
        <p:txBody>
          <a:bodyPr wrap="square" rtlCol="0">
            <a:spAutoFit/>
          </a:bodyPr>
          <a:lstStyle/>
          <a:p>
            <a:pPr>
              <a:spcAft>
                <a:spcPts val="400"/>
              </a:spcAft>
              <a:buClr>
                <a:schemeClr val="accent3"/>
              </a:buClr>
            </a:pPr>
            <a:endParaRPr lang="en-US" sz="1200" dirty="0">
              <a:solidFill>
                <a:schemeClr val="bg1"/>
              </a:solidFill>
            </a:endParaRPr>
          </a:p>
          <a:p>
            <a:pPr>
              <a:spcAft>
                <a:spcPts val="400"/>
              </a:spcAft>
              <a:buClr>
                <a:schemeClr val="accent3"/>
              </a:buClr>
            </a:pPr>
            <a:r>
              <a:rPr lang="en-US" sz="1200" dirty="0">
                <a:solidFill>
                  <a:schemeClr val="bg1"/>
                </a:solidFill>
              </a:rPr>
              <a:t>© 2019 United HealthCare Services, Inc.</a:t>
            </a:r>
          </a:p>
        </p:txBody>
      </p:sp>
    </p:spTree>
    <p:extLst>
      <p:ext uri="{BB962C8B-B14F-4D97-AF65-F5344CB8AC3E}">
        <p14:creationId xmlns:p14="http://schemas.microsoft.com/office/powerpoint/2010/main" val="25604054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425568"/>
          </a:xfrm>
          <a:prstGeom prst="rect">
            <a:avLst/>
          </a:prstGeom>
          <a:solidFill>
            <a:srgbClr val="003DA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4E3FF"/>
              </a:solidFill>
              <a:effectLst/>
              <a:uLnTx/>
              <a:uFillTx/>
              <a:latin typeface="Arial"/>
              <a:ea typeface="+mn-ea"/>
              <a:cs typeface="+mn-cs"/>
            </a:endParaRPr>
          </a:p>
        </p:txBody>
      </p:sp>
      <p:sp>
        <p:nvSpPr>
          <p:cNvPr id="9" name="Oval 8"/>
          <p:cNvSpPr/>
          <p:nvPr/>
        </p:nvSpPr>
        <p:spPr>
          <a:xfrm>
            <a:off x="1826055" y="672757"/>
            <a:ext cx="5498756" cy="5498756"/>
          </a:xfrm>
          <a:prstGeom prst="ellipse">
            <a:avLst/>
          </a:prstGeom>
          <a:solidFill>
            <a:srgbClr val="00A8F7"/>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4E3FF"/>
              </a:solidFill>
              <a:effectLst/>
              <a:uLnTx/>
              <a:uFillTx/>
              <a:latin typeface="Arial"/>
              <a:ea typeface="+mn-ea"/>
              <a:cs typeface="+mn-cs"/>
            </a:endParaRPr>
          </a:p>
        </p:txBody>
      </p:sp>
      <p:sp>
        <p:nvSpPr>
          <p:cNvPr id="10" name="Block Arc 9"/>
          <p:cNvSpPr/>
          <p:nvPr/>
        </p:nvSpPr>
        <p:spPr>
          <a:xfrm flipV="1">
            <a:off x="1826051" y="676491"/>
            <a:ext cx="5495125" cy="5491893"/>
          </a:xfrm>
          <a:prstGeom prst="blockArc">
            <a:avLst>
              <a:gd name="adj1" fmla="val 10800000"/>
              <a:gd name="adj2" fmla="val 21589490"/>
              <a:gd name="adj3" fmla="val 8492"/>
            </a:avLst>
          </a:prstGeom>
          <a:solidFill>
            <a:srgbClr val="003DA1"/>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3DA1"/>
              </a:solidFill>
              <a:effectLst/>
              <a:uLnTx/>
              <a:uFillTx/>
              <a:latin typeface="Arial"/>
              <a:ea typeface="+mn-ea"/>
              <a:cs typeface="+mn-cs"/>
            </a:endParaRPr>
          </a:p>
        </p:txBody>
      </p:sp>
      <p:sp>
        <p:nvSpPr>
          <p:cNvPr id="11" name="Oval 10"/>
          <p:cNvSpPr/>
          <p:nvPr/>
        </p:nvSpPr>
        <p:spPr>
          <a:xfrm>
            <a:off x="2292863" y="1146432"/>
            <a:ext cx="4558271" cy="4558271"/>
          </a:xfrm>
          <a:prstGeom prst="ellipse">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4E3FF"/>
              </a:solidFill>
              <a:effectLst/>
              <a:uLnTx/>
              <a:uFillTx/>
              <a:latin typeface="Arial"/>
              <a:ea typeface="+mn-ea"/>
              <a:cs typeface="+mn-cs"/>
            </a:endParaRPr>
          </a:p>
        </p:txBody>
      </p:sp>
      <p:sp>
        <p:nvSpPr>
          <p:cNvPr id="16" name="TextBox 15"/>
          <p:cNvSpPr txBox="1"/>
          <p:nvPr/>
        </p:nvSpPr>
        <p:spPr>
          <a:xfrm>
            <a:off x="2292863" y="2680494"/>
            <a:ext cx="4558272" cy="523220"/>
          </a:xfrm>
          <a:prstGeom prst="rect">
            <a:avLst/>
          </a:prstGeom>
          <a:noFill/>
        </p:spPr>
        <p:txBody>
          <a:bodyPr wrap="square" rtlCol="0">
            <a:spAutoFit/>
          </a:bodyPr>
          <a:lstStyle/>
          <a:p>
            <a:pPr algn="ctr">
              <a:spcAft>
                <a:spcPts val="400"/>
              </a:spcAft>
              <a:buClr>
                <a:schemeClr val="accent3"/>
              </a:buClr>
            </a:pPr>
            <a:r>
              <a:rPr lang="en-US" sz="2800" b="1" dirty="0">
                <a:solidFill>
                  <a:schemeClr val="accent1"/>
                </a:solidFill>
                <a:cs typeface="Arial"/>
              </a:rPr>
              <a:t>Pharmacy Services</a:t>
            </a:r>
          </a:p>
        </p:txBody>
      </p:sp>
    </p:spTree>
    <p:extLst>
      <p:ext uri="{BB962C8B-B14F-4D97-AF65-F5344CB8AC3E}">
        <p14:creationId xmlns:p14="http://schemas.microsoft.com/office/powerpoint/2010/main" val="3781311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a:t>Pharmacy</a:t>
            </a:r>
          </a:p>
        </p:txBody>
      </p:sp>
      <p:sp>
        <p:nvSpPr>
          <p:cNvPr id="3" name="Content Placeholder 2"/>
          <p:cNvSpPr>
            <a:spLocks noGrp="1"/>
          </p:cNvSpPr>
          <p:nvPr>
            <p:ph idx="1"/>
          </p:nvPr>
        </p:nvSpPr>
        <p:spPr/>
        <p:txBody>
          <a:bodyPr/>
          <a:lstStyle/>
          <a:p>
            <a:r>
              <a:rPr lang="en-US" dirty="0"/>
              <a:t>OptumRx, our pharmacy benefits manager, oversees pharmacy network contracting and claims processing on our behalf. </a:t>
            </a:r>
          </a:p>
          <a:p>
            <a:endParaRPr lang="en-US" dirty="0"/>
          </a:p>
          <a:p>
            <a:r>
              <a:rPr lang="en-US" dirty="0"/>
              <a:t>Our preferred drug list (PDL) is available at UHCCommunityPlan.com/NC  &gt; Pharmacy </a:t>
            </a:r>
          </a:p>
          <a:p>
            <a:endParaRPr lang="en-US" dirty="0"/>
          </a:p>
          <a:p>
            <a:r>
              <a:rPr lang="en-US" dirty="0"/>
              <a:t>The North Carolina Division of Medical Assistance has approved the drugs listed in the PDL.</a:t>
            </a:r>
          </a:p>
          <a:p>
            <a:endParaRPr lang="en-US" dirty="0"/>
          </a:p>
          <a:p>
            <a:pPr lvl="1"/>
            <a:endParaRPr lang="en-US" dirty="0"/>
          </a:p>
          <a:p>
            <a:endParaRPr lang="en-US" dirty="0"/>
          </a:p>
          <a:p>
            <a:endParaRPr lang="en-US" dirty="0"/>
          </a:p>
        </p:txBody>
      </p:sp>
      <p:sp>
        <p:nvSpPr>
          <p:cNvPr id="4"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36</a:t>
            </a:fld>
            <a:endParaRPr lang="en-US" dirty="0"/>
          </a:p>
        </p:txBody>
      </p:sp>
      <p:sp>
        <p:nvSpPr>
          <p:cNvPr id="5" name="TextBox 4"/>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27665837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2200" dirty="0">
                <a:solidFill>
                  <a:schemeClr val="accent1"/>
                </a:solidFill>
                <a:latin typeface="+mj-lt"/>
              </a:rPr>
              <a:t>E-Prescribing</a:t>
            </a:r>
          </a:p>
        </p:txBody>
      </p:sp>
      <p:sp>
        <p:nvSpPr>
          <p:cNvPr id="10" name="Content Placeholder 2"/>
          <p:cNvSpPr txBox="1">
            <a:spLocks/>
          </p:cNvSpPr>
          <p:nvPr/>
        </p:nvSpPr>
        <p:spPr bwMode="auto">
          <a:xfrm>
            <a:off x="3995424" y="1705985"/>
            <a:ext cx="4007740" cy="1886137"/>
          </a:xfrm>
          <a:prstGeom prst="rect">
            <a:avLst/>
          </a:prstGeom>
          <a:noFill/>
          <a:ln w="9525">
            <a:noFill/>
            <a:miter lim="800000"/>
            <a:headEnd/>
            <a:tailEnd/>
          </a:ln>
          <a:effectLst/>
        </p:spPr>
        <p:txBody>
          <a:bodyPr lIns="0" tIns="0" rIns="0" bIns="0" anchor="t"/>
          <a:lstStyle>
            <a:lvl1pPr algn="l" defTabSz="457200" rtl="0" eaLnBrk="0" fontAlgn="base" hangingPunct="0">
              <a:spcBef>
                <a:spcPct val="20000"/>
              </a:spcBef>
              <a:spcAft>
                <a:spcPct val="0"/>
              </a:spcAft>
              <a:buClr>
                <a:srgbClr val="005293"/>
              </a:buClr>
              <a:buSzPct val="115000"/>
              <a:defRPr sz="2000">
                <a:solidFill>
                  <a:srgbClr val="535A5D"/>
                </a:solidFill>
                <a:latin typeface="+mn-lt"/>
                <a:ea typeface="+mn-ea"/>
                <a:cs typeface="+mn-cs"/>
              </a:defRPr>
            </a:lvl1pPr>
            <a:lvl2pPr marL="512763" indent="11113"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2pPr>
            <a:lvl3pPr marL="914400" algn="l" defTabSz="457200" rtl="0" eaLnBrk="0" fontAlgn="base" hangingPunct="0">
              <a:spcBef>
                <a:spcPct val="20000"/>
              </a:spcBef>
              <a:spcAft>
                <a:spcPct val="0"/>
              </a:spcAft>
              <a:buClr>
                <a:srgbClr val="005293"/>
              </a:buClr>
              <a:defRPr>
                <a:solidFill>
                  <a:srgbClr val="535A5D"/>
                </a:solidFill>
                <a:latin typeface="+mn-lt"/>
                <a:ea typeface="+mn-ea"/>
              </a:defRPr>
            </a:lvl3pPr>
            <a:lvl4pPr marL="1379538" indent="-7938" algn="l" defTabSz="457200" rtl="0" eaLnBrk="0" fontAlgn="base" hangingPunct="0">
              <a:spcBef>
                <a:spcPct val="20000"/>
              </a:spcBef>
              <a:spcAft>
                <a:spcPct val="0"/>
              </a:spcAft>
              <a:buClr>
                <a:srgbClr val="005293"/>
              </a:buClr>
              <a:defRPr>
                <a:solidFill>
                  <a:srgbClr val="535A5D"/>
                </a:solidFill>
                <a:latin typeface="+mn-lt"/>
                <a:ea typeface="+mn-ea"/>
              </a:defRPr>
            </a:lvl4pPr>
            <a:lvl5pPr marL="1828800" algn="l" defTabSz="457200" rtl="0" eaLnBrk="0" fontAlgn="base" hangingPunct="0">
              <a:spcBef>
                <a:spcPct val="20000"/>
              </a:spcBef>
              <a:spcAft>
                <a:spcPct val="0"/>
              </a:spcAft>
              <a:buClr>
                <a:srgbClr val="005293"/>
              </a:buClr>
              <a:buFont typeface="Arial" charset="0"/>
              <a:buChar char="»"/>
              <a:defRPr>
                <a:solidFill>
                  <a:srgbClr val="535A5D"/>
                </a:solidFill>
                <a:latin typeface="+mn-lt"/>
                <a:ea typeface="+mn-ea"/>
              </a:defRPr>
            </a:lvl5pPr>
            <a:lvl6pPr marL="2286000" algn="l" defTabSz="457200" rtl="0" eaLnBrk="0" fontAlgn="base" hangingPunct="0">
              <a:spcBef>
                <a:spcPct val="20000"/>
              </a:spcBef>
              <a:spcAft>
                <a:spcPct val="0"/>
              </a:spcAft>
              <a:buClr>
                <a:srgbClr val="005293"/>
              </a:buClr>
              <a:buFont typeface="Arial" charset="0"/>
              <a:buChar char="»"/>
              <a:defRPr>
                <a:solidFill>
                  <a:srgbClr val="535A5D"/>
                </a:solidFill>
                <a:latin typeface="+mn-lt"/>
                <a:ea typeface="+mn-ea"/>
              </a:defRPr>
            </a:lvl6pPr>
            <a:lvl7pPr marL="2743200" algn="l" defTabSz="457200" rtl="0" eaLnBrk="0" fontAlgn="base" hangingPunct="0">
              <a:spcBef>
                <a:spcPct val="20000"/>
              </a:spcBef>
              <a:spcAft>
                <a:spcPct val="0"/>
              </a:spcAft>
              <a:buClr>
                <a:srgbClr val="005293"/>
              </a:buClr>
              <a:buFont typeface="Arial" charset="0"/>
              <a:buChar char="»"/>
              <a:defRPr>
                <a:solidFill>
                  <a:srgbClr val="535A5D"/>
                </a:solidFill>
                <a:latin typeface="+mn-lt"/>
                <a:ea typeface="+mn-ea"/>
              </a:defRPr>
            </a:lvl7pPr>
            <a:lvl8pPr marL="3200400" algn="l" defTabSz="457200" rtl="0" eaLnBrk="0" fontAlgn="base" hangingPunct="0">
              <a:spcBef>
                <a:spcPct val="20000"/>
              </a:spcBef>
              <a:spcAft>
                <a:spcPct val="0"/>
              </a:spcAft>
              <a:buClr>
                <a:srgbClr val="005293"/>
              </a:buClr>
              <a:buFont typeface="Arial" charset="0"/>
              <a:buChar char="»"/>
              <a:defRPr>
                <a:solidFill>
                  <a:srgbClr val="535A5D"/>
                </a:solidFill>
                <a:latin typeface="+mn-lt"/>
                <a:ea typeface="+mn-ea"/>
              </a:defRPr>
            </a:lvl8pPr>
            <a:lvl9pPr marL="3657600" algn="l" defTabSz="457200" rtl="0" eaLnBrk="0" fontAlgn="base" hangingPunct="0">
              <a:spcBef>
                <a:spcPct val="20000"/>
              </a:spcBef>
              <a:spcAft>
                <a:spcPct val="0"/>
              </a:spcAft>
              <a:buClr>
                <a:srgbClr val="005293"/>
              </a:buClr>
              <a:buFont typeface="Arial" charset="0"/>
              <a:buChar char="»"/>
              <a:defRPr>
                <a:solidFill>
                  <a:srgbClr val="535A5D"/>
                </a:solidFill>
                <a:latin typeface="+mn-lt"/>
                <a:ea typeface="+mn-ea"/>
              </a:defRPr>
            </a:lvl9pPr>
          </a:lstStyle>
          <a:p>
            <a:r>
              <a:rPr lang="en-US" sz="1800" dirty="0">
                <a:solidFill>
                  <a:srgbClr val="575A60"/>
                </a:solidFill>
                <a:latin typeface="Arial" pitchFamily="34" charset="0"/>
                <a:ea typeface="ＭＳ Ｐゴシック" pitchFamily="34" charset="-128"/>
              </a:rPr>
              <a:t>E-prescribing can help care providers save time and money, and help </a:t>
            </a:r>
            <a:br>
              <a:rPr lang="en-US" sz="1800" dirty="0">
                <a:solidFill>
                  <a:srgbClr val="575A60"/>
                </a:solidFill>
                <a:latin typeface="Arial" pitchFamily="34" charset="0"/>
                <a:ea typeface="ＭＳ Ｐゴシック" pitchFamily="34" charset="-128"/>
              </a:rPr>
            </a:br>
            <a:r>
              <a:rPr lang="en-US" sz="1800" dirty="0">
                <a:solidFill>
                  <a:srgbClr val="575A60"/>
                </a:solidFill>
                <a:latin typeface="Arial" pitchFamily="34" charset="0"/>
                <a:ea typeface="ＭＳ Ｐゴシック" pitchFamily="34" charset="-128"/>
              </a:rPr>
              <a:t>eliminate medication confusion. We offer e-prescribing for pharmacy claims through Surescripts.</a:t>
            </a:r>
            <a:endParaRPr lang="en-US" sz="1800" b="1" dirty="0">
              <a:solidFill>
                <a:srgbClr val="575A60"/>
              </a:solidFill>
              <a:latin typeface="Arial" panose="020B0604020202020204" pitchFamily="34" charset="0"/>
              <a:cs typeface="Arial" panose="020B0604020202020204" pitchFamily="34" charset="0"/>
            </a:endParaRPr>
          </a:p>
          <a:p>
            <a:endParaRPr lang="en-US" sz="1800" b="1" dirty="0">
              <a:solidFill>
                <a:srgbClr val="575A60"/>
              </a:solidFill>
              <a:latin typeface="Arial" panose="020B0604020202020204" pitchFamily="34" charset="0"/>
              <a:cs typeface="Arial" panose="020B0604020202020204" pitchFamily="34" charset="0"/>
            </a:endParaRPr>
          </a:p>
          <a:p>
            <a:endParaRPr lang="en-US" sz="1800" b="1" dirty="0">
              <a:solidFill>
                <a:srgbClr val="575A6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362" t="2620" r="3929" b="437"/>
          <a:stretch/>
        </p:blipFill>
        <p:spPr bwMode="auto">
          <a:xfrm>
            <a:off x="601663" y="1708125"/>
            <a:ext cx="3148362" cy="324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95424" y="3319610"/>
            <a:ext cx="4915939" cy="1663532"/>
          </a:xfrm>
          <a:prstGeom prst="rect">
            <a:avLst/>
          </a:prstGeom>
        </p:spPr>
        <p:txBody>
          <a:bodyPr wrap="square">
            <a:spAutoFit/>
          </a:bodyPr>
          <a:lstStyle/>
          <a:p>
            <a:r>
              <a:rPr lang="en-US" dirty="0">
                <a:solidFill>
                  <a:srgbClr val="575A60"/>
                </a:solidFill>
              </a:rPr>
              <a:t>E-prescribing allows care providers to:</a:t>
            </a:r>
          </a:p>
          <a:p>
            <a:pPr marL="225425" indent="-225425">
              <a:lnSpc>
                <a:spcPct val="70000"/>
              </a:lnSpc>
              <a:spcBef>
                <a:spcPts val="984"/>
              </a:spcBef>
              <a:buClr>
                <a:srgbClr val="01288F"/>
              </a:buClr>
              <a:buFont typeface="Arial" panose="020B0604020202020204" pitchFamily="34" charset="0"/>
              <a:buChar char="•"/>
            </a:pPr>
            <a:r>
              <a:rPr lang="en-US" dirty="0">
                <a:solidFill>
                  <a:srgbClr val="575A60"/>
                </a:solidFill>
              </a:rPr>
              <a:t>Access a member’s medication history.</a:t>
            </a:r>
          </a:p>
          <a:p>
            <a:pPr marL="225425" indent="-225425">
              <a:lnSpc>
                <a:spcPct val="70000"/>
              </a:lnSpc>
              <a:spcBef>
                <a:spcPts val="984"/>
              </a:spcBef>
              <a:buClr>
                <a:srgbClr val="01288F"/>
              </a:buClr>
              <a:buFont typeface="Arial" panose="020B0604020202020204" pitchFamily="34" charset="0"/>
              <a:buChar char="•"/>
            </a:pPr>
            <a:r>
              <a:rPr lang="en-US" dirty="0">
                <a:solidFill>
                  <a:srgbClr val="575A60"/>
                </a:solidFill>
                <a:cs typeface="Arial" panose="020B0604020202020204" pitchFamily="34" charset="0"/>
              </a:rPr>
              <a:t>Check a member’s eligibility</a:t>
            </a:r>
          </a:p>
          <a:p>
            <a:pPr marL="225425" indent="-225425">
              <a:lnSpc>
                <a:spcPct val="70000"/>
              </a:lnSpc>
              <a:spcBef>
                <a:spcPts val="984"/>
              </a:spcBef>
              <a:buClr>
                <a:srgbClr val="01288F"/>
              </a:buClr>
              <a:buFont typeface="Arial" panose="020B0604020202020204" pitchFamily="34" charset="0"/>
              <a:buChar char="•"/>
            </a:pPr>
            <a:r>
              <a:rPr lang="en-US" dirty="0">
                <a:solidFill>
                  <a:srgbClr val="575A60"/>
                </a:solidFill>
                <a:cs typeface="Arial" panose="020B0604020202020204" pitchFamily="34" charset="0"/>
              </a:rPr>
              <a:t>Access the formulary.</a:t>
            </a:r>
          </a:p>
          <a:p>
            <a:pPr marL="225425" indent="-225425">
              <a:lnSpc>
                <a:spcPct val="70000"/>
              </a:lnSpc>
              <a:spcBef>
                <a:spcPts val="984"/>
              </a:spcBef>
              <a:buClr>
                <a:srgbClr val="01288F"/>
              </a:buClr>
              <a:buFont typeface="Arial" panose="020B0604020202020204" pitchFamily="34" charset="0"/>
              <a:buChar char="•"/>
            </a:pPr>
            <a:r>
              <a:rPr lang="en-US" dirty="0">
                <a:solidFill>
                  <a:srgbClr val="575A60"/>
                </a:solidFill>
                <a:cs typeface="Arial" panose="020B0604020202020204" pitchFamily="34" charset="0"/>
              </a:rPr>
              <a:t>Send real-time electronic prescriptions.</a:t>
            </a:r>
          </a:p>
        </p:txBody>
      </p:sp>
      <p:sp>
        <p:nvSpPr>
          <p:cNvPr id="6"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37</a:t>
            </a:fld>
            <a:endParaRPr lang="en-US" dirty="0"/>
          </a:p>
        </p:txBody>
      </p:sp>
      <p:sp>
        <p:nvSpPr>
          <p:cNvPr id="7" name="TextBox 6"/>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4450642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871851" y="5829735"/>
            <a:ext cx="7373677" cy="518349"/>
          </a:xfrm>
          <a:prstGeom prst="rect">
            <a:avLst/>
          </a:prstGeom>
          <a:solidFill>
            <a:srgbClr val="26A3DF"/>
          </a:solidFill>
          <a:ln>
            <a:noFill/>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200" dirty="0">
              <a:solidFill>
                <a:srgbClr val="646D72"/>
              </a:solidFill>
              <a:ea typeface="ＭＳ Ｐゴシック" pitchFamily="34" charset="-128"/>
            </a:endParaRPr>
          </a:p>
        </p:txBody>
      </p:sp>
      <p:sp>
        <p:nvSpPr>
          <p:cNvPr id="5" name="Title 4"/>
          <p:cNvSpPr>
            <a:spLocks noGrp="1"/>
          </p:cNvSpPr>
          <p:nvPr>
            <p:ph type="title"/>
          </p:nvPr>
        </p:nvSpPr>
        <p:spPr/>
        <p:txBody>
          <a:bodyPr>
            <a:normAutofit/>
          </a:bodyPr>
          <a:lstStyle/>
          <a:p>
            <a:pPr algn="l"/>
            <a:r>
              <a:rPr lang="en-US" sz="2200" dirty="0">
                <a:solidFill>
                  <a:schemeClr val="accent1"/>
                </a:solidFill>
                <a:latin typeface="+mj-lt"/>
              </a:rPr>
              <a:t>Pharmacy Prior Authorization</a:t>
            </a:r>
          </a:p>
        </p:txBody>
      </p:sp>
      <p:sp>
        <p:nvSpPr>
          <p:cNvPr id="10" name="Content Placeholder 2"/>
          <p:cNvSpPr txBox="1">
            <a:spLocks/>
          </p:cNvSpPr>
          <p:nvPr/>
        </p:nvSpPr>
        <p:spPr bwMode="auto">
          <a:xfrm>
            <a:off x="3995424" y="1455017"/>
            <a:ext cx="4691376" cy="2049425"/>
          </a:xfrm>
          <a:prstGeom prst="rect">
            <a:avLst/>
          </a:prstGeom>
          <a:noFill/>
          <a:ln w="9525">
            <a:noFill/>
            <a:miter lim="800000"/>
            <a:headEnd/>
            <a:tailEnd/>
          </a:ln>
          <a:effectLst/>
        </p:spPr>
        <p:txBody>
          <a:bodyPr lIns="0" tIns="0" rIns="0" bIns="0" anchor="t"/>
          <a:lstStyle>
            <a:lvl1pPr algn="l" defTabSz="457200" rtl="0" eaLnBrk="0" fontAlgn="base" hangingPunct="0">
              <a:spcBef>
                <a:spcPct val="20000"/>
              </a:spcBef>
              <a:spcAft>
                <a:spcPct val="0"/>
              </a:spcAft>
              <a:buClr>
                <a:srgbClr val="005293"/>
              </a:buClr>
              <a:buSzPct val="115000"/>
              <a:defRPr sz="2000">
                <a:solidFill>
                  <a:srgbClr val="535A5D"/>
                </a:solidFill>
                <a:latin typeface="+mn-lt"/>
                <a:ea typeface="+mn-ea"/>
                <a:cs typeface="+mn-cs"/>
              </a:defRPr>
            </a:lvl1pPr>
            <a:lvl2pPr marL="512763" indent="11113"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2pPr>
            <a:lvl3pPr marL="914400" algn="l" defTabSz="457200" rtl="0" eaLnBrk="0" fontAlgn="base" hangingPunct="0">
              <a:spcBef>
                <a:spcPct val="20000"/>
              </a:spcBef>
              <a:spcAft>
                <a:spcPct val="0"/>
              </a:spcAft>
              <a:buClr>
                <a:srgbClr val="005293"/>
              </a:buClr>
              <a:defRPr>
                <a:solidFill>
                  <a:srgbClr val="535A5D"/>
                </a:solidFill>
                <a:latin typeface="+mn-lt"/>
                <a:ea typeface="+mn-ea"/>
              </a:defRPr>
            </a:lvl3pPr>
            <a:lvl4pPr marL="1379538" indent="-7938" algn="l" defTabSz="457200" rtl="0" eaLnBrk="0" fontAlgn="base" hangingPunct="0">
              <a:spcBef>
                <a:spcPct val="20000"/>
              </a:spcBef>
              <a:spcAft>
                <a:spcPct val="0"/>
              </a:spcAft>
              <a:buClr>
                <a:srgbClr val="005293"/>
              </a:buClr>
              <a:defRPr>
                <a:solidFill>
                  <a:srgbClr val="535A5D"/>
                </a:solidFill>
                <a:latin typeface="+mn-lt"/>
                <a:ea typeface="+mn-ea"/>
              </a:defRPr>
            </a:lvl4pPr>
            <a:lvl5pPr marL="1828800" algn="l" defTabSz="457200" rtl="0" eaLnBrk="0" fontAlgn="base" hangingPunct="0">
              <a:spcBef>
                <a:spcPct val="20000"/>
              </a:spcBef>
              <a:spcAft>
                <a:spcPct val="0"/>
              </a:spcAft>
              <a:buClr>
                <a:srgbClr val="005293"/>
              </a:buClr>
              <a:buFont typeface="Arial" charset="0"/>
              <a:buChar char="»"/>
              <a:defRPr>
                <a:solidFill>
                  <a:srgbClr val="535A5D"/>
                </a:solidFill>
                <a:latin typeface="+mn-lt"/>
                <a:ea typeface="+mn-ea"/>
              </a:defRPr>
            </a:lvl5pPr>
            <a:lvl6pPr marL="2286000" algn="l" defTabSz="457200" rtl="0" eaLnBrk="0" fontAlgn="base" hangingPunct="0">
              <a:spcBef>
                <a:spcPct val="20000"/>
              </a:spcBef>
              <a:spcAft>
                <a:spcPct val="0"/>
              </a:spcAft>
              <a:buClr>
                <a:srgbClr val="005293"/>
              </a:buClr>
              <a:buFont typeface="Arial" charset="0"/>
              <a:buChar char="»"/>
              <a:defRPr>
                <a:solidFill>
                  <a:srgbClr val="535A5D"/>
                </a:solidFill>
                <a:latin typeface="+mn-lt"/>
                <a:ea typeface="+mn-ea"/>
              </a:defRPr>
            </a:lvl6pPr>
            <a:lvl7pPr marL="2743200" algn="l" defTabSz="457200" rtl="0" eaLnBrk="0" fontAlgn="base" hangingPunct="0">
              <a:spcBef>
                <a:spcPct val="20000"/>
              </a:spcBef>
              <a:spcAft>
                <a:spcPct val="0"/>
              </a:spcAft>
              <a:buClr>
                <a:srgbClr val="005293"/>
              </a:buClr>
              <a:buFont typeface="Arial" charset="0"/>
              <a:buChar char="»"/>
              <a:defRPr>
                <a:solidFill>
                  <a:srgbClr val="535A5D"/>
                </a:solidFill>
                <a:latin typeface="+mn-lt"/>
                <a:ea typeface="+mn-ea"/>
              </a:defRPr>
            </a:lvl7pPr>
            <a:lvl8pPr marL="3200400" algn="l" defTabSz="457200" rtl="0" eaLnBrk="0" fontAlgn="base" hangingPunct="0">
              <a:spcBef>
                <a:spcPct val="20000"/>
              </a:spcBef>
              <a:spcAft>
                <a:spcPct val="0"/>
              </a:spcAft>
              <a:buClr>
                <a:srgbClr val="005293"/>
              </a:buClr>
              <a:buFont typeface="Arial" charset="0"/>
              <a:buChar char="»"/>
              <a:defRPr>
                <a:solidFill>
                  <a:srgbClr val="535A5D"/>
                </a:solidFill>
                <a:latin typeface="+mn-lt"/>
                <a:ea typeface="+mn-ea"/>
              </a:defRPr>
            </a:lvl8pPr>
            <a:lvl9pPr marL="3657600" algn="l" defTabSz="457200" rtl="0" eaLnBrk="0" fontAlgn="base" hangingPunct="0">
              <a:spcBef>
                <a:spcPct val="20000"/>
              </a:spcBef>
              <a:spcAft>
                <a:spcPct val="0"/>
              </a:spcAft>
              <a:buClr>
                <a:srgbClr val="005293"/>
              </a:buClr>
              <a:buFont typeface="Arial" charset="0"/>
              <a:buChar char="»"/>
              <a:defRPr>
                <a:solidFill>
                  <a:srgbClr val="535A5D"/>
                </a:solidFill>
                <a:latin typeface="+mn-lt"/>
                <a:ea typeface="+mn-ea"/>
              </a:defRPr>
            </a:lvl9pPr>
          </a:lstStyle>
          <a:p>
            <a:r>
              <a:rPr lang="en-US" sz="1800" dirty="0">
                <a:solidFill>
                  <a:srgbClr val="575A60"/>
                </a:solidFill>
                <a:ea typeface="ＭＳ Ｐゴシック" pitchFamily="34" charset="-128"/>
              </a:rPr>
              <a:t>Medications can be dispensed as an emergency 72-hour supply at the discretion of a retail pharmacist, when drug therapy must start without delay and prior authorization is not available. </a:t>
            </a:r>
          </a:p>
          <a:p>
            <a:r>
              <a:rPr lang="en-US" sz="1800" dirty="0">
                <a:solidFill>
                  <a:srgbClr val="575A60"/>
                </a:solidFill>
                <a:ea typeface="ＭＳ Ｐゴシック" pitchFamily="34" charset="-128"/>
              </a:rPr>
              <a:t>This rule applies to non-preferred drugs on PDL and to any drug that is affected by a clinical or prior authorization edit.</a:t>
            </a:r>
            <a:endParaRPr lang="en-US" sz="1800" b="1" dirty="0">
              <a:solidFill>
                <a:srgbClr val="575A60"/>
              </a:solidFill>
              <a:cs typeface="Arial" panose="020B0604020202020204" pitchFamily="34" charset="0"/>
            </a:endParaRPr>
          </a:p>
          <a:p>
            <a:endParaRPr lang="en-US" sz="1800" b="1" dirty="0">
              <a:solidFill>
                <a:srgbClr val="575A60"/>
              </a:solidFill>
              <a:cs typeface="Arial" panose="020B0604020202020204" pitchFamily="34" charset="0"/>
            </a:endParaRPr>
          </a:p>
          <a:p>
            <a:endParaRPr lang="en-US" sz="1800" b="1" dirty="0">
              <a:solidFill>
                <a:srgbClr val="575A60"/>
              </a:solidFill>
              <a:cs typeface="Arial" panose="020B0604020202020204" pitchFamily="34" charset="0"/>
            </a:endParaRPr>
          </a:p>
        </p:txBody>
      </p:sp>
      <p:sp>
        <p:nvSpPr>
          <p:cNvPr id="2" name="Rectangle 1"/>
          <p:cNvSpPr/>
          <p:nvPr/>
        </p:nvSpPr>
        <p:spPr>
          <a:xfrm>
            <a:off x="1762125" y="3848972"/>
            <a:ext cx="7081624" cy="1754326"/>
          </a:xfrm>
          <a:prstGeom prst="rect">
            <a:avLst/>
          </a:prstGeom>
        </p:spPr>
        <p:txBody>
          <a:bodyPr wrap="square">
            <a:spAutoFit/>
          </a:bodyPr>
          <a:lstStyle/>
          <a:p>
            <a:r>
              <a:rPr lang="en-US" dirty="0">
                <a:solidFill>
                  <a:srgbClr val="575A60"/>
                </a:solidFill>
              </a:rPr>
              <a:t>To request pharmacy prior authorization, please call our Prior Authorization </a:t>
            </a:r>
            <a:r>
              <a:rPr lang="en-US">
                <a:solidFill>
                  <a:srgbClr val="575A60"/>
                </a:solidFill>
              </a:rPr>
              <a:t>Department at </a:t>
            </a:r>
            <a:r>
              <a:rPr lang="en-US" dirty="0">
                <a:solidFill>
                  <a:srgbClr val="575A60"/>
                </a:solidFill>
              </a:rPr>
              <a:t>855-258-1593 or fax your request to 866 940 7328 or e-prescribe.</a:t>
            </a:r>
          </a:p>
          <a:p>
            <a:r>
              <a:rPr lang="en-US" dirty="0">
                <a:solidFill>
                  <a:srgbClr val="575A60"/>
                </a:solidFill>
              </a:rPr>
              <a:t>Questions on point of sale adjudication issues or prior authorization/coverage criteria, please call the Pharmacy Services Line at 855-258-1593.</a:t>
            </a:r>
            <a:endParaRPr lang="en-US" dirty="0">
              <a:solidFill>
                <a:srgbClr val="FF0000"/>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243" t="9339" r="4082" b="35830"/>
          <a:stretch/>
        </p:blipFill>
        <p:spPr bwMode="auto">
          <a:xfrm>
            <a:off x="601662" y="1515898"/>
            <a:ext cx="3142423" cy="205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80003" y="5910512"/>
            <a:ext cx="7157373" cy="369332"/>
          </a:xfrm>
          <a:prstGeom prst="rect">
            <a:avLst/>
          </a:prstGeom>
        </p:spPr>
        <p:txBody>
          <a:bodyPr wrap="square">
            <a:spAutoFit/>
          </a:bodyPr>
          <a:lstStyle/>
          <a:p>
            <a:pPr algn="ctr"/>
            <a:r>
              <a:rPr lang="en-US" b="1" dirty="0">
                <a:solidFill>
                  <a:srgbClr val="FFFFFF"/>
                </a:solidFill>
              </a:rPr>
              <a:t>We’ll notify you of a  prior authorization review within 24 hours.</a:t>
            </a:r>
          </a:p>
        </p:txBody>
      </p:sp>
      <p:pic>
        <p:nvPicPr>
          <p:cNvPr id="13" name="Picture 12" descr="pho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383" y="4241982"/>
            <a:ext cx="950187" cy="950187"/>
          </a:xfrm>
          <a:prstGeom prst="rect">
            <a:avLst/>
          </a:prstGeom>
        </p:spPr>
      </p:pic>
      <p:sp>
        <p:nvSpPr>
          <p:cNvPr id="9"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solidFill>
                  <a:srgbClr val="8C9599"/>
                </a:solidFill>
              </a:rPr>
              <a:pPr/>
              <a:t>38</a:t>
            </a:fld>
            <a:endParaRPr lang="en-US">
              <a:solidFill>
                <a:srgbClr val="8C9599"/>
              </a:solidFill>
            </a:endParaRPr>
          </a:p>
        </p:txBody>
      </p:sp>
      <p:sp>
        <p:nvSpPr>
          <p:cNvPr id="11" name="TextBox 10"/>
          <p:cNvSpPr txBox="1"/>
          <p:nvPr/>
        </p:nvSpPr>
        <p:spPr>
          <a:xfrm>
            <a:off x="5175249" y="6559828"/>
            <a:ext cx="1927225" cy="184666"/>
          </a:xfrm>
          <a:prstGeom prst="rect">
            <a:avLst/>
          </a:prstGeom>
          <a:noFill/>
        </p:spPr>
        <p:txBody>
          <a:bodyPr wrap="square" rtlCol="0">
            <a:spAutoFit/>
          </a:bodyPr>
          <a:lstStyle/>
          <a:p>
            <a:pPr>
              <a:buClr>
                <a:srgbClr val="00A8F7"/>
              </a:buClr>
            </a:pPr>
            <a:r>
              <a:rPr lang="en-US" sz="600" dirty="0">
                <a:solidFill>
                  <a:srgbClr val="FFFFFF">
                    <a:lumMod val="50000"/>
                  </a:srgbClr>
                </a:solidFill>
              </a:rPr>
              <a:t>Doc#: PCA-1-013907-02192019Y_MMDDYYYY</a:t>
            </a:r>
          </a:p>
        </p:txBody>
      </p:sp>
    </p:spTree>
    <p:extLst>
      <p:ext uri="{BB962C8B-B14F-4D97-AF65-F5344CB8AC3E}">
        <p14:creationId xmlns:p14="http://schemas.microsoft.com/office/powerpoint/2010/main" val="7017240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sz="3200" dirty="0"/>
              <a:t>Remember, we are one call away and are here to help navigate through the Medicaid transition together. </a:t>
            </a:r>
            <a:br>
              <a:rPr lang="en-US" sz="3200" dirty="0"/>
            </a:br>
            <a:r>
              <a:rPr lang="en-US" sz="3200" dirty="0"/>
              <a:t>Thank you.</a:t>
            </a:r>
            <a:br>
              <a:rPr lang="en-US" sz="3200" dirty="0"/>
            </a:br>
            <a:endParaRPr lang="en-US" sz="3200" dirty="0"/>
          </a:p>
        </p:txBody>
      </p:sp>
      <p:sp>
        <p:nvSpPr>
          <p:cNvPr id="2" name="TextBox 1"/>
          <p:cNvSpPr txBox="1"/>
          <p:nvPr/>
        </p:nvSpPr>
        <p:spPr>
          <a:xfrm>
            <a:off x="628650" y="5736657"/>
            <a:ext cx="6946432" cy="512961"/>
          </a:xfrm>
          <a:prstGeom prst="rect">
            <a:avLst/>
          </a:prstGeom>
          <a:noFill/>
        </p:spPr>
        <p:txBody>
          <a:bodyPr wrap="square" rtlCol="0">
            <a:spAutoFit/>
          </a:bodyPr>
          <a:lstStyle/>
          <a:p>
            <a:pPr>
              <a:spcAft>
                <a:spcPts val="400"/>
              </a:spcAft>
              <a:buClr>
                <a:schemeClr val="accent3"/>
              </a:buClr>
            </a:pPr>
            <a:endParaRPr lang="en-US" sz="1200" dirty="0">
              <a:solidFill>
                <a:schemeClr val="bg1"/>
              </a:solidFill>
            </a:endParaRPr>
          </a:p>
          <a:p>
            <a:pPr>
              <a:spcAft>
                <a:spcPts val="400"/>
              </a:spcAft>
              <a:buClr>
                <a:schemeClr val="accent3"/>
              </a:buClr>
            </a:pPr>
            <a:r>
              <a:rPr lang="en-US" sz="1200" dirty="0">
                <a:solidFill>
                  <a:schemeClr val="bg1"/>
                </a:solidFill>
              </a:rPr>
              <a:t>© 2019 United HealthCare Services, Inc.</a:t>
            </a:r>
          </a:p>
        </p:txBody>
      </p:sp>
    </p:spTree>
    <p:extLst>
      <p:ext uri="{BB962C8B-B14F-4D97-AF65-F5344CB8AC3E}">
        <p14:creationId xmlns:p14="http://schemas.microsoft.com/office/powerpoint/2010/main" val="38891145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8957-AECC-48E3-BA59-774D0E8204D5}"/>
              </a:ext>
            </a:extLst>
          </p:cNvPr>
          <p:cNvSpPr>
            <a:spLocks noGrp="1"/>
          </p:cNvSpPr>
          <p:nvPr>
            <p:ph type="title"/>
          </p:nvPr>
        </p:nvSpPr>
        <p:spPr/>
        <p:txBody>
          <a:bodyPr/>
          <a:lstStyle/>
          <a:p>
            <a:r>
              <a:rPr lang="en-US" dirty="0"/>
              <a:t>UnitedHealthcare Initiatives:</a:t>
            </a:r>
            <a:br>
              <a:rPr lang="en-US" dirty="0"/>
            </a:br>
            <a:r>
              <a:rPr lang="en-US" dirty="0"/>
              <a:t>Partnerships</a:t>
            </a:r>
          </a:p>
        </p:txBody>
      </p:sp>
      <p:sp>
        <p:nvSpPr>
          <p:cNvPr id="4" name="Slide Number Placeholder 3">
            <a:extLst>
              <a:ext uri="{FF2B5EF4-FFF2-40B4-BE49-F238E27FC236}">
                <a16:creationId xmlns:a16="http://schemas.microsoft.com/office/drawing/2014/main" id="{66E2D3BD-C3E6-44C5-98AE-E93086D3E979}"/>
              </a:ext>
            </a:extLst>
          </p:cNvPr>
          <p:cNvSpPr>
            <a:spLocks noGrp="1"/>
          </p:cNvSpPr>
          <p:nvPr>
            <p:ph type="sldNum" sz="quarter" idx="12"/>
          </p:nvPr>
        </p:nvSpPr>
        <p:spPr/>
        <p:txBody>
          <a:bodyPr/>
          <a:lstStyle/>
          <a:p>
            <a:fld id="{90F9BDA0-AF0E-4BA8-B742-3B9C92A3E6FE}" type="slidenum">
              <a:rPr lang="en-US" smtClean="0"/>
              <a:t>4</a:t>
            </a:fld>
            <a:endParaRPr lang="en-US" dirty="0"/>
          </a:p>
        </p:txBody>
      </p:sp>
      <p:sp>
        <p:nvSpPr>
          <p:cNvPr id="7" name="Content Placeholder 6">
            <a:extLst>
              <a:ext uri="{FF2B5EF4-FFF2-40B4-BE49-F238E27FC236}">
                <a16:creationId xmlns:a16="http://schemas.microsoft.com/office/drawing/2014/main" id="{E4F881D8-CCF6-4C5A-B1A6-77A7D1DD2E2E}"/>
              </a:ext>
            </a:extLst>
          </p:cNvPr>
          <p:cNvSpPr>
            <a:spLocks noGrp="1"/>
          </p:cNvSpPr>
          <p:nvPr>
            <p:ph idx="1"/>
          </p:nvPr>
        </p:nvSpPr>
        <p:spPr>
          <a:xfrm>
            <a:off x="641350" y="1540916"/>
            <a:ext cx="4507120" cy="4800600"/>
          </a:xfrm>
        </p:spPr>
        <p:txBody>
          <a:bodyPr/>
          <a:lstStyle/>
          <a:p>
            <a:pPr marL="0" indent="0">
              <a:spcAft>
                <a:spcPts val="600"/>
              </a:spcAft>
              <a:buNone/>
            </a:pPr>
            <a:r>
              <a:rPr lang="en-US" sz="2000" dirty="0"/>
              <a:t>UHC and Community Care Physician Network</a:t>
            </a:r>
          </a:p>
          <a:p>
            <a:pPr>
              <a:spcAft>
                <a:spcPts val="600"/>
              </a:spcAft>
            </a:pPr>
            <a:r>
              <a:rPr lang="en-US" dirty="0"/>
              <a:t>Established a new Advanced Care Medical Home and care management network to provide NC Medicaid beneficiaries access to CCPN’s 2,200 independent primary care providers. UnitedHealthcare has committed to using the Virtual Health Platform. </a:t>
            </a:r>
          </a:p>
          <a:p>
            <a:pPr marL="0" indent="0">
              <a:spcBef>
                <a:spcPts val="3300"/>
              </a:spcBef>
              <a:spcAft>
                <a:spcPts val="600"/>
              </a:spcAft>
              <a:buNone/>
            </a:pPr>
            <a:r>
              <a:rPr lang="en-US" sz="2000" dirty="0"/>
              <a:t>UHC and the NC Safety-Net Health System</a:t>
            </a:r>
          </a:p>
          <a:p>
            <a:pPr>
              <a:spcAft>
                <a:spcPts val="300"/>
              </a:spcAft>
            </a:pPr>
            <a:r>
              <a:rPr lang="en-US" dirty="0"/>
              <a:t>Partnered to help remove or lessen barriers to care by focusing on preventive health services</a:t>
            </a:r>
          </a:p>
        </p:txBody>
      </p:sp>
      <p:pic>
        <p:nvPicPr>
          <p:cNvPr id="9218" name="Picture 2" descr="Image result for Community Care Physician Network north carolina">
            <a:extLst>
              <a:ext uri="{FF2B5EF4-FFF2-40B4-BE49-F238E27FC236}">
                <a16:creationId xmlns:a16="http://schemas.microsoft.com/office/drawing/2014/main" id="{8CD6D67B-1CFB-49AB-8134-EA448AC006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7797" y="2323023"/>
            <a:ext cx="3649003" cy="630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45928B5-8A0F-4990-AE64-A60983DC28CC}"/>
              </a:ext>
            </a:extLst>
          </p:cNvPr>
          <p:cNvPicPr>
            <a:picLocks noChangeAspect="1"/>
          </p:cNvPicPr>
          <p:nvPr/>
        </p:nvPicPr>
        <p:blipFill rotWithShape="1">
          <a:blip r:embed="rId4"/>
          <a:srcRect l="8333" t="23332" r="74306" b="63111"/>
          <a:stretch/>
        </p:blipFill>
        <p:spPr>
          <a:xfrm>
            <a:off x="5148470" y="4050150"/>
            <a:ext cx="3202733" cy="1563111"/>
          </a:xfrm>
          <a:prstGeom prst="rect">
            <a:avLst/>
          </a:prstGeom>
        </p:spPr>
      </p:pic>
    </p:spTree>
    <p:extLst>
      <p:ext uri="{BB962C8B-B14F-4D97-AF65-F5344CB8AC3E}">
        <p14:creationId xmlns:p14="http://schemas.microsoft.com/office/powerpoint/2010/main" val="37072727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Support and Familiar Resources</a:t>
            </a:r>
          </a:p>
        </p:txBody>
      </p:sp>
      <p:sp>
        <p:nvSpPr>
          <p:cNvPr id="3" name="Content Placeholder 2"/>
          <p:cNvSpPr>
            <a:spLocks noGrp="1"/>
          </p:cNvSpPr>
          <p:nvPr>
            <p:ph idx="1"/>
          </p:nvPr>
        </p:nvSpPr>
        <p:spPr>
          <a:xfrm>
            <a:off x="641350" y="905348"/>
            <a:ext cx="8045450" cy="5266852"/>
          </a:xfrm>
        </p:spPr>
        <p:txBody>
          <a:bodyPr/>
          <a:lstStyle/>
          <a:p>
            <a:pPr marL="0" indent="0">
              <a:buNone/>
            </a:pPr>
            <a:r>
              <a:rPr lang="en-US" b="1" dirty="0">
                <a:solidFill>
                  <a:srgbClr val="26A3DF"/>
                </a:solidFill>
              </a:rPr>
              <a:t>You may already be doing business with us as a participating care provider in our commercial, Medicare Advantage or Dual Special Needs Plan (DSNP) network.</a:t>
            </a:r>
          </a:p>
          <a:p>
            <a:pPr marL="0" indent="0">
              <a:buNone/>
            </a:pPr>
            <a:endParaRPr lang="en-US" b="1" dirty="0">
              <a:solidFill>
                <a:srgbClr val="26A3DF"/>
              </a:solidFill>
            </a:endParaRPr>
          </a:p>
          <a:p>
            <a:r>
              <a:rPr lang="en-US" dirty="0"/>
              <a:t>You’ll use the same contracting and provider relations resources for UnitedHealthcare Community Plan that you have for our other lines of business.</a:t>
            </a:r>
          </a:p>
          <a:p>
            <a:r>
              <a:rPr lang="en-US" dirty="0"/>
              <a:t> For questions about Medicaid participation or other contracting topics, please reach out to your contractor or </a:t>
            </a:r>
            <a:r>
              <a:rPr lang="en-US" b="1" dirty="0"/>
              <a:t>so_atlantic_phys_contracting@uhc.com</a:t>
            </a:r>
          </a:p>
          <a:p>
            <a:endParaRPr lang="en-US" dirty="0"/>
          </a:p>
          <a:p>
            <a:pPr lvl="1">
              <a:buFont typeface="Arial" panose="020B0604020202020204" pitchFamily="34" charset="0"/>
              <a:buChar char="•"/>
            </a:pPr>
            <a:r>
              <a:rPr lang="en-US" dirty="0"/>
              <a:t>UHCprovider.com, Electronic Data Interchange (EDI), Link and UHC On Air will have the UnitedHealthcare Community Plan-related information you’ll need to check on member eligibility, submit claims, view claims information and to keep you up to date on policies and procedures.</a:t>
            </a:r>
          </a:p>
          <a:p>
            <a:pPr marL="190500" lvl="1" indent="0">
              <a:buNone/>
            </a:pPr>
            <a:endParaRPr lang="en-US" b="1" dirty="0"/>
          </a:p>
          <a:p>
            <a:pPr lvl="1">
              <a:buFont typeface="Arial" panose="020B0604020202020204" pitchFamily="34" charset="0"/>
              <a:buChar char="•"/>
            </a:pPr>
            <a:r>
              <a:rPr lang="en-US" u="sng" dirty="0"/>
              <a:t>Electronic </a:t>
            </a:r>
            <a:r>
              <a:rPr lang="en-US" u="sng" dirty="0" err="1"/>
              <a:t>Payor</a:t>
            </a:r>
            <a:r>
              <a:rPr lang="en-US" u="sng" dirty="0"/>
              <a:t> ID: 87726 </a:t>
            </a:r>
          </a:p>
          <a:p>
            <a:pPr lvl="1">
              <a:buFont typeface="Arial" panose="020B0604020202020204" pitchFamily="34" charset="0"/>
              <a:buChar char="•"/>
            </a:pPr>
            <a:endParaRPr lang="en-US" dirty="0"/>
          </a:p>
          <a:p>
            <a:pPr lvl="1"/>
            <a:endParaRPr lang="en-US" dirty="0"/>
          </a:p>
        </p:txBody>
      </p:sp>
      <p:sp>
        <p:nvSpPr>
          <p:cNvPr id="4"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5</a:t>
            </a:fld>
            <a:endParaRPr lang="en-US" dirty="0"/>
          </a:p>
        </p:txBody>
      </p:sp>
      <p:sp>
        <p:nvSpPr>
          <p:cNvPr id="5" name="TextBox 4"/>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19030148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a:t>Provider Enrollment with NC</a:t>
            </a:r>
          </a:p>
        </p:txBody>
      </p:sp>
      <p:sp>
        <p:nvSpPr>
          <p:cNvPr id="2" name="Content Placeholder 1"/>
          <p:cNvSpPr>
            <a:spLocks noGrp="1"/>
          </p:cNvSpPr>
          <p:nvPr>
            <p:ph idx="1"/>
          </p:nvPr>
        </p:nvSpPr>
        <p:spPr/>
        <p:txBody>
          <a:bodyPr/>
          <a:lstStyle/>
          <a:p>
            <a:pPr lvl="0"/>
            <a:r>
              <a:rPr lang="en-US" dirty="0"/>
              <a:t>To participate in the UnitedHealthcare Community Plan network and to submit Medicaid claims, the North Carolina Department of Health and Human Services requires that care providers enroll with the state.</a:t>
            </a:r>
          </a:p>
          <a:p>
            <a:pPr lvl="0"/>
            <a:endParaRPr lang="en-US" dirty="0"/>
          </a:p>
          <a:p>
            <a:r>
              <a:rPr lang="en-US" dirty="0"/>
              <a:t>You can get more information and register at </a:t>
            </a:r>
            <a:r>
              <a:rPr lang="en-US" b="1" dirty="0"/>
              <a:t>nctracks.nc.gov.</a:t>
            </a:r>
            <a:r>
              <a:rPr lang="en-US" dirty="0"/>
              <a:t> </a:t>
            </a:r>
          </a:p>
          <a:p>
            <a:endParaRPr lang="en-US" dirty="0"/>
          </a:p>
          <a:p>
            <a:pPr lvl="0"/>
            <a:r>
              <a:rPr lang="en-US" dirty="0"/>
              <a:t>If care providers are not registered through NCTracks, NC Medicaid claims will be denied.</a:t>
            </a:r>
          </a:p>
          <a:p>
            <a:endParaRPr lang="en-US" sz="2400" dirty="0"/>
          </a:p>
        </p:txBody>
      </p:sp>
      <p:sp>
        <p:nvSpPr>
          <p:cNvPr id="4"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6</a:t>
            </a:fld>
            <a:endParaRPr lang="en-US" dirty="0"/>
          </a:p>
        </p:txBody>
      </p:sp>
      <p:sp>
        <p:nvSpPr>
          <p:cNvPr id="5" name="TextBox 4"/>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41125309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Eligibility</a:t>
            </a:r>
          </a:p>
        </p:txBody>
      </p:sp>
      <p:sp>
        <p:nvSpPr>
          <p:cNvPr id="5" name="Content Placeholder 4"/>
          <p:cNvSpPr>
            <a:spLocks noGrp="1"/>
          </p:cNvSpPr>
          <p:nvPr>
            <p:ph idx="1"/>
          </p:nvPr>
        </p:nvSpPr>
        <p:spPr/>
        <p:txBody>
          <a:bodyPr/>
          <a:lstStyle/>
          <a:p>
            <a:pPr marL="0" indent="0">
              <a:buNone/>
            </a:pPr>
            <a:r>
              <a:rPr lang="en-US" b="1" dirty="0">
                <a:solidFill>
                  <a:srgbClr val="26A3DF"/>
                </a:solidFill>
              </a:rPr>
              <a:t>Who is eligible?</a:t>
            </a:r>
          </a:p>
          <a:p>
            <a:r>
              <a:rPr lang="en-US" dirty="0">
                <a:solidFill>
                  <a:srgbClr val="575A60"/>
                </a:solidFill>
              </a:rPr>
              <a:t>Eligibility is defined by the state Medicaid agency and may include (as designated by the state):</a:t>
            </a:r>
            <a:endParaRPr lang="en-US" dirty="0"/>
          </a:p>
          <a:p>
            <a:pPr lvl="1"/>
            <a:r>
              <a:rPr lang="en-US" dirty="0"/>
              <a:t>ABD (Aged, Blind and Disabled)</a:t>
            </a:r>
          </a:p>
          <a:p>
            <a:pPr lvl="1"/>
            <a:r>
              <a:rPr lang="en-US" dirty="0"/>
              <a:t>TANF (Temporary Assistance for Needy Families) including:</a:t>
            </a:r>
          </a:p>
          <a:p>
            <a:pPr lvl="3"/>
            <a:r>
              <a:rPr lang="en-US" dirty="0"/>
              <a:t>Aid to families with dependent children</a:t>
            </a:r>
          </a:p>
          <a:p>
            <a:pPr lvl="3"/>
            <a:r>
              <a:rPr lang="en-US" dirty="0"/>
              <a:t>Other children</a:t>
            </a:r>
          </a:p>
          <a:p>
            <a:pPr lvl="3"/>
            <a:r>
              <a:rPr lang="en-US" dirty="0"/>
              <a:t>Pregnant women</a:t>
            </a:r>
          </a:p>
          <a:p>
            <a:pPr lvl="3"/>
            <a:r>
              <a:rPr lang="en-US" dirty="0"/>
              <a:t>Infants and children</a:t>
            </a:r>
          </a:p>
          <a:p>
            <a:pPr lvl="3"/>
            <a:r>
              <a:rPr lang="en-US" dirty="0"/>
              <a:t>Breast and cervical cancer (BCC)</a:t>
            </a:r>
          </a:p>
          <a:p>
            <a:pPr lvl="3"/>
            <a:r>
              <a:rPr lang="en-US" dirty="0"/>
              <a:t>Legal Aliens (Full Medicaid)</a:t>
            </a:r>
          </a:p>
          <a:p>
            <a:pPr lvl="3"/>
            <a:r>
              <a:rPr lang="en-US" dirty="0"/>
              <a:t>NC Health Choice</a:t>
            </a:r>
          </a:p>
          <a:p>
            <a:pPr lvl="3"/>
            <a:r>
              <a:rPr lang="en-US" dirty="0"/>
              <a:t>Medicaid- Children’s Health Insurance Program (M-CHIP)</a:t>
            </a:r>
          </a:p>
        </p:txBody>
      </p:sp>
      <p:sp>
        <p:nvSpPr>
          <p:cNvPr id="4"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7</a:t>
            </a:fld>
            <a:endParaRPr lang="en-US" dirty="0"/>
          </a:p>
        </p:txBody>
      </p:sp>
      <p:sp>
        <p:nvSpPr>
          <p:cNvPr id="6" name="TextBox 5"/>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14627492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Enrollment</a:t>
            </a:r>
          </a:p>
        </p:txBody>
      </p:sp>
      <p:sp>
        <p:nvSpPr>
          <p:cNvPr id="5" name="Content Placeholder 4"/>
          <p:cNvSpPr>
            <a:spLocks noGrp="1"/>
          </p:cNvSpPr>
          <p:nvPr>
            <p:ph idx="1"/>
          </p:nvPr>
        </p:nvSpPr>
        <p:spPr>
          <a:xfrm>
            <a:off x="641350" y="1187355"/>
            <a:ext cx="8045450" cy="4984845"/>
          </a:xfrm>
        </p:spPr>
        <p:txBody>
          <a:bodyPr/>
          <a:lstStyle/>
          <a:p>
            <a:r>
              <a:rPr lang="en-US" b="1" dirty="0"/>
              <a:t>Phase I Open Enrollment  July 15, 2019 – September 13, 2019</a:t>
            </a:r>
          </a:p>
          <a:p>
            <a:pPr lvl="1"/>
            <a:r>
              <a:rPr lang="en-US" dirty="0"/>
              <a:t>The state will send Medicaid beneficiaries in Regions 2 &amp; 4 a Welcome Packet wit a letter, enrollment form and comparison chart. With the help of an Enrollment Broker, Beneficiaries will select and enroll in a NC Medicaid Managed Care plan. </a:t>
            </a:r>
          </a:p>
          <a:p>
            <a:pPr lvl="1"/>
            <a:endParaRPr lang="en-US" dirty="0"/>
          </a:p>
          <a:p>
            <a:pPr lvl="1"/>
            <a:r>
              <a:rPr lang="en-US" dirty="0"/>
              <a:t>Eligible beneficiaries in the Phase I counties who don’t enroll in a NC Medicaid Managed Care plan during Open Enrollment will be automatically enrolled by the state.</a:t>
            </a:r>
          </a:p>
          <a:p>
            <a:pPr lvl="1"/>
            <a:endParaRPr lang="en-US" dirty="0"/>
          </a:p>
          <a:p>
            <a:pPr lvl="1"/>
            <a:r>
              <a:rPr lang="en-US" dirty="0"/>
              <a:t>Each Medicaid Beneficiary who chooses UnitedHealthcare will receive a Welcome letter, ID card and UnitedHealthcare Community Plan Member Handbook. The handbook explains the member’s health care rights and responsibilities through UnitedHealthcare Community Plan.</a:t>
            </a:r>
          </a:p>
          <a:p>
            <a:pPr lvl="1"/>
            <a:endParaRPr lang="en-US" dirty="0"/>
          </a:p>
        </p:txBody>
      </p:sp>
      <p:sp>
        <p:nvSpPr>
          <p:cNvPr id="4"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8</a:t>
            </a:fld>
            <a:endParaRPr lang="en-US" dirty="0"/>
          </a:p>
        </p:txBody>
      </p:sp>
      <p:sp>
        <p:nvSpPr>
          <p:cNvPr id="6" name="TextBox 5"/>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25331338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38907" y="1344214"/>
            <a:ext cx="8047893" cy="772019"/>
          </a:xfrm>
          <a:prstGeom prst="rect">
            <a:avLst/>
          </a:prstGeom>
          <a:solidFill>
            <a:srgbClr val="26A3DF"/>
          </a:solidFill>
          <a:ln>
            <a:noFill/>
          </a:ln>
          <a:effectLst/>
          <a:ex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200" dirty="0">
              <a:solidFill>
                <a:srgbClr val="646D72"/>
              </a:solidFill>
              <a:latin typeface="Arial" charset="0"/>
              <a:ea typeface="ＭＳ Ｐゴシック" pitchFamily="34" charset="-128"/>
            </a:endParaRPr>
          </a:p>
        </p:txBody>
      </p:sp>
      <p:sp>
        <p:nvSpPr>
          <p:cNvPr id="3" name="Title 2"/>
          <p:cNvSpPr>
            <a:spLocks noGrp="1"/>
          </p:cNvSpPr>
          <p:nvPr>
            <p:ph type="title"/>
          </p:nvPr>
        </p:nvSpPr>
        <p:spPr/>
        <p:txBody>
          <a:bodyPr/>
          <a:lstStyle/>
          <a:p>
            <a:r>
              <a:rPr lang="en-US" dirty="0"/>
              <a:t>Verifying Member Eligibility and Benefits</a:t>
            </a:r>
          </a:p>
        </p:txBody>
      </p:sp>
      <p:sp>
        <p:nvSpPr>
          <p:cNvPr id="5" name="Content Placeholder 4"/>
          <p:cNvSpPr>
            <a:spLocks noGrp="1"/>
          </p:cNvSpPr>
          <p:nvPr>
            <p:ph idx="1"/>
          </p:nvPr>
        </p:nvSpPr>
        <p:spPr/>
        <p:txBody>
          <a:bodyPr/>
          <a:lstStyle/>
          <a:p>
            <a:r>
              <a:rPr lang="en-US" b="1" dirty="0">
                <a:solidFill>
                  <a:srgbClr val="FFFFFF"/>
                </a:solidFill>
              </a:rPr>
              <a:t>Before providing services, please verify member eligibility and benefits.</a:t>
            </a:r>
          </a:p>
          <a:p>
            <a:endParaRPr lang="en-US" b="1" dirty="0">
              <a:solidFill>
                <a:srgbClr val="26A3DF"/>
              </a:solidFill>
            </a:endParaRPr>
          </a:p>
          <a:p>
            <a:r>
              <a:rPr lang="en-US" b="1" dirty="0">
                <a:solidFill>
                  <a:srgbClr val="26A3DF"/>
                </a:solidFill>
              </a:rPr>
              <a:t>EDI</a:t>
            </a:r>
          </a:p>
          <a:p>
            <a:pPr lvl="1"/>
            <a:r>
              <a:rPr lang="en-US" dirty="0"/>
              <a:t>Request eligibility and benefits as a 270 transaction through your practice management or hospital information system. The 271 response transaction returns information back to your system. For more information, go to </a:t>
            </a:r>
            <a:r>
              <a:rPr lang="en-US" b="1" dirty="0"/>
              <a:t>UHCprovider.com/edi. </a:t>
            </a:r>
          </a:p>
          <a:p>
            <a:r>
              <a:rPr lang="en-US" b="1" dirty="0">
                <a:solidFill>
                  <a:srgbClr val="26A3DF"/>
                </a:solidFill>
              </a:rPr>
              <a:t>Online</a:t>
            </a:r>
            <a:endParaRPr lang="en-US" dirty="0"/>
          </a:p>
          <a:p>
            <a:pPr lvl="1"/>
            <a:r>
              <a:rPr lang="en-US" dirty="0"/>
              <a:t>Use the eligibilityLink tool on Link. To access eligibilityLink, sign in to Link by clicking on the Link button in the top right corner of </a:t>
            </a:r>
            <a:r>
              <a:rPr lang="en-US" b="1" dirty="0"/>
              <a:t>UHCprovider.com.</a:t>
            </a:r>
            <a:r>
              <a:rPr lang="en-US" dirty="0"/>
              <a:t> </a:t>
            </a:r>
          </a:p>
          <a:p>
            <a:pPr lvl="1"/>
            <a:endParaRPr lang="en-US" dirty="0"/>
          </a:p>
          <a:p>
            <a:r>
              <a:rPr lang="en-US" b="1" dirty="0">
                <a:solidFill>
                  <a:srgbClr val="26A3DF"/>
                </a:solidFill>
              </a:rPr>
              <a:t>Call</a:t>
            </a:r>
          </a:p>
          <a:p>
            <a:pPr lvl="1"/>
            <a:r>
              <a:rPr lang="en-US" dirty="0"/>
              <a:t>Provider Services: </a:t>
            </a:r>
            <a:r>
              <a:rPr lang="en-US" b="1" dirty="0"/>
              <a:t>877-842-3210</a:t>
            </a:r>
            <a:r>
              <a:rPr lang="en-US" dirty="0"/>
              <a:t> or the number on the member’s ID card.</a:t>
            </a:r>
          </a:p>
          <a:p>
            <a:endParaRPr lang="en-US" dirty="0"/>
          </a:p>
        </p:txBody>
      </p:sp>
      <p:sp>
        <p:nvSpPr>
          <p:cNvPr id="6" name="Slide Number Placeholder 2"/>
          <p:cNvSpPr>
            <a:spLocks noGrp="1"/>
          </p:cNvSpPr>
          <p:nvPr>
            <p:ph type="sldNum" sz="quarter" idx="12"/>
          </p:nvPr>
        </p:nvSpPr>
        <p:spPr>
          <a:xfrm>
            <a:off x="7620000" y="6528259"/>
            <a:ext cx="1066800" cy="167847"/>
          </a:xfrm>
        </p:spPr>
        <p:txBody>
          <a:bodyPr/>
          <a:lstStyle/>
          <a:p>
            <a:fld id="{90F9BDA0-AF0E-4BA8-B742-3B9C92A3E6FE}" type="slidenum">
              <a:rPr lang="en-US" smtClean="0"/>
              <a:t>9</a:t>
            </a:fld>
            <a:endParaRPr lang="en-US" dirty="0"/>
          </a:p>
        </p:txBody>
      </p:sp>
      <p:sp>
        <p:nvSpPr>
          <p:cNvPr id="7" name="TextBox 6"/>
          <p:cNvSpPr txBox="1"/>
          <p:nvPr/>
        </p:nvSpPr>
        <p:spPr>
          <a:xfrm>
            <a:off x="5175249" y="6559828"/>
            <a:ext cx="1927225" cy="184666"/>
          </a:xfrm>
          <a:prstGeom prst="rect">
            <a:avLst/>
          </a:prstGeom>
          <a:noFill/>
        </p:spPr>
        <p:txBody>
          <a:bodyPr wrap="square" rtlCol="0">
            <a:spAutoFit/>
          </a:bodyPr>
          <a:lstStyle/>
          <a:p>
            <a:pPr>
              <a:buClr>
                <a:schemeClr val="accent3"/>
              </a:buClr>
            </a:pPr>
            <a:r>
              <a:rPr lang="en-US" sz="600" dirty="0">
                <a:solidFill>
                  <a:schemeClr val="bg1">
                    <a:lumMod val="50000"/>
                  </a:schemeClr>
                </a:solidFill>
              </a:rPr>
              <a:t>Doc#: PCA-1-013907-02192019Y_MMDDYYYY</a:t>
            </a:r>
          </a:p>
        </p:txBody>
      </p:sp>
    </p:spTree>
    <p:extLst>
      <p:ext uri="{BB962C8B-B14F-4D97-AF65-F5344CB8AC3E}">
        <p14:creationId xmlns:p14="http://schemas.microsoft.com/office/powerpoint/2010/main" val="15875640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theme/theme1.xml><?xml version="1.0" encoding="utf-8"?>
<a:theme xmlns:a="http://schemas.openxmlformats.org/drawingml/2006/main" name="UnitedHealthcare">
  <a:themeElements>
    <a:clrScheme name="UnitedHealthcare_AllColors_3.0">
      <a:dk1>
        <a:srgbClr val="8C9599"/>
      </a:dk1>
      <a:lt1>
        <a:srgbClr val="FFFFFF"/>
      </a:lt1>
      <a:dk2>
        <a:srgbClr val="122377"/>
      </a:dk2>
      <a:lt2>
        <a:srgbClr val="C0E9FF"/>
      </a:lt2>
      <a:accent1>
        <a:srgbClr val="003DA1"/>
      </a:accent1>
      <a:accent2>
        <a:srgbClr val="FF5F0E"/>
      </a:accent2>
      <a:accent3>
        <a:srgbClr val="00A8F7"/>
      </a:accent3>
      <a:accent4>
        <a:srgbClr val="9521AD"/>
      </a:accent4>
      <a:accent5>
        <a:srgbClr val="21B01E"/>
      </a:accent5>
      <a:accent6>
        <a:srgbClr val="E91B18"/>
      </a:accent6>
      <a:hlink>
        <a:srgbClr val="003DA1"/>
      </a:hlink>
      <a:folHlink>
        <a:srgbClr val="00A8F7"/>
      </a:folHlink>
    </a:clrScheme>
    <a:fontScheme name="UnitedHealthca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8F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A8F7"/>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spcAft>
            <a:spcPts val="400"/>
          </a:spcAft>
          <a:buClr>
            <a:schemeClr val="accent3"/>
          </a:buClr>
          <a:buFont typeface="Arial" panose="020B0604020202020204" pitchFamily="34" charset="0"/>
          <a:buChar char="•"/>
          <a:defRPr dirty="0" smtClean="0">
            <a:solidFill>
              <a:srgbClr val="4D4D4D"/>
            </a:solidFill>
          </a:defRPr>
        </a:defPPr>
      </a:lstStyle>
    </a:txDef>
  </a:objectDefaults>
  <a:extraClrSchemeLst/>
</a:theme>
</file>

<file path=ppt/theme/theme2.xml><?xml version="1.0" encoding="utf-8"?>
<a:theme xmlns:a="http://schemas.openxmlformats.org/drawingml/2006/main" name="Office Theme">
  <a:themeElements>
    <a:clrScheme name="UnitedHealthcare_AllColors_3.0">
      <a:dk1>
        <a:srgbClr val="8C9599"/>
      </a:dk1>
      <a:lt1>
        <a:srgbClr val="FFFFFF"/>
      </a:lt1>
      <a:dk2>
        <a:srgbClr val="122377"/>
      </a:dk2>
      <a:lt2>
        <a:srgbClr val="C0E9FF"/>
      </a:lt2>
      <a:accent1>
        <a:srgbClr val="003DA1"/>
      </a:accent1>
      <a:accent2>
        <a:srgbClr val="FF5F0E"/>
      </a:accent2>
      <a:accent3>
        <a:srgbClr val="00A8F7"/>
      </a:accent3>
      <a:accent4>
        <a:srgbClr val="9521AD"/>
      </a:accent4>
      <a:accent5>
        <a:srgbClr val="21B01E"/>
      </a:accent5>
      <a:accent6>
        <a:srgbClr val="E91B18"/>
      </a:accent6>
      <a:hlink>
        <a:srgbClr val="003DA1"/>
      </a:hlink>
      <a:folHlink>
        <a:srgbClr val="00A8F7"/>
      </a:folHlink>
    </a:clrScheme>
    <a:fontScheme name="UnitedHealthca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UnitedHealthcare_AllColors_3.0">
      <a:dk1>
        <a:srgbClr val="8C9599"/>
      </a:dk1>
      <a:lt1>
        <a:srgbClr val="FFFFFF"/>
      </a:lt1>
      <a:dk2>
        <a:srgbClr val="122377"/>
      </a:dk2>
      <a:lt2>
        <a:srgbClr val="C0E9FF"/>
      </a:lt2>
      <a:accent1>
        <a:srgbClr val="003DA1"/>
      </a:accent1>
      <a:accent2>
        <a:srgbClr val="FF5F0E"/>
      </a:accent2>
      <a:accent3>
        <a:srgbClr val="00A8F7"/>
      </a:accent3>
      <a:accent4>
        <a:srgbClr val="9521AD"/>
      </a:accent4>
      <a:accent5>
        <a:srgbClr val="21B01E"/>
      </a:accent5>
      <a:accent6>
        <a:srgbClr val="E91B18"/>
      </a:accent6>
      <a:hlink>
        <a:srgbClr val="003DA1"/>
      </a:hlink>
      <a:folHlink>
        <a:srgbClr val="00A8F7"/>
      </a:folHlink>
    </a:clrScheme>
    <a:fontScheme name="UnitedHealthca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6F8EF11EDCC54CBE0A84D62D33862A" ma:contentTypeVersion="0" ma:contentTypeDescription="Create a new document." ma:contentTypeScope="" ma:versionID="9a061dc2d01b093d25780a315261df4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FE81EC-195D-4CA0-BF1F-BD0829E6FA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796E785-D94B-4CF3-B87C-E07677AE73F0}">
  <ds:schemaRefs>
    <ds:schemaRef ds:uri="http://schemas.microsoft.com/sharepoint/v3/contenttype/forms"/>
  </ds:schemaRefs>
</ds:datastoreItem>
</file>

<file path=customXml/itemProps3.xml><?xml version="1.0" encoding="utf-8"?>
<ds:datastoreItem xmlns:ds="http://schemas.openxmlformats.org/officeDocument/2006/customXml" ds:itemID="{2079AB28-8A5B-4A85-BC71-B1D17951ACD2}">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10223</TotalTime>
  <Words>5431</Words>
  <Application>Microsoft Office PowerPoint</Application>
  <PresentationFormat>On-screen Show (4:3)</PresentationFormat>
  <Paragraphs>616</Paragraphs>
  <Slides>39</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vt:lpstr>
      <vt:lpstr>Courier New</vt:lpstr>
      <vt:lpstr>UHC Sans Bold</vt:lpstr>
      <vt:lpstr>Wingdings</vt:lpstr>
      <vt:lpstr>UnitedHealthcare</vt:lpstr>
      <vt:lpstr>UnitedHealthcare Community Plan of North Carolina</vt:lpstr>
      <vt:lpstr>PowerPoint Presentation</vt:lpstr>
      <vt:lpstr>Mission and Shared Vision</vt:lpstr>
      <vt:lpstr>UnitedHealthcare Initiatives: Partnerships</vt:lpstr>
      <vt:lpstr>Local Support and Familiar Resources</vt:lpstr>
      <vt:lpstr>Provider Enrollment with NC</vt:lpstr>
      <vt:lpstr>Member Eligibility</vt:lpstr>
      <vt:lpstr>Member Enrollment</vt:lpstr>
      <vt:lpstr>Verifying Member Eligibility and Benefits</vt:lpstr>
      <vt:lpstr>Member ID Cards</vt:lpstr>
      <vt:lpstr>Primary Care Provider Selection </vt:lpstr>
      <vt:lpstr>Whole Person Care</vt:lpstr>
      <vt:lpstr>OptumHealth Physical Health</vt:lpstr>
      <vt:lpstr>PowerPoint Presentation</vt:lpstr>
      <vt:lpstr>Prior Authorization</vt:lpstr>
      <vt:lpstr>Prior Authorization Decisions</vt:lpstr>
      <vt:lpstr>Clinical Coverage Review Process</vt:lpstr>
      <vt:lpstr>Peer-to-Peer Review</vt:lpstr>
      <vt:lpstr>Continuity of Care/Transition of Care</vt:lpstr>
      <vt:lpstr>Eligibility for Continuity of Care/Transition of Care </vt:lpstr>
      <vt:lpstr>PowerPoint Presentation</vt:lpstr>
      <vt:lpstr>Claims Process and Submission</vt:lpstr>
      <vt:lpstr>Addressing Your Questions and Concerns</vt:lpstr>
      <vt:lpstr>Addressing Your Questions and Concerns cont’d</vt:lpstr>
      <vt:lpstr>Link Overview</vt:lpstr>
      <vt:lpstr>Link Resources</vt:lpstr>
      <vt:lpstr>Link Tools</vt:lpstr>
      <vt:lpstr>EPS</vt:lpstr>
      <vt:lpstr>Provider Administrative Guide</vt:lpstr>
      <vt:lpstr>Care Provider Support</vt:lpstr>
      <vt:lpstr>How We Communicate with You</vt:lpstr>
      <vt:lpstr>Additional Provider Resources &amp; Key Phone Numbers</vt:lpstr>
      <vt:lpstr>Questions</vt:lpstr>
      <vt:lpstr>Appendix: Pharmacy Services</vt:lpstr>
      <vt:lpstr>PowerPoint Presentation</vt:lpstr>
      <vt:lpstr>Pharmacy</vt:lpstr>
      <vt:lpstr>E-Prescribing</vt:lpstr>
      <vt:lpstr>Pharmacy Prior Authorization</vt:lpstr>
      <vt:lpstr>Remember, we are one call away and are here to help navigate through the Medicaid transition together.  Thank you. </vt:lpstr>
    </vt:vector>
  </TitlesOfParts>
  <Company>UnitedHealth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Charts, Moira K</dc:creator>
  <cp:lastModifiedBy>Kim</cp:lastModifiedBy>
  <cp:revision>272</cp:revision>
  <cp:lastPrinted>2019-01-31T15:01:50Z</cp:lastPrinted>
  <dcterms:created xsi:type="dcterms:W3CDTF">2017-04-30T13:48:41Z</dcterms:created>
  <dcterms:modified xsi:type="dcterms:W3CDTF">2019-05-06T13:46:18Z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0x010100366F8EF11EDCC54CBE0A84D62D33862A</vt:lpwstr>
  </property>
</Properties>
</file>